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88.jpg" ContentType="image/png"/>
  <Override PartName="/ppt/media/image89.jpg"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57" r:id="rId3"/>
    <p:sldId id="352" r:id="rId4"/>
    <p:sldId id="353" r:id="rId5"/>
    <p:sldId id="258" r:id="rId6"/>
    <p:sldId id="259" r:id="rId7"/>
    <p:sldId id="330" r:id="rId8"/>
    <p:sldId id="260" r:id="rId9"/>
    <p:sldId id="345"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6" r:id="rId93"/>
    <p:sldId id="347" r:id="rId94"/>
    <p:sldId id="348" r:id="rId95"/>
    <p:sldId id="349" r:id="rId96"/>
    <p:sldId id="350" r:id="rId97"/>
    <p:sldId id="351" r:id="rId98"/>
    <p:sldId id="354"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9CE451"/>
    <a:srgbClr val="814C3D"/>
    <a:srgbClr val="7A4937"/>
    <a:srgbClr val="111C57"/>
    <a:srgbClr val="1F2E69"/>
    <a:srgbClr val="A5B3D4"/>
    <a:srgbClr val="000000"/>
    <a:srgbClr val="E6EA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3617" autoAdjust="0"/>
  </p:normalViewPr>
  <p:slideViewPr>
    <p:cSldViewPr snapToGrid="0">
      <p:cViewPr varScale="1">
        <p:scale>
          <a:sx n="85" d="100"/>
          <a:sy n="85" d="100"/>
        </p:scale>
        <p:origin x="86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04:06:51.69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0 196,'3'-9,"1"-3,0 0,1 0,1 0,0 1,0 0,9-12,-10 18,0-1,1 0,-1 1,1 0,0 1,0-1,1 1,-1 0,1 1,0 0,12-5,96-21,-95 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04:06:51.69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0 196,'3'-9,"1"-3,0 0,1 0,1 0,0 1,0 0,9-12,-10 18,0-1,1 0,-1 1,1 0,0 1,0-1,1 1,-1 0,1 1,0 0,12-5,96-21,-95 22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04:06:51.69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0 196,'3'-9,"1"-3,0 0,1 0,1 0,0 1,0 0,9-12,-10 18,0-1,1 0,-1 1,1 0,0 1,0-1,1 1,-1 0,1 1,0 0,12-5,96-21,-95 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04:06:51.69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0 196,'3'-9,"1"-3,0 0,1 0,1 0,0 1,0 0,9-12,-10 18,0-1,1 0,-1 1,1 0,0 1,0-1,1 1,-1 0,1 1,0 0,12-5,96-21,-95 22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04:06:51.69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0 196,'3'-9,"1"-3,0 0,1 0,1 0,0 1,0 0,9-12,-10 18,0-1,1 0,-1 1,1 0,0 1,0-1,1 1,-1 0,1 1,0 0,12-5,96-21,-95 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CEE8B-3661-43C7-8FE1-351B3F79E12F}" type="datetimeFigureOut">
              <a:rPr lang="zh-CN" altLang="en-US" smtClean="0"/>
              <a:t>2024/12/1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29C76-C834-4314-858E-21C2496D3616}" type="slidenum">
              <a:rPr lang="zh-CN" altLang="en-US" smtClean="0"/>
              <a:t>‹#›</a:t>
            </a:fld>
            <a:endParaRPr lang="zh-CN" altLang="en-US"/>
          </a:p>
        </p:txBody>
      </p:sp>
    </p:spTree>
    <p:extLst>
      <p:ext uri="{BB962C8B-B14F-4D97-AF65-F5344CB8AC3E}">
        <p14:creationId xmlns:p14="http://schemas.microsoft.com/office/powerpoint/2010/main" val="395538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6D29C76-C834-4314-858E-21C2496D3616}" type="slidenum">
              <a:rPr lang="zh-CN" altLang="en-US" smtClean="0"/>
              <a:t>5</a:t>
            </a:fld>
            <a:endParaRPr lang="zh-CN" altLang="en-US"/>
          </a:p>
        </p:txBody>
      </p:sp>
    </p:spTree>
    <p:extLst>
      <p:ext uri="{BB962C8B-B14F-4D97-AF65-F5344CB8AC3E}">
        <p14:creationId xmlns:p14="http://schemas.microsoft.com/office/powerpoint/2010/main" val="1515600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F068F-4C20-612D-AD94-3B720CCC6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8045F9-9CC9-D6A9-C0DE-052BB9B53F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8FBC63-B295-151B-8473-93DB783262F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6959C8D-9BDC-A18F-1FE9-A3DFF9473BD3}"/>
              </a:ext>
            </a:extLst>
          </p:cNvPr>
          <p:cNvSpPr>
            <a:spLocks noGrp="1"/>
          </p:cNvSpPr>
          <p:nvPr>
            <p:ph type="sldNum" sz="quarter" idx="5"/>
          </p:nvPr>
        </p:nvSpPr>
        <p:spPr/>
        <p:txBody>
          <a:bodyPr/>
          <a:lstStyle/>
          <a:p>
            <a:fld id="{F6D29C76-C834-4314-858E-21C2496D3616}" type="slidenum">
              <a:rPr lang="zh-CN" altLang="en-US" smtClean="0"/>
              <a:t>62</a:t>
            </a:fld>
            <a:endParaRPr lang="zh-CN" altLang="en-US"/>
          </a:p>
        </p:txBody>
      </p:sp>
    </p:spTree>
    <p:extLst>
      <p:ext uri="{BB962C8B-B14F-4D97-AF65-F5344CB8AC3E}">
        <p14:creationId xmlns:p14="http://schemas.microsoft.com/office/powerpoint/2010/main" val="361715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D29C76-C834-4314-858E-21C2496D3616}" type="slidenum">
              <a:rPr lang="zh-CN" altLang="en-US" smtClean="0"/>
              <a:t>64</a:t>
            </a:fld>
            <a:endParaRPr lang="zh-CN" altLang="en-US"/>
          </a:p>
        </p:txBody>
      </p:sp>
    </p:spTree>
    <p:extLst>
      <p:ext uri="{BB962C8B-B14F-4D97-AF65-F5344CB8AC3E}">
        <p14:creationId xmlns:p14="http://schemas.microsoft.com/office/powerpoint/2010/main" val="62320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720C7-53B9-1A49-8D3A-3D7FCEB246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B6F55B-F73C-DB13-340F-3BF1E80792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DFE0A7-E205-B1BC-BF46-8806C755751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3C5DB9B-B5E7-D388-9DBE-240C84CA7B9D}"/>
              </a:ext>
            </a:extLst>
          </p:cNvPr>
          <p:cNvSpPr>
            <a:spLocks noGrp="1"/>
          </p:cNvSpPr>
          <p:nvPr>
            <p:ph type="sldNum" sz="quarter" idx="5"/>
          </p:nvPr>
        </p:nvSpPr>
        <p:spPr/>
        <p:txBody>
          <a:bodyPr/>
          <a:lstStyle/>
          <a:p>
            <a:fld id="{F6D29C76-C834-4314-858E-21C2496D3616}" type="slidenum">
              <a:rPr lang="zh-CN" altLang="en-US" smtClean="0"/>
              <a:t>65</a:t>
            </a:fld>
            <a:endParaRPr lang="zh-CN" altLang="en-US"/>
          </a:p>
        </p:txBody>
      </p:sp>
    </p:spTree>
    <p:extLst>
      <p:ext uri="{BB962C8B-B14F-4D97-AF65-F5344CB8AC3E}">
        <p14:creationId xmlns:p14="http://schemas.microsoft.com/office/powerpoint/2010/main" val="88477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A139-C96C-109E-B728-2D4B095A0A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96CE9D-0E90-AAD3-F44D-45DD010279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2CEE6D-FDFA-96C4-D5D2-1D730053278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0BD5CB6-F457-DF80-7F26-E91DEC65527C}"/>
              </a:ext>
            </a:extLst>
          </p:cNvPr>
          <p:cNvSpPr>
            <a:spLocks noGrp="1"/>
          </p:cNvSpPr>
          <p:nvPr>
            <p:ph type="sldNum" sz="quarter" idx="5"/>
          </p:nvPr>
        </p:nvSpPr>
        <p:spPr/>
        <p:txBody>
          <a:bodyPr/>
          <a:lstStyle/>
          <a:p>
            <a:fld id="{F6D29C76-C834-4314-858E-21C2496D3616}" type="slidenum">
              <a:rPr lang="zh-CN" altLang="en-US" smtClean="0"/>
              <a:t>66</a:t>
            </a:fld>
            <a:endParaRPr lang="zh-CN" altLang="en-US"/>
          </a:p>
        </p:txBody>
      </p:sp>
    </p:spTree>
    <p:extLst>
      <p:ext uri="{BB962C8B-B14F-4D97-AF65-F5344CB8AC3E}">
        <p14:creationId xmlns:p14="http://schemas.microsoft.com/office/powerpoint/2010/main" val="4214630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1A8DA-C246-A030-B10A-7EB51578E9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B288B2-D3FB-F721-B9C1-DB36646DA3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F71EEB-0F29-8D89-4F88-7026DCC4A85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C3B823D-B4AE-7762-29B0-31D3716C875B}"/>
              </a:ext>
            </a:extLst>
          </p:cNvPr>
          <p:cNvSpPr>
            <a:spLocks noGrp="1"/>
          </p:cNvSpPr>
          <p:nvPr>
            <p:ph type="sldNum" sz="quarter" idx="5"/>
          </p:nvPr>
        </p:nvSpPr>
        <p:spPr/>
        <p:txBody>
          <a:bodyPr/>
          <a:lstStyle/>
          <a:p>
            <a:fld id="{F6D29C76-C834-4314-858E-21C2496D3616}" type="slidenum">
              <a:rPr lang="zh-CN" altLang="en-US" smtClean="0"/>
              <a:t>67</a:t>
            </a:fld>
            <a:endParaRPr lang="zh-CN" altLang="en-US"/>
          </a:p>
        </p:txBody>
      </p:sp>
    </p:spTree>
    <p:extLst>
      <p:ext uri="{BB962C8B-B14F-4D97-AF65-F5344CB8AC3E}">
        <p14:creationId xmlns:p14="http://schemas.microsoft.com/office/powerpoint/2010/main" val="1965122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3EFB7-D7A6-8A5B-FA95-A10522269E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DA36B0-55F7-E076-7458-752FE168F9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4BE771-6018-1F44-7D15-D29E4051CC8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DC76370-A8F6-629B-B13F-97B3FF7DD0C6}"/>
              </a:ext>
            </a:extLst>
          </p:cNvPr>
          <p:cNvSpPr>
            <a:spLocks noGrp="1"/>
          </p:cNvSpPr>
          <p:nvPr>
            <p:ph type="sldNum" sz="quarter" idx="5"/>
          </p:nvPr>
        </p:nvSpPr>
        <p:spPr/>
        <p:txBody>
          <a:bodyPr/>
          <a:lstStyle/>
          <a:p>
            <a:fld id="{F6D29C76-C834-4314-858E-21C2496D3616}" type="slidenum">
              <a:rPr lang="zh-CN" altLang="en-US" smtClean="0"/>
              <a:t>68</a:t>
            </a:fld>
            <a:endParaRPr lang="zh-CN" altLang="en-US"/>
          </a:p>
        </p:txBody>
      </p:sp>
    </p:spTree>
    <p:extLst>
      <p:ext uri="{BB962C8B-B14F-4D97-AF65-F5344CB8AC3E}">
        <p14:creationId xmlns:p14="http://schemas.microsoft.com/office/powerpoint/2010/main" val="982201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BC1B2-B86A-6F94-3CD0-44D7DD58D0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8488D9-3C80-61F2-DF29-A32E53AF0E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F221094-3157-0185-C88C-8882FD985AF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CE276E0-2EAF-4F4D-5E1B-C2C99DE8EAC8}"/>
              </a:ext>
            </a:extLst>
          </p:cNvPr>
          <p:cNvSpPr>
            <a:spLocks noGrp="1"/>
          </p:cNvSpPr>
          <p:nvPr>
            <p:ph type="sldNum" sz="quarter" idx="5"/>
          </p:nvPr>
        </p:nvSpPr>
        <p:spPr/>
        <p:txBody>
          <a:bodyPr/>
          <a:lstStyle/>
          <a:p>
            <a:fld id="{F6D29C76-C834-4314-858E-21C2496D3616}" type="slidenum">
              <a:rPr lang="zh-CN" altLang="en-US" smtClean="0"/>
              <a:t>69</a:t>
            </a:fld>
            <a:endParaRPr lang="zh-CN" altLang="en-US"/>
          </a:p>
        </p:txBody>
      </p:sp>
    </p:spTree>
    <p:extLst>
      <p:ext uri="{BB962C8B-B14F-4D97-AF65-F5344CB8AC3E}">
        <p14:creationId xmlns:p14="http://schemas.microsoft.com/office/powerpoint/2010/main" val="440871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294B-65C1-86A2-60AA-9EBA025D4A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4DBAEC-E38E-B5EA-0026-9F08635445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58E665-A1E3-D9FC-7487-6018EE5B669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B2A5C2C-0230-022B-EEC0-ACCE5D717478}"/>
              </a:ext>
            </a:extLst>
          </p:cNvPr>
          <p:cNvSpPr>
            <a:spLocks noGrp="1"/>
          </p:cNvSpPr>
          <p:nvPr>
            <p:ph type="sldNum" sz="quarter" idx="5"/>
          </p:nvPr>
        </p:nvSpPr>
        <p:spPr/>
        <p:txBody>
          <a:bodyPr/>
          <a:lstStyle/>
          <a:p>
            <a:fld id="{F6D29C76-C834-4314-858E-21C2496D3616}" type="slidenum">
              <a:rPr lang="zh-CN" altLang="en-US" smtClean="0"/>
              <a:t>70</a:t>
            </a:fld>
            <a:endParaRPr lang="zh-CN" altLang="en-US"/>
          </a:p>
        </p:txBody>
      </p:sp>
    </p:spTree>
    <p:extLst>
      <p:ext uri="{BB962C8B-B14F-4D97-AF65-F5344CB8AC3E}">
        <p14:creationId xmlns:p14="http://schemas.microsoft.com/office/powerpoint/2010/main" val="285138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6B106-CBB3-7741-6401-5C25E03505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0BE2A8-9608-3BA9-ECC6-5CDC6CA055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226D63-1067-5690-92E4-37F6E4A0E90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8F5C28A-F481-99FE-4EE5-D45D4304DAB5}"/>
              </a:ext>
            </a:extLst>
          </p:cNvPr>
          <p:cNvSpPr>
            <a:spLocks noGrp="1"/>
          </p:cNvSpPr>
          <p:nvPr>
            <p:ph type="sldNum" sz="quarter" idx="5"/>
          </p:nvPr>
        </p:nvSpPr>
        <p:spPr/>
        <p:txBody>
          <a:bodyPr/>
          <a:lstStyle/>
          <a:p>
            <a:fld id="{F6D29C76-C834-4314-858E-21C2496D3616}" type="slidenum">
              <a:rPr lang="zh-CN" altLang="en-US" smtClean="0"/>
              <a:t>71</a:t>
            </a:fld>
            <a:endParaRPr lang="zh-CN" altLang="en-US"/>
          </a:p>
        </p:txBody>
      </p:sp>
    </p:spTree>
    <p:extLst>
      <p:ext uri="{BB962C8B-B14F-4D97-AF65-F5344CB8AC3E}">
        <p14:creationId xmlns:p14="http://schemas.microsoft.com/office/powerpoint/2010/main" val="438588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E6A83-6FF9-54BD-6EA4-F06660930D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6439D9-1BDF-3AB1-94FB-8A63F680CE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D5544E-4209-9A82-26F7-AB6F24D7E0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C22B186-AAB2-B157-70EA-C9F27768EBEF}"/>
              </a:ext>
            </a:extLst>
          </p:cNvPr>
          <p:cNvSpPr>
            <a:spLocks noGrp="1"/>
          </p:cNvSpPr>
          <p:nvPr>
            <p:ph type="sldNum" sz="quarter" idx="5"/>
          </p:nvPr>
        </p:nvSpPr>
        <p:spPr/>
        <p:txBody>
          <a:bodyPr/>
          <a:lstStyle/>
          <a:p>
            <a:fld id="{F6D29C76-C834-4314-858E-21C2496D3616}" type="slidenum">
              <a:rPr lang="zh-CN" altLang="en-US" smtClean="0"/>
              <a:t>72</a:t>
            </a:fld>
            <a:endParaRPr lang="zh-CN" altLang="en-US"/>
          </a:p>
        </p:txBody>
      </p:sp>
    </p:spTree>
    <p:extLst>
      <p:ext uri="{BB962C8B-B14F-4D97-AF65-F5344CB8AC3E}">
        <p14:creationId xmlns:p14="http://schemas.microsoft.com/office/powerpoint/2010/main" val="78077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D29C76-C834-4314-858E-21C2496D3616}" type="slidenum">
              <a:rPr lang="zh-CN" altLang="en-US" smtClean="0"/>
              <a:t>6</a:t>
            </a:fld>
            <a:endParaRPr lang="zh-CN" altLang="en-US"/>
          </a:p>
        </p:txBody>
      </p:sp>
    </p:spTree>
    <p:extLst>
      <p:ext uri="{BB962C8B-B14F-4D97-AF65-F5344CB8AC3E}">
        <p14:creationId xmlns:p14="http://schemas.microsoft.com/office/powerpoint/2010/main" val="3340419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F7C1-B0F4-BC4E-5980-5AC2D97484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1863E9-AE8A-FEED-B20A-E35905E4F4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A4B6B8-B75B-53EA-0454-FB1030B59AB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A37BF49-450E-6ADF-9521-D6D1B1F0BE17}"/>
              </a:ext>
            </a:extLst>
          </p:cNvPr>
          <p:cNvSpPr>
            <a:spLocks noGrp="1"/>
          </p:cNvSpPr>
          <p:nvPr>
            <p:ph type="sldNum" sz="quarter" idx="5"/>
          </p:nvPr>
        </p:nvSpPr>
        <p:spPr/>
        <p:txBody>
          <a:bodyPr/>
          <a:lstStyle/>
          <a:p>
            <a:fld id="{F6D29C76-C834-4314-858E-21C2496D3616}" type="slidenum">
              <a:rPr lang="zh-CN" altLang="en-US" smtClean="0"/>
              <a:t>73</a:t>
            </a:fld>
            <a:endParaRPr lang="zh-CN" altLang="en-US"/>
          </a:p>
        </p:txBody>
      </p:sp>
    </p:spTree>
    <p:extLst>
      <p:ext uri="{BB962C8B-B14F-4D97-AF65-F5344CB8AC3E}">
        <p14:creationId xmlns:p14="http://schemas.microsoft.com/office/powerpoint/2010/main" val="1854208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7E913-4564-BE51-045E-4ACC574E7D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9D090D-8EB1-2478-D86A-D92E541D67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265B1A-8453-E9CE-7D36-B59CCF664FB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7B6FCD-C83B-50DE-B1C1-0237F872A1E0}"/>
              </a:ext>
            </a:extLst>
          </p:cNvPr>
          <p:cNvSpPr>
            <a:spLocks noGrp="1"/>
          </p:cNvSpPr>
          <p:nvPr>
            <p:ph type="sldNum" sz="quarter" idx="5"/>
          </p:nvPr>
        </p:nvSpPr>
        <p:spPr/>
        <p:txBody>
          <a:bodyPr/>
          <a:lstStyle/>
          <a:p>
            <a:fld id="{F6D29C76-C834-4314-858E-21C2496D3616}" type="slidenum">
              <a:rPr lang="zh-CN" altLang="en-US" smtClean="0"/>
              <a:t>74</a:t>
            </a:fld>
            <a:endParaRPr lang="zh-CN" altLang="en-US"/>
          </a:p>
        </p:txBody>
      </p:sp>
    </p:spTree>
    <p:extLst>
      <p:ext uri="{BB962C8B-B14F-4D97-AF65-F5344CB8AC3E}">
        <p14:creationId xmlns:p14="http://schemas.microsoft.com/office/powerpoint/2010/main" val="3511820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DCDCD-D326-B114-AEB8-685EB3D6BE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7A9DA6-67C0-C8AE-DDED-5132DA78E4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2542B6-5F3B-60A0-160C-6306B3E50B3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9F23B3D-8DA6-E5A4-9F3D-DCAED4C82D4F}"/>
              </a:ext>
            </a:extLst>
          </p:cNvPr>
          <p:cNvSpPr>
            <a:spLocks noGrp="1"/>
          </p:cNvSpPr>
          <p:nvPr>
            <p:ph type="sldNum" sz="quarter" idx="5"/>
          </p:nvPr>
        </p:nvSpPr>
        <p:spPr/>
        <p:txBody>
          <a:bodyPr/>
          <a:lstStyle/>
          <a:p>
            <a:fld id="{F6D29C76-C834-4314-858E-21C2496D3616}" type="slidenum">
              <a:rPr lang="zh-CN" altLang="en-US" smtClean="0"/>
              <a:t>75</a:t>
            </a:fld>
            <a:endParaRPr lang="zh-CN" altLang="en-US"/>
          </a:p>
        </p:txBody>
      </p:sp>
    </p:spTree>
    <p:extLst>
      <p:ext uri="{BB962C8B-B14F-4D97-AF65-F5344CB8AC3E}">
        <p14:creationId xmlns:p14="http://schemas.microsoft.com/office/powerpoint/2010/main" val="1025469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D29C76-C834-4314-858E-21C2496D3616}" type="slidenum">
              <a:rPr lang="zh-CN" altLang="en-US" smtClean="0"/>
              <a:t>76</a:t>
            </a:fld>
            <a:endParaRPr lang="zh-CN" altLang="en-US"/>
          </a:p>
        </p:txBody>
      </p:sp>
    </p:spTree>
    <p:extLst>
      <p:ext uri="{BB962C8B-B14F-4D97-AF65-F5344CB8AC3E}">
        <p14:creationId xmlns:p14="http://schemas.microsoft.com/office/powerpoint/2010/main" val="3124308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3DFCF-7A07-4960-5C54-CA970A6E0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C8ABCA-57E1-FCB5-FDB7-4B024B9617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7284BA-9FBD-919F-C9C6-D7E9F5CE22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DC7E3AF-4444-BF20-158F-974803C62F9D}"/>
              </a:ext>
            </a:extLst>
          </p:cNvPr>
          <p:cNvSpPr>
            <a:spLocks noGrp="1"/>
          </p:cNvSpPr>
          <p:nvPr>
            <p:ph type="sldNum" sz="quarter" idx="5"/>
          </p:nvPr>
        </p:nvSpPr>
        <p:spPr/>
        <p:txBody>
          <a:bodyPr/>
          <a:lstStyle/>
          <a:p>
            <a:fld id="{F6D29C76-C834-4314-858E-21C2496D3616}" type="slidenum">
              <a:rPr lang="zh-CN" altLang="en-US" smtClean="0"/>
              <a:t>77</a:t>
            </a:fld>
            <a:endParaRPr lang="zh-CN" altLang="en-US"/>
          </a:p>
        </p:txBody>
      </p:sp>
    </p:spTree>
    <p:extLst>
      <p:ext uri="{BB962C8B-B14F-4D97-AF65-F5344CB8AC3E}">
        <p14:creationId xmlns:p14="http://schemas.microsoft.com/office/powerpoint/2010/main" val="867231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2A74-A48A-1A9F-02B2-CADEC80BEE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C22DF8-A389-1BC5-47EC-89E6C20474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38AE8F-193C-14CE-A838-24CD697561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4B2F382-C376-DD45-C231-D61AA6E24A88}"/>
              </a:ext>
            </a:extLst>
          </p:cNvPr>
          <p:cNvSpPr>
            <a:spLocks noGrp="1"/>
          </p:cNvSpPr>
          <p:nvPr>
            <p:ph type="sldNum" sz="quarter" idx="5"/>
          </p:nvPr>
        </p:nvSpPr>
        <p:spPr/>
        <p:txBody>
          <a:bodyPr/>
          <a:lstStyle/>
          <a:p>
            <a:fld id="{F6D29C76-C834-4314-858E-21C2496D3616}" type="slidenum">
              <a:rPr lang="zh-CN" altLang="en-US" smtClean="0"/>
              <a:t>78</a:t>
            </a:fld>
            <a:endParaRPr lang="zh-CN" altLang="en-US"/>
          </a:p>
        </p:txBody>
      </p:sp>
    </p:spTree>
    <p:extLst>
      <p:ext uri="{BB962C8B-B14F-4D97-AF65-F5344CB8AC3E}">
        <p14:creationId xmlns:p14="http://schemas.microsoft.com/office/powerpoint/2010/main" val="1695788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04F24-68A3-68D2-DD08-27A7CC19FB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514F13-3B62-0D54-2C54-DC4AEA721E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20E1B13-26DA-169C-2B53-3FFF1779D30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9A43A04-EB24-29D1-7673-93403CC67B7E}"/>
              </a:ext>
            </a:extLst>
          </p:cNvPr>
          <p:cNvSpPr>
            <a:spLocks noGrp="1"/>
          </p:cNvSpPr>
          <p:nvPr>
            <p:ph type="sldNum" sz="quarter" idx="5"/>
          </p:nvPr>
        </p:nvSpPr>
        <p:spPr/>
        <p:txBody>
          <a:bodyPr/>
          <a:lstStyle/>
          <a:p>
            <a:fld id="{F6D29C76-C834-4314-858E-21C2496D3616}" type="slidenum">
              <a:rPr lang="zh-CN" altLang="en-US" smtClean="0"/>
              <a:t>79</a:t>
            </a:fld>
            <a:endParaRPr lang="zh-CN" altLang="en-US"/>
          </a:p>
        </p:txBody>
      </p:sp>
    </p:spTree>
    <p:extLst>
      <p:ext uri="{BB962C8B-B14F-4D97-AF65-F5344CB8AC3E}">
        <p14:creationId xmlns:p14="http://schemas.microsoft.com/office/powerpoint/2010/main" val="465728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A1CF4-BFDD-A715-4B40-780E455C38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798129-D21A-DE69-ED2B-2C93D2BF0F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9FAD97-99CA-FABE-CD4A-000B6B1E01D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40A54B-660D-018C-B842-5523A5E4392D}"/>
              </a:ext>
            </a:extLst>
          </p:cNvPr>
          <p:cNvSpPr>
            <a:spLocks noGrp="1"/>
          </p:cNvSpPr>
          <p:nvPr>
            <p:ph type="sldNum" sz="quarter" idx="5"/>
          </p:nvPr>
        </p:nvSpPr>
        <p:spPr/>
        <p:txBody>
          <a:bodyPr/>
          <a:lstStyle/>
          <a:p>
            <a:fld id="{F6D29C76-C834-4314-858E-21C2496D3616}" type="slidenum">
              <a:rPr lang="zh-CN" altLang="en-US" smtClean="0"/>
              <a:t>80</a:t>
            </a:fld>
            <a:endParaRPr lang="zh-CN" altLang="en-US"/>
          </a:p>
        </p:txBody>
      </p:sp>
    </p:spTree>
    <p:extLst>
      <p:ext uri="{BB962C8B-B14F-4D97-AF65-F5344CB8AC3E}">
        <p14:creationId xmlns:p14="http://schemas.microsoft.com/office/powerpoint/2010/main" val="1760542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76E9A-77E5-2442-0209-7DA48E5503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A1CCF3-8C12-3926-4D11-900DADED93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838007-F29D-2168-3E58-BAB490700FA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5B343DA-DF27-428F-9D46-ABB1C963BC2E}"/>
              </a:ext>
            </a:extLst>
          </p:cNvPr>
          <p:cNvSpPr>
            <a:spLocks noGrp="1"/>
          </p:cNvSpPr>
          <p:nvPr>
            <p:ph type="sldNum" sz="quarter" idx="5"/>
          </p:nvPr>
        </p:nvSpPr>
        <p:spPr/>
        <p:txBody>
          <a:bodyPr/>
          <a:lstStyle/>
          <a:p>
            <a:fld id="{F6D29C76-C834-4314-858E-21C2496D3616}" type="slidenum">
              <a:rPr lang="zh-CN" altLang="en-US" smtClean="0"/>
              <a:t>81</a:t>
            </a:fld>
            <a:endParaRPr lang="zh-CN" altLang="en-US"/>
          </a:p>
        </p:txBody>
      </p:sp>
    </p:spTree>
    <p:extLst>
      <p:ext uri="{BB962C8B-B14F-4D97-AF65-F5344CB8AC3E}">
        <p14:creationId xmlns:p14="http://schemas.microsoft.com/office/powerpoint/2010/main" val="243834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2FA4A-677C-330B-2214-EE3A6E11D6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D205E6-BEC7-246E-2AC6-0EE5E2BF31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23CCE1-2A11-B243-7E38-A2424684D3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12AB35-300B-0897-2EDC-8231F4DAA78C}"/>
              </a:ext>
            </a:extLst>
          </p:cNvPr>
          <p:cNvSpPr>
            <a:spLocks noGrp="1"/>
          </p:cNvSpPr>
          <p:nvPr>
            <p:ph type="sldNum" sz="quarter" idx="5"/>
          </p:nvPr>
        </p:nvSpPr>
        <p:spPr/>
        <p:txBody>
          <a:bodyPr/>
          <a:lstStyle/>
          <a:p>
            <a:fld id="{F6D29C76-C834-4314-858E-21C2496D3616}" type="slidenum">
              <a:rPr lang="zh-CN" altLang="en-US" smtClean="0"/>
              <a:t>82</a:t>
            </a:fld>
            <a:endParaRPr lang="zh-CN" altLang="en-US"/>
          </a:p>
        </p:txBody>
      </p:sp>
    </p:spTree>
    <p:extLst>
      <p:ext uri="{BB962C8B-B14F-4D97-AF65-F5344CB8AC3E}">
        <p14:creationId xmlns:p14="http://schemas.microsoft.com/office/powerpoint/2010/main" val="3282692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3EDF4-8A46-0112-DCFE-464D6DEE73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63A539-6879-077E-E9D2-B83D8B150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11C1B5-04DB-C3C2-EF13-2609100D20F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CE5F47A-117E-2062-0E80-C5F3EE2C50A7}"/>
              </a:ext>
            </a:extLst>
          </p:cNvPr>
          <p:cNvSpPr>
            <a:spLocks noGrp="1"/>
          </p:cNvSpPr>
          <p:nvPr>
            <p:ph type="sldNum" sz="quarter" idx="5"/>
          </p:nvPr>
        </p:nvSpPr>
        <p:spPr/>
        <p:txBody>
          <a:bodyPr/>
          <a:lstStyle/>
          <a:p>
            <a:fld id="{F6D29C76-C834-4314-858E-21C2496D3616}" type="slidenum">
              <a:rPr lang="zh-CN" altLang="en-US" smtClean="0"/>
              <a:t>7</a:t>
            </a:fld>
            <a:endParaRPr lang="zh-CN" altLang="en-US"/>
          </a:p>
        </p:txBody>
      </p:sp>
    </p:spTree>
    <p:extLst>
      <p:ext uri="{BB962C8B-B14F-4D97-AF65-F5344CB8AC3E}">
        <p14:creationId xmlns:p14="http://schemas.microsoft.com/office/powerpoint/2010/main" val="2556762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75E11-717B-C73E-39B2-EA657D6590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D5CBB2-2D4C-BC46-B8E9-2A369275D8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439D40-E124-E557-23AE-1C343617974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F3D1F79-F080-6798-5637-7C47BCFCE10E}"/>
              </a:ext>
            </a:extLst>
          </p:cNvPr>
          <p:cNvSpPr>
            <a:spLocks noGrp="1"/>
          </p:cNvSpPr>
          <p:nvPr>
            <p:ph type="sldNum" sz="quarter" idx="5"/>
          </p:nvPr>
        </p:nvSpPr>
        <p:spPr/>
        <p:txBody>
          <a:bodyPr/>
          <a:lstStyle/>
          <a:p>
            <a:fld id="{F6D29C76-C834-4314-858E-21C2496D3616}" type="slidenum">
              <a:rPr lang="zh-CN" altLang="en-US" smtClean="0"/>
              <a:t>83</a:t>
            </a:fld>
            <a:endParaRPr lang="zh-CN" altLang="en-US"/>
          </a:p>
        </p:txBody>
      </p:sp>
    </p:spTree>
    <p:extLst>
      <p:ext uri="{BB962C8B-B14F-4D97-AF65-F5344CB8AC3E}">
        <p14:creationId xmlns:p14="http://schemas.microsoft.com/office/powerpoint/2010/main" val="2128779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D29C76-C834-4314-858E-21C2496D3616}" type="slidenum">
              <a:rPr lang="zh-CN" altLang="en-US" smtClean="0"/>
              <a:t>84</a:t>
            </a:fld>
            <a:endParaRPr lang="zh-CN" altLang="en-US"/>
          </a:p>
        </p:txBody>
      </p:sp>
    </p:spTree>
    <p:extLst>
      <p:ext uri="{BB962C8B-B14F-4D97-AF65-F5344CB8AC3E}">
        <p14:creationId xmlns:p14="http://schemas.microsoft.com/office/powerpoint/2010/main" val="3638590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23FFA-A853-6C85-AC5C-B047A73F77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B0B19A-B396-DA34-ACFA-7EB33C579E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7D53DB-8751-1C07-660E-DB1CF89FB8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D9EF0F7-5B3D-DB44-D871-8A95B75C28FE}"/>
              </a:ext>
            </a:extLst>
          </p:cNvPr>
          <p:cNvSpPr>
            <a:spLocks noGrp="1"/>
          </p:cNvSpPr>
          <p:nvPr>
            <p:ph type="sldNum" sz="quarter" idx="5"/>
          </p:nvPr>
        </p:nvSpPr>
        <p:spPr/>
        <p:txBody>
          <a:bodyPr/>
          <a:lstStyle/>
          <a:p>
            <a:fld id="{F6D29C76-C834-4314-858E-21C2496D3616}" type="slidenum">
              <a:rPr lang="zh-CN" altLang="en-US" smtClean="0"/>
              <a:t>85</a:t>
            </a:fld>
            <a:endParaRPr lang="zh-CN" altLang="en-US"/>
          </a:p>
        </p:txBody>
      </p:sp>
    </p:spTree>
    <p:extLst>
      <p:ext uri="{BB962C8B-B14F-4D97-AF65-F5344CB8AC3E}">
        <p14:creationId xmlns:p14="http://schemas.microsoft.com/office/powerpoint/2010/main" val="2245656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752A1-B660-4842-24C8-E340C4DD34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CAC537-F541-72DD-9B6A-F1D5CD456C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368BD2-D83F-28EE-0483-80317CBD4A8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0C1A152-096B-F7A4-E66F-EC4DAFFB5E77}"/>
              </a:ext>
            </a:extLst>
          </p:cNvPr>
          <p:cNvSpPr>
            <a:spLocks noGrp="1"/>
          </p:cNvSpPr>
          <p:nvPr>
            <p:ph type="sldNum" sz="quarter" idx="5"/>
          </p:nvPr>
        </p:nvSpPr>
        <p:spPr/>
        <p:txBody>
          <a:bodyPr/>
          <a:lstStyle/>
          <a:p>
            <a:fld id="{F6D29C76-C834-4314-858E-21C2496D3616}" type="slidenum">
              <a:rPr lang="zh-CN" altLang="en-US" smtClean="0"/>
              <a:t>86</a:t>
            </a:fld>
            <a:endParaRPr lang="zh-CN" altLang="en-US"/>
          </a:p>
        </p:txBody>
      </p:sp>
    </p:spTree>
    <p:extLst>
      <p:ext uri="{BB962C8B-B14F-4D97-AF65-F5344CB8AC3E}">
        <p14:creationId xmlns:p14="http://schemas.microsoft.com/office/powerpoint/2010/main" val="3440927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D3E2D-604A-86B3-2224-8F4B8E979F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BF9205-D9B8-DD0A-3AB6-1910CC47965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B3D539-6DBA-98C4-909C-0FBA25B593C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E616FB-4D25-8A4D-3F6A-8BC138F899CE}"/>
              </a:ext>
            </a:extLst>
          </p:cNvPr>
          <p:cNvSpPr>
            <a:spLocks noGrp="1"/>
          </p:cNvSpPr>
          <p:nvPr>
            <p:ph type="sldNum" sz="quarter" idx="5"/>
          </p:nvPr>
        </p:nvSpPr>
        <p:spPr/>
        <p:txBody>
          <a:bodyPr/>
          <a:lstStyle/>
          <a:p>
            <a:fld id="{F6D29C76-C834-4314-858E-21C2496D3616}" type="slidenum">
              <a:rPr lang="zh-CN" altLang="en-US" smtClean="0"/>
              <a:t>87</a:t>
            </a:fld>
            <a:endParaRPr lang="zh-CN" altLang="en-US"/>
          </a:p>
        </p:txBody>
      </p:sp>
    </p:spTree>
    <p:extLst>
      <p:ext uri="{BB962C8B-B14F-4D97-AF65-F5344CB8AC3E}">
        <p14:creationId xmlns:p14="http://schemas.microsoft.com/office/powerpoint/2010/main" val="3381304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C55D7-69F0-8277-B26E-E8A0BD9674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386AAF-C11E-F20B-428B-C9FCBF6748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46F861-52B9-0DF5-3937-B995CB97808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67C1FA-87BF-D526-CBC9-2C30EFA6932F}"/>
              </a:ext>
            </a:extLst>
          </p:cNvPr>
          <p:cNvSpPr>
            <a:spLocks noGrp="1"/>
          </p:cNvSpPr>
          <p:nvPr>
            <p:ph type="sldNum" sz="quarter" idx="5"/>
          </p:nvPr>
        </p:nvSpPr>
        <p:spPr/>
        <p:txBody>
          <a:bodyPr/>
          <a:lstStyle/>
          <a:p>
            <a:fld id="{F6D29C76-C834-4314-858E-21C2496D3616}" type="slidenum">
              <a:rPr lang="zh-CN" altLang="en-US" smtClean="0"/>
              <a:t>88</a:t>
            </a:fld>
            <a:endParaRPr lang="zh-CN" altLang="en-US"/>
          </a:p>
        </p:txBody>
      </p:sp>
    </p:spTree>
    <p:extLst>
      <p:ext uri="{BB962C8B-B14F-4D97-AF65-F5344CB8AC3E}">
        <p14:creationId xmlns:p14="http://schemas.microsoft.com/office/powerpoint/2010/main" val="1598226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ED6B3-B3B3-F93E-3F64-127215D4DA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C2FBCA-456C-D977-B097-E0981F868B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76EB88-F3AC-CDDF-5B9A-F005A013007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25AF20C-6AF3-C476-D405-DA4B462CE723}"/>
              </a:ext>
            </a:extLst>
          </p:cNvPr>
          <p:cNvSpPr>
            <a:spLocks noGrp="1"/>
          </p:cNvSpPr>
          <p:nvPr>
            <p:ph type="sldNum" sz="quarter" idx="5"/>
          </p:nvPr>
        </p:nvSpPr>
        <p:spPr/>
        <p:txBody>
          <a:bodyPr/>
          <a:lstStyle/>
          <a:p>
            <a:fld id="{F6D29C76-C834-4314-858E-21C2496D3616}" type="slidenum">
              <a:rPr lang="zh-CN" altLang="en-US" smtClean="0"/>
              <a:t>89</a:t>
            </a:fld>
            <a:endParaRPr lang="zh-CN" altLang="en-US"/>
          </a:p>
        </p:txBody>
      </p:sp>
    </p:spTree>
    <p:extLst>
      <p:ext uri="{BB962C8B-B14F-4D97-AF65-F5344CB8AC3E}">
        <p14:creationId xmlns:p14="http://schemas.microsoft.com/office/powerpoint/2010/main" val="1845253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29FBE-8C05-4D43-B779-D9BB96C165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319471-698D-57D8-0053-A36D37258B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7F3E48-2397-E0E7-60DC-33C4C42DFA9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1DC26F-FFDD-CA0B-D85D-A7C43416916E}"/>
              </a:ext>
            </a:extLst>
          </p:cNvPr>
          <p:cNvSpPr>
            <a:spLocks noGrp="1"/>
          </p:cNvSpPr>
          <p:nvPr>
            <p:ph type="sldNum" sz="quarter" idx="5"/>
          </p:nvPr>
        </p:nvSpPr>
        <p:spPr/>
        <p:txBody>
          <a:bodyPr/>
          <a:lstStyle/>
          <a:p>
            <a:fld id="{F6D29C76-C834-4314-858E-21C2496D3616}" type="slidenum">
              <a:rPr lang="zh-CN" altLang="en-US" smtClean="0"/>
              <a:t>90</a:t>
            </a:fld>
            <a:endParaRPr lang="zh-CN" altLang="en-US"/>
          </a:p>
        </p:txBody>
      </p:sp>
    </p:spTree>
    <p:extLst>
      <p:ext uri="{BB962C8B-B14F-4D97-AF65-F5344CB8AC3E}">
        <p14:creationId xmlns:p14="http://schemas.microsoft.com/office/powerpoint/2010/main" val="4194248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9392-48FE-DB60-973C-CD6559D49D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5E4CB4-1B8E-99B1-E93D-10DF469D68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184624-1067-8C0D-0447-EF01BEE3ECF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334E3FA-F065-8E8A-BE92-AA896A703F61}"/>
              </a:ext>
            </a:extLst>
          </p:cNvPr>
          <p:cNvSpPr>
            <a:spLocks noGrp="1"/>
          </p:cNvSpPr>
          <p:nvPr>
            <p:ph type="sldNum" sz="quarter" idx="5"/>
          </p:nvPr>
        </p:nvSpPr>
        <p:spPr/>
        <p:txBody>
          <a:bodyPr/>
          <a:lstStyle/>
          <a:p>
            <a:fld id="{F6D29C76-C834-4314-858E-21C2496D3616}" type="slidenum">
              <a:rPr lang="zh-CN" altLang="en-US" smtClean="0"/>
              <a:t>91</a:t>
            </a:fld>
            <a:endParaRPr lang="zh-CN" altLang="en-US"/>
          </a:p>
        </p:txBody>
      </p:sp>
    </p:spTree>
    <p:extLst>
      <p:ext uri="{BB962C8B-B14F-4D97-AF65-F5344CB8AC3E}">
        <p14:creationId xmlns:p14="http://schemas.microsoft.com/office/powerpoint/2010/main" val="154426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D29C76-C834-4314-858E-21C2496D3616}" type="slidenum">
              <a:rPr lang="zh-CN" altLang="en-US" smtClean="0"/>
              <a:t>93</a:t>
            </a:fld>
            <a:endParaRPr lang="zh-CN" altLang="en-US"/>
          </a:p>
        </p:txBody>
      </p:sp>
    </p:spTree>
    <p:extLst>
      <p:ext uri="{BB962C8B-B14F-4D97-AF65-F5344CB8AC3E}">
        <p14:creationId xmlns:p14="http://schemas.microsoft.com/office/powerpoint/2010/main" val="261045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264B1-E35A-9734-CA7B-E62DBF1477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6E5951-C607-CE08-AD4C-B45BE79F5A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A9B71E-D2DB-7B19-A63D-933BC89F7DB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D125DB5-EDA3-A10F-F102-0C0E32B72CD4}"/>
              </a:ext>
            </a:extLst>
          </p:cNvPr>
          <p:cNvSpPr>
            <a:spLocks noGrp="1"/>
          </p:cNvSpPr>
          <p:nvPr>
            <p:ph type="sldNum" sz="quarter" idx="5"/>
          </p:nvPr>
        </p:nvSpPr>
        <p:spPr/>
        <p:txBody>
          <a:bodyPr/>
          <a:lstStyle/>
          <a:p>
            <a:fld id="{F6D29C76-C834-4314-858E-21C2496D3616}" type="slidenum">
              <a:rPr lang="zh-CN" altLang="en-US" smtClean="0"/>
              <a:t>8</a:t>
            </a:fld>
            <a:endParaRPr lang="zh-CN" altLang="en-US"/>
          </a:p>
        </p:txBody>
      </p:sp>
    </p:spTree>
    <p:extLst>
      <p:ext uri="{BB962C8B-B14F-4D97-AF65-F5344CB8AC3E}">
        <p14:creationId xmlns:p14="http://schemas.microsoft.com/office/powerpoint/2010/main" val="3971696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660B-DC0D-3445-4DA8-9694B349E2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A2B2B6-9631-485E-CD06-40E62810E1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ABD81B-948D-A6BA-3A37-F4F0DD91A5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002E523-29D2-9722-07D5-A5243A2F3FF8}"/>
              </a:ext>
            </a:extLst>
          </p:cNvPr>
          <p:cNvSpPr>
            <a:spLocks noGrp="1"/>
          </p:cNvSpPr>
          <p:nvPr>
            <p:ph type="sldNum" sz="quarter" idx="5"/>
          </p:nvPr>
        </p:nvSpPr>
        <p:spPr/>
        <p:txBody>
          <a:bodyPr/>
          <a:lstStyle/>
          <a:p>
            <a:fld id="{F6D29C76-C834-4314-858E-21C2496D3616}" type="slidenum">
              <a:rPr lang="zh-CN" altLang="en-US" smtClean="0"/>
              <a:t>94</a:t>
            </a:fld>
            <a:endParaRPr lang="zh-CN" altLang="en-US"/>
          </a:p>
        </p:txBody>
      </p:sp>
    </p:spTree>
    <p:extLst>
      <p:ext uri="{BB962C8B-B14F-4D97-AF65-F5344CB8AC3E}">
        <p14:creationId xmlns:p14="http://schemas.microsoft.com/office/powerpoint/2010/main" val="3737162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FB36F-437D-248A-4A6D-C3549886A0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DA3743-87C3-7E0D-4A07-CD0F5817BE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AAFBBD-68BD-4DF1-569B-DEC444758F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59D6CC-4733-2AA0-71E0-1C31E359E20F}"/>
              </a:ext>
            </a:extLst>
          </p:cNvPr>
          <p:cNvSpPr>
            <a:spLocks noGrp="1"/>
          </p:cNvSpPr>
          <p:nvPr>
            <p:ph type="sldNum" sz="quarter" idx="5"/>
          </p:nvPr>
        </p:nvSpPr>
        <p:spPr/>
        <p:txBody>
          <a:bodyPr/>
          <a:lstStyle/>
          <a:p>
            <a:fld id="{F6D29C76-C834-4314-858E-21C2496D3616}" type="slidenum">
              <a:rPr lang="zh-CN" altLang="en-US" smtClean="0"/>
              <a:t>95</a:t>
            </a:fld>
            <a:endParaRPr lang="zh-CN" altLang="en-US"/>
          </a:p>
        </p:txBody>
      </p:sp>
    </p:spTree>
    <p:extLst>
      <p:ext uri="{BB962C8B-B14F-4D97-AF65-F5344CB8AC3E}">
        <p14:creationId xmlns:p14="http://schemas.microsoft.com/office/powerpoint/2010/main" val="383008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B2AF1-3D4E-CEB8-EE6B-4D9F68C5E2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FAEA51-C3EC-2648-5508-0947223128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96BC86-A28D-4529-5FE4-A6D1F63DC26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15C1DA9-0C26-28DE-B241-8BC1367DD30A}"/>
              </a:ext>
            </a:extLst>
          </p:cNvPr>
          <p:cNvSpPr>
            <a:spLocks noGrp="1"/>
          </p:cNvSpPr>
          <p:nvPr>
            <p:ph type="sldNum" sz="quarter" idx="5"/>
          </p:nvPr>
        </p:nvSpPr>
        <p:spPr/>
        <p:txBody>
          <a:bodyPr/>
          <a:lstStyle/>
          <a:p>
            <a:fld id="{F6D29C76-C834-4314-858E-21C2496D3616}" type="slidenum">
              <a:rPr lang="zh-CN" altLang="en-US" smtClean="0"/>
              <a:t>96</a:t>
            </a:fld>
            <a:endParaRPr lang="zh-CN" altLang="en-US"/>
          </a:p>
        </p:txBody>
      </p:sp>
    </p:spTree>
    <p:extLst>
      <p:ext uri="{BB962C8B-B14F-4D97-AF65-F5344CB8AC3E}">
        <p14:creationId xmlns:p14="http://schemas.microsoft.com/office/powerpoint/2010/main" val="2860732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D6ACF-ABAE-FF61-F3A9-7A24D711BA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4E202A-93FD-2542-4462-88D4EB2088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E1EC8A-D09E-0288-AB5B-400BFC02991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5CC3D3E-915F-D0E0-68A4-AC42CA843228}"/>
              </a:ext>
            </a:extLst>
          </p:cNvPr>
          <p:cNvSpPr>
            <a:spLocks noGrp="1"/>
          </p:cNvSpPr>
          <p:nvPr>
            <p:ph type="sldNum" sz="quarter" idx="5"/>
          </p:nvPr>
        </p:nvSpPr>
        <p:spPr/>
        <p:txBody>
          <a:bodyPr/>
          <a:lstStyle/>
          <a:p>
            <a:fld id="{F6D29C76-C834-4314-858E-21C2496D3616}" type="slidenum">
              <a:rPr lang="zh-CN" altLang="en-US" smtClean="0"/>
              <a:t>97</a:t>
            </a:fld>
            <a:endParaRPr lang="zh-CN" altLang="en-US"/>
          </a:p>
        </p:txBody>
      </p:sp>
    </p:spTree>
    <p:extLst>
      <p:ext uri="{BB962C8B-B14F-4D97-AF65-F5344CB8AC3E}">
        <p14:creationId xmlns:p14="http://schemas.microsoft.com/office/powerpoint/2010/main" val="3392341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CFCB-143F-943E-7AE8-4C1A0EF9B0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8B94E2-C9A0-F403-6FD6-9ED784E812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202718-696D-0F6F-09D8-BAAFDC4BA19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A94E3C-6835-6FAE-6E03-754D84C054CB}"/>
              </a:ext>
            </a:extLst>
          </p:cNvPr>
          <p:cNvSpPr>
            <a:spLocks noGrp="1"/>
          </p:cNvSpPr>
          <p:nvPr>
            <p:ph type="sldNum" sz="quarter" idx="5"/>
          </p:nvPr>
        </p:nvSpPr>
        <p:spPr/>
        <p:txBody>
          <a:bodyPr/>
          <a:lstStyle/>
          <a:p>
            <a:fld id="{F6D29C76-C834-4314-858E-21C2496D3616}" type="slidenum">
              <a:rPr lang="zh-CN" altLang="en-US" smtClean="0"/>
              <a:t>9</a:t>
            </a:fld>
            <a:endParaRPr lang="zh-CN" altLang="en-US"/>
          </a:p>
        </p:txBody>
      </p:sp>
    </p:spTree>
    <p:extLst>
      <p:ext uri="{BB962C8B-B14F-4D97-AF65-F5344CB8AC3E}">
        <p14:creationId xmlns:p14="http://schemas.microsoft.com/office/powerpoint/2010/main" val="155974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D29C76-C834-4314-858E-21C2496D3616}" type="slidenum">
              <a:rPr lang="zh-CN" altLang="en-US" smtClean="0"/>
              <a:t>10</a:t>
            </a:fld>
            <a:endParaRPr lang="zh-CN" altLang="en-US"/>
          </a:p>
        </p:txBody>
      </p:sp>
    </p:spTree>
    <p:extLst>
      <p:ext uri="{BB962C8B-B14F-4D97-AF65-F5344CB8AC3E}">
        <p14:creationId xmlns:p14="http://schemas.microsoft.com/office/powerpoint/2010/main" val="274419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D29C76-C834-4314-858E-21C2496D3616}" type="slidenum">
              <a:rPr lang="zh-CN" altLang="en-US" smtClean="0"/>
              <a:t>11</a:t>
            </a:fld>
            <a:endParaRPr lang="zh-CN" altLang="en-US"/>
          </a:p>
        </p:txBody>
      </p:sp>
    </p:spTree>
    <p:extLst>
      <p:ext uri="{BB962C8B-B14F-4D97-AF65-F5344CB8AC3E}">
        <p14:creationId xmlns:p14="http://schemas.microsoft.com/office/powerpoint/2010/main" val="3893645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D29C76-C834-4314-858E-21C2496D3616}" type="slidenum">
              <a:rPr lang="zh-CN" altLang="en-US" smtClean="0"/>
              <a:t>60</a:t>
            </a:fld>
            <a:endParaRPr lang="zh-CN" altLang="en-US"/>
          </a:p>
        </p:txBody>
      </p:sp>
    </p:spTree>
    <p:extLst>
      <p:ext uri="{BB962C8B-B14F-4D97-AF65-F5344CB8AC3E}">
        <p14:creationId xmlns:p14="http://schemas.microsoft.com/office/powerpoint/2010/main" val="1926846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82B5C-FB2C-1F2A-16A8-F1116C8428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F2392B-CEBE-48A6-BEDF-868187B71E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8E78F8-BADB-CFA5-F7DC-B0B884BF55F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061FBC2-B201-392B-FBB2-8FAD089EC854}"/>
              </a:ext>
            </a:extLst>
          </p:cNvPr>
          <p:cNvSpPr>
            <a:spLocks noGrp="1"/>
          </p:cNvSpPr>
          <p:nvPr>
            <p:ph type="sldNum" sz="quarter" idx="5"/>
          </p:nvPr>
        </p:nvSpPr>
        <p:spPr/>
        <p:txBody>
          <a:bodyPr/>
          <a:lstStyle/>
          <a:p>
            <a:fld id="{F6D29C76-C834-4314-858E-21C2496D3616}" type="slidenum">
              <a:rPr lang="zh-CN" altLang="en-US" smtClean="0"/>
              <a:t>61</a:t>
            </a:fld>
            <a:endParaRPr lang="zh-CN" altLang="en-US"/>
          </a:p>
        </p:txBody>
      </p:sp>
    </p:spTree>
    <p:extLst>
      <p:ext uri="{BB962C8B-B14F-4D97-AF65-F5344CB8AC3E}">
        <p14:creationId xmlns:p14="http://schemas.microsoft.com/office/powerpoint/2010/main" val="105673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2BFED-6732-61FA-8AF0-89F2473E868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6F95A2D-159A-305D-4055-15A820565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E8EE04-BFEA-B32E-713E-99685990961B}"/>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24A84AAE-18F4-044E-13D2-09D2E2D514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31C6B4-C627-4E45-001E-BACEDA748333}"/>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1637506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71BCC-2296-C8C6-0577-C71D06F959A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5D32066-E88E-D221-B3E1-9916D1DFB05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246D5E-935C-720C-C1C1-A38DAFFE2747}"/>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4F035375-5391-EE99-FA68-E2A81D41FF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7A3C72-9B47-320E-53EA-1E76D15E50DF}"/>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2100659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CA974D0-B068-6745-DCF0-1A6F2976CE3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F858CC5-DCD0-0A85-5070-A8A701D57E4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FD6FCE-E626-9FAB-9DEA-65E5F4000941}"/>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F4BFD57F-C64A-D7B5-F6E1-464659FD15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5D5A21-9C6C-436D-44F2-685D7B689DCE}"/>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282789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8A536-71E3-243E-A658-A728514A06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DE7F5E-DC15-FD09-8786-7265B3D9426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86B05F-2505-8603-7897-BFEA4870D112}"/>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59E91B0A-09ED-FD9F-066A-99136EA2DA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B4427C-88BC-6726-A8A0-2BD2ECBE1CBC}"/>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2822923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EBAD7-3AD4-47A6-598B-61309D8E8DD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878D93-B77C-2B8C-10F9-F89B5C0841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F8E3409-9E28-852F-79F8-58331254F254}"/>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E11237BE-99AE-BDB0-5FBD-377BE8E07E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C0E31F-AFE8-583E-7288-52937BF74FAF}"/>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292092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6062F-BB5C-5830-ADE7-42A8AD5CD4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64258F-11A1-BDD1-A6B6-DE8939138F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1ACE83-803E-9FB5-7DEB-AE941705214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03314C-FAC1-7FA8-6F70-5ACCB330DFC3}"/>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6" name="页脚占位符 5">
            <a:extLst>
              <a:ext uri="{FF2B5EF4-FFF2-40B4-BE49-F238E27FC236}">
                <a16:creationId xmlns:a16="http://schemas.microsoft.com/office/drawing/2014/main" id="{A8FC28B9-798B-545B-B29F-E4F6C7D9CF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AF2B4E-1B1B-DD7A-DDAA-F37C98CBFD60}"/>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201568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6E53A-E47C-BB20-783C-8785AA87BE6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86C755-A0F8-DB96-BDD4-87C99709D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77E6FA-FD85-ABF9-492A-CBCE45B903D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8E2CF9B-5CBE-0377-8D67-1971E1F7F8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171470-722E-9867-A79A-9F298A970F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6C731BA-6A25-C219-F547-037397C78960}"/>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8" name="页脚占位符 7">
            <a:extLst>
              <a:ext uri="{FF2B5EF4-FFF2-40B4-BE49-F238E27FC236}">
                <a16:creationId xmlns:a16="http://schemas.microsoft.com/office/drawing/2014/main" id="{D3CA2B5A-95CB-3D8A-FD4D-9613D57DCCE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6443779-5AE9-21AA-205D-ECC82BF2BE47}"/>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159417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63E21-799A-9731-8102-4FDADED6DD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582CF1-A4B5-3D03-A78C-CAFE91E4B7D2}"/>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4" name="页脚占位符 3">
            <a:extLst>
              <a:ext uri="{FF2B5EF4-FFF2-40B4-BE49-F238E27FC236}">
                <a16:creationId xmlns:a16="http://schemas.microsoft.com/office/drawing/2014/main" id="{80A40021-916A-BB88-A103-9E87364AA56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8B87248-9383-EE1B-0644-BA8897E39EF6}"/>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916898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FA2B54-B137-4864-4275-7ECA3F2F64E4}"/>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3" name="页脚占位符 2">
            <a:extLst>
              <a:ext uri="{FF2B5EF4-FFF2-40B4-BE49-F238E27FC236}">
                <a16:creationId xmlns:a16="http://schemas.microsoft.com/office/drawing/2014/main" id="{8F640338-936C-8C30-705F-F3778373A3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5E44135-C44B-A029-72D4-00EA7FE43562}"/>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4080639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BFB83-B5FC-EEC8-3BAD-80022F4A7C0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8FCBA15-8AC1-4264-D051-00476BFED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E2C09C8-03B6-F632-02FD-FE432A2A0E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4EF451-7E36-5865-2DBD-8CC8EB73A0C2}"/>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6" name="页脚占位符 5">
            <a:extLst>
              <a:ext uri="{FF2B5EF4-FFF2-40B4-BE49-F238E27FC236}">
                <a16:creationId xmlns:a16="http://schemas.microsoft.com/office/drawing/2014/main" id="{A1E979D8-BEC0-0BDA-F971-21D5186747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19186D-D503-A5CC-881F-AD6E3E416A49}"/>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119328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8B66A-E16A-257E-00EF-BDC49B9D77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44451B-6A09-F578-5AF3-286B6951E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D9A8DA-6A78-96FD-6143-0CBEE3332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828E19-0047-ED1C-D683-DC7DD4805686}"/>
              </a:ext>
            </a:extLst>
          </p:cNvPr>
          <p:cNvSpPr>
            <a:spLocks noGrp="1"/>
          </p:cNvSpPr>
          <p:nvPr>
            <p:ph type="dt" sz="half" idx="10"/>
          </p:nvPr>
        </p:nvSpPr>
        <p:spPr/>
        <p:txBody>
          <a:bodyPr/>
          <a:lstStyle/>
          <a:p>
            <a:fld id="{94725D6F-B65C-4876-9DC2-F4B0778F2268}" type="datetimeFigureOut">
              <a:rPr lang="zh-CN" altLang="en-US" smtClean="0"/>
              <a:t>2024/12/1</a:t>
            </a:fld>
            <a:endParaRPr lang="zh-CN" altLang="en-US"/>
          </a:p>
        </p:txBody>
      </p:sp>
      <p:sp>
        <p:nvSpPr>
          <p:cNvPr id="6" name="页脚占位符 5">
            <a:extLst>
              <a:ext uri="{FF2B5EF4-FFF2-40B4-BE49-F238E27FC236}">
                <a16:creationId xmlns:a16="http://schemas.microsoft.com/office/drawing/2014/main" id="{4E104441-394D-C77D-5F83-67AEDE0C38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66388D-0FDE-F8AD-8F15-440947069F6B}"/>
              </a:ext>
            </a:extLst>
          </p:cNvPr>
          <p:cNvSpPr>
            <a:spLocks noGrp="1"/>
          </p:cNvSpPr>
          <p:nvPr>
            <p:ph type="sldNum" sz="quarter" idx="12"/>
          </p:nvPr>
        </p:nvSpPr>
        <p:spPr/>
        <p:txBody>
          <a:body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310561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7E922E0-7C96-BE21-A541-28C0774673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1B9B51A-DD2A-1121-A549-8FE82195F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537CED-A628-41C9-BF8F-29105FD795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725D6F-B65C-4876-9DC2-F4B0778F2268}"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E898CD59-AB4B-200A-EC57-4FE4C34D88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39DA166E-30C7-BBA8-30B4-247A4AB49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434E32-828A-4165-A38D-98496148433D}" type="slidenum">
              <a:rPr lang="zh-CN" altLang="en-US" smtClean="0"/>
              <a:t>‹#›</a:t>
            </a:fld>
            <a:endParaRPr lang="zh-CN" altLang="en-US"/>
          </a:p>
        </p:txBody>
      </p:sp>
    </p:spTree>
    <p:extLst>
      <p:ext uri="{BB962C8B-B14F-4D97-AF65-F5344CB8AC3E}">
        <p14:creationId xmlns:p14="http://schemas.microsoft.com/office/powerpoint/2010/main" val="2910230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slide" Target="slide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47.xml"/><Relationship Id="rId4" Type="http://schemas.openxmlformats.org/officeDocument/2006/relationships/slide" Target="slide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slide" Target="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78.xml"/><Relationship Id="rId4" Type="http://schemas.openxmlformats.org/officeDocument/2006/relationships/slide" Target="slide7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6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6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6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6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5.gif"/></Relationships>
</file>

<file path=ppt/slides/_rels/slide6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78.xml"/><Relationship Id="rId4" Type="http://schemas.openxmlformats.org/officeDocument/2006/relationships/slide" Target="slide76.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5.jpg"/><Relationship Id="rId4" Type="http://schemas.openxmlformats.org/officeDocument/2006/relationships/image" Target="../media/image44.jpg"/></Relationships>
</file>

<file path=ppt/slides/_rels/slide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jp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ee.com/foryun/GameAISDK" TargetMode="External"/><Relationship Id="rId5" Type="http://schemas.openxmlformats.org/officeDocument/2006/relationships/hyperlink" Target="https://github.com/Tencent/GameAISDK" TargetMode="Externa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7.xml"/><Relationship Id="rId3" Type="http://schemas.openxmlformats.org/officeDocument/2006/relationships/image" Target="../media/image46.jpg"/><Relationship Id="rId7" Type="http://schemas.openxmlformats.org/officeDocument/2006/relationships/image" Target="../media/image53.gif"/><Relationship Id="rId12"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gif"/><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79.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90.xml"/><Relationship Id="rId4" Type="http://schemas.openxmlformats.org/officeDocument/2006/relationships/slide" Target="slide84.xml"/></Relationships>
</file>

<file path=ppt/slides/_rels/slide80.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59.jpg"/><Relationship Id="rId7" Type="http://schemas.openxmlformats.org/officeDocument/2006/relationships/image" Target="../media/image77.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73.png"/><Relationship Id="rId4" Type="http://schemas.openxmlformats.org/officeDocument/2006/relationships/image" Target="../media/image75.gif"/></Relationships>
</file>

<file path=ppt/slides/_rels/slide83.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image" Target="../media/image59.jpg"/><Relationship Id="rId7" Type="http://schemas.openxmlformats.org/officeDocument/2006/relationships/image" Target="../media/image82.jpg"/><Relationship Id="rId12" Type="http://schemas.openxmlformats.org/officeDocument/2006/relationships/slide" Target="slide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1.jpg"/><Relationship Id="rId11" Type="http://schemas.openxmlformats.org/officeDocument/2006/relationships/image" Target="../media/image86.jpg"/><Relationship Id="rId5" Type="http://schemas.openxmlformats.org/officeDocument/2006/relationships/image" Target="../media/image80.jpg"/><Relationship Id="rId10" Type="http://schemas.openxmlformats.org/officeDocument/2006/relationships/image" Target="../media/image85.jpg"/><Relationship Id="rId4" Type="http://schemas.openxmlformats.org/officeDocument/2006/relationships/image" Target="../media/image79.png"/><Relationship Id="rId9" Type="http://schemas.openxmlformats.org/officeDocument/2006/relationships/image" Target="../media/image84.jpg"/></Relationships>
</file>

<file path=ppt/slides/_rels/slide8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9.jpg"/><Relationship Id="rId4" Type="http://schemas.openxmlformats.org/officeDocument/2006/relationships/image" Target="../media/image88.jpg"/></Relationships>
</file>

<file path=ppt/slides/_rels/slide8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7.jpg"/><Relationship Id="rId7"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g"/></Relationships>
</file>

<file path=ppt/slides/_rels/slide8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90.xml"/><Relationship Id="rId4" Type="http://schemas.openxmlformats.org/officeDocument/2006/relationships/slide" Target="slide84.xml"/></Relationships>
</file>

<file path=ppt/slides/_rels/slide9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2.jpg"/><Relationship Id="rId4" Type="http://schemas.openxmlformats.org/officeDocument/2006/relationships/image" Target="../media/image101.png"/></Relationships>
</file>

<file path=ppt/slides/_rels/slide91.xml.rels><?xml version="1.0" encoding="UTF-8" standalone="yes"?>
<Relationships xmlns="http://schemas.openxmlformats.org/package/2006/relationships"><Relationship Id="rId8" Type="http://schemas.openxmlformats.org/officeDocument/2006/relationships/image" Target="../media/image106.jpg"/><Relationship Id="rId3" Type="http://schemas.openxmlformats.org/officeDocument/2006/relationships/image" Target="../media/image87.jpg"/><Relationship Id="rId7" Type="http://schemas.openxmlformats.org/officeDocument/2006/relationships/image" Target="../media/image105.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4.jpg"/><Relationship Id="rId5" Type="http://schemas.openxmlformats.org/officeDocument/2006/relationships/slide" Target="slide9.xml"/><Relationship Id="rId4" Type="http://schemas.openxmlformats.org/officeDocument/2006/relationships/image" Target="../media/image103.jpg"/><Relationship Id="rId9" Type="http://schemas.openxmlformats.org/officeDocument/2006/relationships/image" Target="../media/image107.jpg"/></Relationships>
</file>

<file path=ppt/slides/_rels/slide9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1.gif"/><Relationship Id="rId5" Type="http://schemas.openxmlformats.org/officeDocument/2006/relationships/image" Target="../media/image110.gif"/><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4.jpg"/><Relationship Id="rId4" Type="http://schemas.openxmlformats.org/officeDocument/2006/relationships/image" Target="../media/image113.jpg"/></Relationships>
</file>

<file path=ppt/slides/_rels/slide9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卡通人物&#10;&#10;中度可信度描述已自动生成">
            <a:extLst>
              <a:ext uri="{FF2B5EF4-FFF2-40B4-BE49-F238E27FC236}">
                <a16:creationId xmlns:a16="http://schemas.microsoft.com/office/drawing/2014/main" id="{69A349F9-02D4-4506-8610-56344B510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F6DCF1EC-25ED-FFF3-0DB5-323F78A76F89}"/>
              </a:ext>
            </a:extLst>
          </p:cNvPr>
          <p:cNvSpPr>
            <a:spLocks noGrp="1"/>
          </p:cNvSpPr>
          <p:nvPr>
            <p:ph type="ctrTitle"/>
          </p:nvPr>
        </p:nvSpPr>
        <p:spPr>
          <a:xfrm>
            <a:off x="-1535165" y="1154261"/>
            <a:ext cx="9144000" cy="3885572"/>
          </a:xfrm>
        </p:spPr>
        <p:txBody>
          <a:bodyPr>
            <a:normAutofit/>
          </a:bodyPr>
          <a:lstStyle/>
          <a:p>
            <a:r>
              <a:rPr lang="zh-CN" altLang="en-US" sz="8800" dirty="0">
                <a:latin typeface="华文楷体" panose="02010600040101010101" pitchFamily="2" charset="-122"/>
                <a:ea typeface="华文楷体" panose="02010600040101010101" pitchFamily="2" charset="-122"/>
              </a:rPr>
              <a:t>高性能</a:t>
            </a:r>
            <a:r>
              <a:rPr lang="en-US" altLang="zh-CN" sz="8800" dirty="0">
                <a:latin typeface="华文楷体" panose="02010600040101010101" pitchFamily="2" charset="-122"/>
                <a:ea typeface="华文楷体" panose="02010600040101010101" pitchFamily="2" charset="-122"/>
              </a:rPr>
              <a:t>   	</a:t>
            </a:r>
            <a:br>
              <a:rPr lang="en-US" altLang="zh-CN" sz="8800" dirty="0">
                <a:latin typeface="华文楷体" panose="02010600040101010101" pitchFamily="2" charset="-122"/>
                <a:ea typeface="华文楷体" panose="02010600040101010101" pitchFamily="2" charset="-122"/>
              </a:rPr>
            </a:br>
            <a:r>
              <a:rPr lang="zh-CN" altLang="en-US" sz="8800" dirty="0">
                <a:latin typeface="华文楷体" panose="02010600040101010101" pitchFamily="2" charset="-122"/>
                <a:ea typeface="华文楷体" panose="02010600040101010101" pitchFamily="2" charset="-122"/>
              </a:rPr>
              <a:t>在      领域</a:t>
            </a:r>
            <a:br>
              <a:rPr lang="en-US" altLang="zh-CN" sz="8800" dirty="0">
                <a:latin typeface="华文楷体" panose="02010600040101010101" pitchFamily="2" charset="-122"/>
                <a:ea typeface="华文楷体" panose="02010600040101010101" pitchFamily="2" charset="-122"/>
              </a:rPr>
            </a:br>
            <a:r>
              <a:rPr lang="zh-CN" altLang="en-US" sz="8800" dirty="0">
                <a:latin typeface="华文楷体" panose="02010600040101010101" pitchFamily="2" charset="-122"/>
                <a:ea typeface="华文楷体" panose="02010600040101010101" pitchFamily="2" charset="-122"/>
              </a:rPr>
              <a:t>的应用</a:t>
            </a:r>
          </a:p>
        </p:txBody>
      </p:sp>
      <p:pic>
        <p:nvPicPr>
          <p:cNvPr id="7" name="图片 6" descr="卡通人物&#10;&#10;低可信度描述已自动生成">
            <a:extLst>
              <a:ext uri="{FF2B5EF4-FFF2-40B4-BE49-F238E27FC236}">
                <a16:creationId xmlns:a16="http://schemas.microsoft.com/office/drawing/2014/main" id="{A3D6ABBA-E712-CAAC-17F3-6D62C4547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147551" y="1353688"/>
            <a:ext cx="898358" cy="1116530"/>
          </a:xfrm>
          <a:prstGeom prst="rect">
            <a:avLst/>
          </a:prstGeom>
        </p:spPr>
      </p:pic>
      <p:pic>
        <p:nvPicPr>
          <p:cNvPr id="9" name="图片 8">
            <a:extLst>
              <a:ext uri="{FF2B5EF4-FFF2-40B4-BE49-F238E27FC236}">
                <a16:creationId xmlns:a16="http://schemas.microsoft.com/office/drawing/2014/main" id="{25FB8709-F2E5-0FDA-E63B-51708BB7F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244388" y="1353688"/>
            <a:ext cx="154004" cy="1097280"/>
          </a:xfrm>
          <a:prstGeom prst="rect">
            <a:avLst/>
          </a:prstGeom>
        </p:spPr>
      </p:pic>
      <p:pic>
        <p:nvPicPr>
          <p:cNvPr id="11" name="图片 10" descr="图表&#10;&#10;描述已自动生成">
            <a:extLst>
              <a:ext uri="{FF2B5EF4-FFF2-40B4-BE49-F238E27FC236}">
                <a16:creationId xmlns:a16="http://schemas.microsoft.com/office/drawing/2014/main" id="{F64C14A1-A425-BCAB-FAD4-08005983E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2536" y="2668515"/>
            <a:ext cx="824484" cy="679932"/>
          </a:xfrm>
          <a:prstGeom prst="rect">
            <a:avLst/>
          </a:prstGeom>
        </p:spPr>
      </p:pic>
      <p:pic>
        <p:nvPicPr>
          <p:cNvPr id="13" name="图片 12" descr="卡通人物&#10;&#10;描述已自动生成">
            <a:extLst>
              <a:ext uri="{FF2B5EF4-FFF2-40B4-BE49-F238E27FC236}">
                <a16:creationId xmlns:a16="http://schemas.microsoft.com/office/drawing/2014/main" id="{D8F31C98-3439-65D3-B535-858139BBCE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1353" y="3390900"/>
            <a:ext cx="1635710" cy="338231"/>
          </a:xfrm>
          <a:prstGeom prst="rect">
            <a:avLst/>
          </a:prstGeom>
        </p:spPr>
      </p:pic>
      <p:sp>
        <p:nvSpPr>
          <p:cNvPr id="3" name="文本框 2">
            <a:extLst>
              <a:ext uri="{FF2B5EF4-FFF2-40B4-BE49-F238E27FC236}">
                <a16:creationId xmlns:a16="http://schemas.microsoft.com/office/drawing/2014/main" id="{ADE62F5E-961E-5658-A133-002238F1A10C}"/>
              </a:ext>
            </a:extLst>
          </p:cNvPr>
          <p:cNvSpPr txBox="1"/>
          <p:nvPr/>
        </p:nvSpPr>
        <p:spPr>
          <a:xfrm>
            <a:off x="2022953" y="4855167"/>
            <a:ext cx="1608133" cy="369332"/>
          </a:xfrm>
          <a:prstGeom prst="rect">
            <a:avLst/>
          </a:prstGeom>
          <a:noFill/>
        </p:spPr>
        <p:txBody>
          <a:bodyPr wrap="square" rtlCol="0">
            <a:spAutoFit/>
          </a:bodyPr>
          <a:lstStyle/>
          <a:p>
            <a:r>
              <a:rPr lang="en-US" altLang="zh-CN" dirty="0">
                <a:solidFill>
                  <a:sysClr val="windowText" lastClr="000000">
                    <a:alpha val="43000"/>
                  </a:sysClr>
                </a:solidFill>
                <a:ea typeface="Fusion Pixel 10px Monospaced zh" panose="020B0604020202020204" pitchFamily="2" charset="0"/>
              </a:rPr>
              <a:t>Touch to Start</a:t>
            </a:r>
            <a:endParaRPr lang="zh-CN" altLang="en-US" dirty="0">
              <a:solidFill>
                <a:sysClr val="windowText" lastClr="000000">
                  <a:alpha val="43000"/>
                </a:sysClr>
              </a:solidFill>
              <a:ea typeface="Fusion Pixel 10px Monospaced zh" panose="020B0604020202020204" pitchFamily="2" charset="0"/>
            </a:endParaRPr>
          </a:p>
        </p:txBody>
      </p:sp>
      <p:sp>
        <p:nvSpPr>
          <p:cNvPr id="4" name="文本框 3">
            <a:extLst>
              <a:ext uri="{FF2B5EF4-FFF2-40B4-BE49-F238E27FC236}">
                <a16:creationId xmlns:a16="http://schemas.microsoft.com/office/drawing/2014/main" id="{4D33A7D4-8099-C5AC-391C-B7E39B797997}"/>
              </a:ext>
            </a:extLst>
          </p:cNvPr>
          <p:cNvSpPr txBox="1"/>
          <p:nvPr/>
        </p:nvSpPr>
        <p:spPr>
          <a:xfrm>
            <a:off x="678579" y="5243689"/>
            <a:ext cx="3512500" cy="369332"/>
          </a:xfrm>
          <a:prstGeom prst="rect">
            <a:avLst/>
          </a:prstGeom>
          <a:noFill/>
        </p:spPr>
        <p:txBody>
          <a:bodyPr wrap="none" rtlCol="0">
            <a:spAutoFit/>
          </a:bodyPr>
          <a:lstStyle/>
          <a:p>
            <a:r>
              <a:rPr lang="zh-CN" altLang="en-US" dirty="0">
                <a:ea typeface="Fusion Pixel 10px Monospaced zh" panose="020B0604020202020204" pitchFamily="2" charset="0"/>
              </a:rPr>
              <a:t>汇报人：  马    鑫</a:t>
            </a:r>
            <a:r>
              <a:rPr lang="en-US" altLang="zh-CN" dirty="0">
                <a:ea typeface="Fusion Pixel 10px Monospaced zh" panose="020B0604020202020204" pitchFamily="2" charset="0"/>
              </a:rPr>
              <a:t>              </a:t>
            </a:r>
            <a:r>
              <a:rPr lang="zh-CN" altLang="en-US" dirty="0">
                <a:ea typeface="Fusion Pixel 10px Monospaced zh" panose="020B0604020202020204" pitchFamily="2" charset="0"/>
              </a:rPr>
              <a:t>陈亚欣</a:t>
            </a:r>
          </a:p>
        </p:txBody>
      </p:sp>
    </p:spTree>
    <p:extLst>
      <p:ext uri="{BB962C8B-B14F-4D97-AF65-F5344CB8AC3E}">
        <p14:creationId xmlns:p14="http://schemas.microsoft.com/office/powerpoint/2010/main" val="280905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B5C57-89D8-5560-C5F8-DEE7D33AF655}"/>
              </a:ext>
            </a:extLst>
          </p:cNvPr>
          <p:cNvSpPr>
            <a:spLocks noGrp="1"/>
          </p:cNvSpPr>
          <p:nvPr>
            <p:ph type="title"/>
          </p:nvPr>
        </p:nvSpPr>
        <p:spPr>
          <a:ln>
            <a:solidFill>
              <a:schemeClr val="accent1">
                <a:shade val="15000"/>
              </a:schemeClr>
            </a:solidFill>
          </a:ln>
        </p:spPr>
        <p:txBody>
          <a:bodyPr/>
          <a:lstStyle/>
          <a:p>
            <a:r>
              <a:rPr lang="en-US" altLang="zh-CN" dirty="0">
                <a:solidFill>
                  <a:schemeClr val="bg1"/>
                </a:solidFill>
                <a:ea typeface="Fusion Pixel 10px Monospaced zh" panose="020B0604020202020204" pitchFamily="2" charset="0"/>
              </a:rPr>
              <a:t>AI</a:t>
            </a:r>
            <a:r>
              <a:rPr lang="zh-CN" altLang="en-US" dirty="0">
                <a:solidFill>
                  <a:schemeClr val="bg1"/>
                </a:solidFill>
                <a:ea typeface="Fusion Pixel 10px Monospaced zh" panose="020B0604020202020204" pitchFamily="2" charset="0"/>
              </a:rPr>
              <a:t>游戏的鼻祖</a:t>
            </a:r>
            <a:r>
              <a:rPr lang="en-US" altLang="zh-CN" dirty="0">
                <a:solidFill>
                  <a:schemeClr val="bg1"/>
                </a:solidFill>
                <a:ea typeface="Fusion Pixel 10px Monospaced zh" panose="020B0604020202020204" pitchFamily="2" charset="0"/>
              </a:rPr>
              <a:t>——《</a:t>
            </a:r>
            <a:r>
              <a:rPr lang="zh-CN" altLang="en-US" dirty="0">
                <a:solidFill>
                  <a:schemeClr val="bg1"/>
                </a:solidFill>
                <a:ea typeface="Fusion Pixel 10px Monospaced zh" panose="020B0604020202020204" pitchFamily="2" charset="0"/>
              </a:rPr>
              <a:t>吃豆人</a:t>
            </a:r>
            <a:r>
              <a:rPr lang="en-US" altLang="zh-CN" dirty="0">
                <a:solidFill>
                  <a:schemeClr val="bg1"/>
                </a:solidFill>
                <a:ea typeface="Fusion Pixel 10px Monospaced zh" panose="020B0604020202020204" pitchFamily="2" charset="0"/>
              </a:rPr>
              <a:t>》</a:t>
            </a:r>
            <a:endParaRPr lang="zh-CN" altLang="en-US" dirty="0">
              <a:solidFill>
                <a:schemeClr val="bg1"/>
              </a:solidFill>
              <a:ea typeface="Fusion Pixel 10px Monospaced zh" panose="020B0604020202020204" pitchFamily="2" charset="0"/>
            </a:endParaRPr>
          </a:p>
        </p:txBody>
      </p:sp>
      <p:pic>
        <p:nvPicPr>
          <p:cNvPr id="5" name="内容占位符 4" descr="图标&#10;&#10;低可信度描述已自动生成">
            <a:extLst>
              <a:ext uri="{FF2B5EF4-FFF2-40B4-BE49-F238E27FC236}">
                <a16:creationId xmlns:a16="http://schemas.microsoft.com/office/drawing/2014/main" id="{C9859385-570E-A895-51AA-81EDE3D380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5483" y="252533"/>
            <a:ext cx="1470337" cy="1550746"/>
          </a:xfrm>
        </p:spPr>
      </p:pic>
      <p:pic>
        <p:nvPicPr>
          <p:cNvPr id="7" name="图片 6" descr="图片包含 游戏机&#10;&#10;描述已自动生成">
            <a:extLst>
              <a:ext uri="{FF2B5EF4-FFF2-40B4-BE49-F238E27FC236}">
                <a16:creationId xmlns:a16="http://schemas.microsoft.com/office/drawing/2014/main" id="{198D7127-7E0C-ED9E-D8E2-14E0AB993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 y="1730375"/>
            <a:ext cx="4762500" cy="4762500"/>
          </a:xfrm>
          <a:prstGeom prst="rect">
            <a:avLst/>
          </a:prstGeom>
        </p:spPr>
      </p:pic>
      <p:sp>
        <p:nvSpPr>
          <p:cNvPr id="8" name="文本框 7">
            <a:extLst>
              <a:ext uri="{FF2B5EF4-FFF2-40B4-BE49-F238E27FC236}">
                <a16:creationId xmlns:a16="http://schemas.microsoft.com/office/drawing/2014/main" id="{D964A2DA-6D92-1B95-9DC8-A905C775C5C6}"/>
              </a:ext>
            </a:extLst>
          </p:cNvPr>
          <p:cNvSpPr txBox="1"/>
          <p:nvPr/>
        </p:nvSpPr>
        <p:spPr>
          <a:xfrm>
            <a:off x="5486402" y="1449357"/>
            <a:ext cx="6490252" cy="5324535"/>
          </a:xfrm>
          <a:prstGeom prst="rect">
            <a:avLst/>
          </a:prstGeom>
          <a:noFill/>
        </p:spPr>
        <p:txBody>
          <a:bodyPr wrap="square" rtlCol="0">
            <a:spAutoFit/>
          </a:bodyPr>
          <a:lstStyle/>
          <a:p>
            <a:r>
              <a:rPr lang="zh-CN" altLang="en-US" sz="2000" dirty="0">
                <a:solidFill>
                  <a:schemeClr val="bg1"/>
                </a:solidFill>
                <a:effectLst/>
              </a:rPr>
              <a:t>红色的鬼魂</a:t>
            </a:r>
            <a:r>
              <a:rPr lang="en-US" altLang="zh-CN" sz="2000" dirty="0">
                <a:solidFill>
                  <a:schemeClr val="bg1"/>
                </a:solidFill>
                <a:effectLst/>
              </a:rPr>
              <a:t>(</a:t>
            </a:r>
            <a:r>
              <a:rPr lang="en-US" altLang="zh-CN" sz="2000" b="1" dirty="0">
                <a:solidFill>
                  <a:schemeClr val="bg1"/>
                </a:solidFill>
                <a:effectLst/>
              </a:rPr>
              <a:t>Blinky</a:t>
            </a:r>
            <a:r>
              <a:rPr lang="en-US" altLang="zh-CN" sz="2000" dirty="0">
                <a:solidFill>
                  <a:schemeClr val="bg1"/>
                </a:solidFill>
                <a:effectLst/>
              </a:rPr>
              <a:t>)</a:t>
            </a:r>
            <a:endParaRPr lang="en-US" altLang="zh-CN" sz="2000" dirty="0">
              <a:solidFill>
                <a:schemeClr val="bg1"/>
              </a:solidFill>
            </a:endParaRPr>
          </a:p>
          <a:p>
            <a:r>
              <a:rPr lang="zh-CN" altLang="en-US" sz="2000" dirty="0">
                <a:solidFill>
                  <a:schemeClr val="bg1"/>
                </a:solidFill>
                <a:effectLst/>
              </a:rPr>
              <a:t>游戏开始后第一个出来。追击模式：他会直直朝吃豆人的位置前进，并且会随着豆子数量减少而加速。</a:t>
            </a:r>
            <a:endParaRPr lang="en-US" altLang="zh-CN" sz="2000" dirty="0">
              <a:solidFill>
                <a:schemeClr val="bg1"/>
              </a:solidFill>
              <a:effectLst/>
            </a:endParaRPr>
          </a:p>
          <a:p>
            <a:br>
              <a:rPr lang="zh-CN" altLang="en-US" sz="2000" dirty="0">
                <a:solidFill>
                  <a:schemeClr val="bg1"/>
                </a:solidFill>
              </a:rPr>
            </a:br>
            <a:r>
              <a:rPr lang="zh-CN" altLang="en-US" sz="2000" dirty="0">
                <a:solidFill>
                  <a:schemeClr val="bg1"/>
                </a:solidFill>
                <a:effectLst/>
              </a:rPr>
              <a:t>粉红色的鬼魂</a:t>
            </a:r>
            <a:r>
              <a:rPr lang="en-US" altLang="zh-CN" sz="2000" dirty="0">
                <a:solidFill>
                  <a:schemeClr val="bg1"/>
                </a:solidFill>
                <a:effectLst/>
              </a:rPr>
              <a:t>(</a:t>
            </a:r>
            <a:r>
              <a:rPr lang="en-US" altLang="zh-CN" sz="2000" b="1" dirty="0">
                <a:solidFill>
                  <a:schemeClr val="bg1"/>
                </a:solidFill>
                <a:effectLst/>
              </a:rPr>
              <a:t>Pinky</a:t>
            </a:r>
            <a:r>
              <a:rPr lang="en-US" altLang="zh-CN" sz="2000" dirty="0">
                <a:solidFill>
                  <a:schemeClr val="bg1"/>
                </a:solidFill>
                <a:effectLst/>
              </a:rPr>
              <a:t>) </a:t>
            </a:r>
          </a:p>
          <a:p>
            <a:r>
              <a:rPr lang="zh-CN" altLang="en-US" sz="2000" dirty="0">
                <a:solidFill>
                  <a:schemeClr val="bg1"/>
                </a:solidFill>
                <a:effectLst/>
              </a:rPr>
              <a:t>追击模式：她会瞄准吃豆人移动位置的前四格（</a:t>
            </a:r>
            <a:r>
              <a:rPr lang="en-US" altLang="zh-CN" sz="2000" dirty="0">
                <a:solidFill>
                  <a:schemeClr val="bg1"/>
                </a:solidFill>
                <a:effectLst/>
              </a:rPr>
              <a:t>16</a:t>
            </a:r>
            <a:r>
              <a:rPr lang="zh-CN" altLang="en-US" sz="2000" dirty="0">
                <a:solidFill>
                  <a:schemeClr val="bg1"/>
                </a:solidFill>
                <a:effectLst/>
              </a:rPr>
              <a:t>个像素）推进，试图伏击玩家。</a:t>
            </a:r>
            <a:br>
              <a:rPr lang="zh-CN" altLang="en-US" sz="2000" dirty="0">
                <a:solidFill>
                  <a:schemeClr val="bg1"/>
                </a:solidFill>
              </a:rPr>
            </a:br>
            <a:endParaRPr lang="en-US" altLang="zh-CN" sz="2000" dirty="0">
              <a:solidFill>
                <a:schemeClr val="bg1"/>
              </a:solidFill>
            </a:endParaRPr>
          </a:p>
          <a:p>
            <a:r>
              <a:rPr lang="zh-CN" altLang="en-US" sz="2000" dirty="0">
                <a:solidFill>
                  <a:schemeClr val="bg1"/>
                </a:solidFill>
                <a:effectLst/>
              </a:rPr>
              <a:t>浅蓝色的鬼魂</a:t>
            </a:r>
            <a:r>
              <a:rPr lang="en-US" altLang="zh-CN" sz="2000" dirty="0">
                <a:solidFill>
                  <a:schemeClr val="bg1"/>
                </a:solidFill>
                <a:effectLst/>
              </a:rPr>
              <a:t>(</a:t>
            </a:r>
            <a:r>
              <a:rPr lang="en-US" altLang="zh-CN" sz="2000" b="1" dirty="0">
                <a:solidFill>
                  <a:schemeClr val="bg1"/>
                </a:solidFill>
                <a:effectLst/>
              </a:rPr>
              <a:t>Inky)</a:t>
            </a:r>
            <a:endParaRPr lang="en-US" altLang="zh-CN" sz="2000" b="1" dirty="0">
              <a:solidFill>
                <a:schemeClr val="bg1"/>
              </a:solidFill>
            </a:endParaRPr>
          </a:p>
          <a:p>
            <a:r>
              <a:rPr lang="zh-CN" altLang="en-US" sz="2000" dirty="0">
                <a:solidFill>
                  <a:schemeClr val="bg1"/>
                </a:solidFill>
                <a:effectLst/>
              </a:rPr>
              <a:t>吃了</a:t>
            </a:r>
            <a:r>
              <a:rPr lang="en-US" altLang="zh-CN" sz="2000" dirty="0">
                <a:solidFill>
                  <a:schemeClr val="bg1"/>
                </a:solidFill>
                <a:effectLst/>
              </a:rPr>
              <a:t>30</a:t>
            </a:r>
            <a:r>
              <a:rPr lang="zh-CN" altLang="en-US" sz="2000" dirty="0">
                <a:solidFill>
                  <a:schemeClr val="bg1"/>
                </a:solidFill>
                <a:effectLst/>
              </a:rPr>
              <a:t>个豆子后出来，他是行动最复杂的鬼魂。</a:t>
            </a:r>
            <a:endParaRPr lang="en-US" altLang="zh-CN" sz="2000" dirty="0">
              <a:solidFill>
                <a:schemeClr val="bg1"/>
              </a:solidFill>
              <a:effectLst/>
            </a:endParaRPr>
          </a:p>
          <a:p>
            <a:r>
              <a:rPr lang="zh-CN" altLang="en-US" sz="2000" dirty="0">
                <a:solidFill>
                  <a:schemeClr val="bg1"/>
                </a:solidFill>
                <a:effectLst/>
              </a:rPr>
              <a:t>追击模式：他会求得</a:t>
            </a:r>
            <a:r>
              <a:rPr lang="en-US" altLang="zh-CN" sz="2000" dirty="0">
                <a:solidFill>
                  <a:schemeClr val="bg1"/>
                </a:solidFill>
                <a:effectLst/>
              </a:rPr>
              <a:t>Blinky</a:t>
            </a:r>
            <a:r>
              <a:rPr lang="zh-CN" altLang="en-US" sz="2000" dirty="0">
                <a:solidFill>
                  <a:schemeClr val="bg1"/>
                </a:solidFill>
                <a:effectLst/>
              </a:rPr>
              <a:t>和吃豆人之间的向量，设计一个有效的陷阱来夹击玩家。</a:t>
            </a:r>
            <a:endParaRPr lang="en-US" altLang="zh-CN" sz="2000" dirty="0">
              <a:solidFill>
                <a:schemeClr val="bg1"/>
              </a:solidFill>
              <a:effectLst/>
            </a:endParaRPr>
          </a:p>
          <a:p>
            <a:br>
              <a:rPr lang="zh-CN" altLang="en-US" sz="2000" b="1" dirty="0">
                <a:solidFill>
                  <a:schemeClr val="bg1"/>
                </a:solidFill>
                <a:effectLst/>
              </a:rPr>
            </a:br>
            <a:r>
              <a:rPr lang="zh-CN" altLang="en-US" sz="2000" dirty="0">
                <a:solidFill>
                  <a:schemeClr val="bg1"/>
                </a:solidFill>
                <a:effectLst/>
              </a:rPr>
              <a:t>橘色的鬼魂</a:t>
            </a:r>
            <a:r>
              <a:rPr lang="en-US" altLang="zh-CN" sz="2000" dirty="0">
                <a:solidFill>
                  <a:schemeClr val="bg1"/>
                </a:solidFill>
                <a:effectLst/>
              </a:rPr>
              <a:t>(</a:t>
            </a:r>
            <a:r>
              <a:rPr lang="en-US" altLang="zh-CN" sz="2000" b="1" dirty="0">
                <a:solidFill>
                  <a:schemeClr val="bg1"/>
                </a:solidFill>
                <a:effectLst/>
              </a:rPr>
              <a:t>Clyde</a:t>
            </a:r>
            <a:r>
              <a:rPr lang="en-US" altLang="zh-CN" sz="2000" dirty="0">
                <a:solidFill>
                  <a:schemeClr val="bg1"/>
                </a:solidFill>
                <a:effectLst/>
              </a:rPr>
              <a:t>)</a:t>
            </a:r>
            <a:endParaRPr lang="en-US" altLang="zh-CN" sz="2000" dirty="0">
              <a:solidFill>
                <a:schemeClr val="bg1"/>
              </a:solidFill>
            </a:endParaRPr>
          </a:p>
          <a:p>
            <a:r>
              <a:rPr lang="zh-CN" altLang="en-US" sz="2000" dirty="0">
                <a:solidFill>
                  <a:schemeClr val="bg1"/>
                </a:solidFill>
                <a:effectLst/>
              </a:rPr>
              <a:t>最后出来的鬼魂。</a:t>
            </a:r>
            <a:br>
              <a:rPr lang="zh-CN" altLang="en-US" sz="2000" dirty="0">
                <a:solidFill>
                  <a:schemeClr val="bg1"/>
                </a:solidFill>
                <a:effectLst/>
              </a:rPr>
            </a:br>
            <a:r>
              <a:rPr lang="zh-CN" altLang="en-US" sz="2000" dirty="0">
                <a:solidFill>
                  <a:schemeClr val="bg1"/>
                </a:solidFill>
                <a:effectLst/>
              </a:rPr>
              <a:t>追击模式：他会朝吃豆人的位置前进，但直到他接近吃豆人</a:t>
            </a:r>
            <a:r>
              <a:rPr lang="en-US" altLang="zh-CN" sz="2000" dirty="0">
                <a:solidFill>
                  <a:schemeClr val="bg1"/>
                </a:solidFill>
                <a:effectLst/>
              </a:rPr>
              <a:t>8</a:t>
            </a:r>
            <a:r>
              <a:rPr lang="zh-CN" altLang="en-US" sz="2000" dirty="0">
                <a:solidFill>
                  <a:schemeClr val="bg1"/>
                </a:solidFill>
                <a:effectLst/>
              </a:rPr>
              <a:t>格时，他会撤退回到属于他的迷宫角落（左下）。</a:t>
            </a:r>
            <a:endParaRPr lang="zh-CN" altLang="en-US" sz="2000" dirty="0">
              <a:solidFill>
                <a:schemeClr val="bg1"/>
              </a:solidFill>
            </a:endParaRPr>
          </a:p>
        </p:txBody>
      </p:sp>
      <p:pic>
        <p:nvPicPr>
          <p:cNvPr id="10" name="图片 9" descr="表格&#10;&#10;描述已自动生成">
            <a:extLst>
              <a:ext uri="{FF2B5EF4-FFF2-40B4-BE49-F238E27FC236}">
                <a16:creationId xmlns:a16="http://schemas.microsoft.com/office/drawing/2014/main" id="{04F4C2B5-4850-5554-2453-36B9485E3A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346" y="1580570"/>
            <a:ext cx="5271056" cy="5062107"/>
          </a:xfrm>
          <a:prstGeom prst="rect">
            <a:avLst/>
          </a:prstGeom>
        </p:spPr>
      </p:pic>
    </p:spTree>
    <p:extLst>
      <p:ext uri="{BB962C8B-B14F-4D97-AF65-F5344CB8AC3E}">
        <p14:creationId xmlns:p14="http://schemas.microsoft.com/office/powerpoint/2010/main" val="11039199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B958D-8062-14B9-1337-A3A8C25CB0E1}"/>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C7979996-DD02-1500-B91A-EFE3455B6215}"/>
              </a:ext>
            </a:extLst>
          </p:cNvPr>
          <p:cNvSpPr>
            <a:spLocks noGrp="1"/>
          </p:cNvSpPr>
          <p:nvPr>
            <p:ph idx="1"/>
          </p:nvPr>
        </p:nvSpPr>
        <p:spPr/>
        <p:txBody>
          <a:bodyPr/>
          <a:lstStyle/>
          <a:p>
            <a:endParaRPr lang="zh-CN" altLang="en-US" dirty="0"/>
          </a:p>
        </p:txBody>
      </p:sp>
      <p:sp>
        <p:nvSpPr>
          <p:cNvPr id="4" name="标题 1">
            <a:extLst>
              <a:ext uri="{FF2B5EF4-FFF2-40B4-BE49-F238E27FC236}">
                <a16:creationId xmlns:a16="http://schemas.microsoft.com/office/drawing/2014/main" id="{1356F121-AF6B-0CB3-D1A0-9CD9F845F728}"/>
              </a:ext>
            </a:extLst>
          </p:cNvPr>
          <p:cNvSpPr txBox="1">
            <a:spLocks/>
          </p:cNvSpPr>
          <p:nvPr/>
        </p:nvSpPr>
        <p:spPr>
          <a:xfrm>
            <a:off x="838200" y="365125"/>
            <a:ext cx="10515600" cy="1325563"/>
          </a:xfrm>
          <a:prstGeom prst="rect">
            <a:avLst/>
          </a:prstGeom>
          <a:ln>
            <a:solidFill>
              <a:schemeClr val="accent1">
                <a:shade val="1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bg1"/>
                </a:solidFill>
                <a:ea typeface="Fusion Pixel 10px Monospaced zh" panose="020B0604020202020204" pitchFamily="2" charset="0"/>
              </a:rPr>
              <a:t>AI</a:t>
            </a:r>
            <a:r>
              <a:rPr lang="zh-CN" altLang="en-US" dirty="0">
                <a:solidFill>
                  <a:schemeClr val="bg1"/>
                </a:solidFill>
                <a:ea typeface="Fusion Pixel 10px Monospaced zh" panose="020B0604020202020204" pitchFamily="2" charset="0"/>
              </a:rPr>
              <a:t>游戏的鼻祖</a:t>
            </a:r>
            <a:r>
              <a:rPr lang="en-US" altLang="zh-CN" dirty="0">
                <a:solidFill>
                  <a:schemeClr val="bg1"/>
                </a:solidFill>
                <a:ea typeface="Fusion Pixel 10px Monospaced zh" panose="020B0604020202020204" pitchFamily="2" charset="0"/>
              </a:rPr>
              <a:t>——《</a:t>
            </a:r>
            <a:r>
              <a:rPr lang="zh-CN" altLang="en-US" dirty="0">
                <a:solidFill>
                  <a:schemeClr val="bg1"/>
                </a:solidFill>
                <a:ea typeface="Fusion Pixel 10px Monospaced zh" panose="020B0604020202020204" pitchFamily="2" charset="0"/>
              </a:rPr>
              <a:t>吃豆人</a:t>
            </a:r>
            <a:r>
              <a:rPr lang="en-US" altLang="zh-CN" dirty="0">
                <a:solidFill>
                  <a:schemeClr val="bg1"/>
                </a:solidFill>
                <a:ea typeface="Fusion Pixel 10px Monospaced zh" panose="020B0604020202020204" pitchFamily="2" charset="0"/>
              </a:rPr>
              <a:t>》</a:t>
            </a:r>
            <a:endParaRPr lang="zh-CN" altLang="en-US" dirty="0">
              <a:solidFill>
                <a:schemeClr val="bg1"/>
              </a:solidFill>
              <a:ea typeface="Fusion Pixel 10px Monospaced zh" panose="020B0604020202020204" pitchFamily="2" charset="0"/>
            </a:endParaRPr>
          </a:p>
        </p:txBody>
      </p:sp>
      <p:pic>
        <p:nvPicPr>
          <p:cNvPr id="5" name="内容占位符 4" descr="图标&#10;&#10;低可信度描述已自动生成">
            <a:extLst>
              <a:ext uri="{FF2B5EF4-FFF2-40B4-BE49-F238E27FC236}">
                <a16:creationId xmlns:a16="http://schemas.microsoft.com/office/drawing/2014/main" id="{EFF7253C-376A-46FC-1DAF-2A0630791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483" y="252533"/>
            <a:ext cx="1470337" cy="1550746"/>
          </a:xfrm>
          <a:prstGeom prst="rect">
            <a:avLst/>
          </a:prstGeom>
        </p:spPr>
      </p:pic>
      <p:sp>
        <p:nvSpPr>
          <p:cNvPr id="19" name="任意多边形: 形状 18">
            <a:extLst>
              <a:ext uri="{FF2B5EF4-FFF2-40B4-BE49-F238E27FC236}">
                <a16:creationId xmlns:a16="http://schemas.microsoft.com/office/drawing/2014/main" id="{964B1B16-4F8B-AA49-A640-54C270DD42E0}"/>
              </a:ext>
            </a:extLst>
          </p:cNvPr>
          <p:cNvSpPr/>
          <p:nvPr/>
        </p:nvSpPr>
        <p:spPr>
          <a:xfrm>
            <a:off x="4937761" y="3129136"/>
            <a:ext cx="1102659" cy="1283428"/>
          </a:xfrm>
          <a:custGeom>
            <a:avLst/>
            <a:gdLst>
              <a:gd name="connsiteX0" fmla="*/ 350221 w 1102659"/>
              <a:gd name="connsiteY0" fmla="*/ 0 h 1283428"/>
              <a:gd name="connsiteX1" fmla="*/ 1051615 w 1102659"/>
              <a:gd name="connsiteY1" fmla="*/ 251794 h 1283428"/>
              <a:gd name="connsiteX2" fmla="*/ 1102659 w 1102659"/>
              <a:gd name="connsiteY2" fmla="*/ 298186 h 1283428"/>
              <a:gd name="connsiteX3" fmla="*/ 1075399 w 1102659"/>
              <a:gd name="connsiteY3" fmla="*/ 322961 h 1283428"/>
              <a:gd name="connsiteX4" fmla="*/ 752438 w 1102659"/>
              <a:gd name="connsiteY4" fmla="*/ 1102659 h 1283428"/>
              <a:gd name="connsiteX5" fmla="*/ 758131 w 1102659"/>
              <a:gd name="connsiteY5" fmla="*/ 1215400 h 1283428"/>
              <a:gd name="connsiteX6" fmla="*/ 768513 w 1102659"/>
              <a:gd name="connsiteY6" fmla="*/ 1283428 h 1283428"/>
              <a:gd name="connsiteX7" fmla="*/ 673454 w 1102659"/>
              <a:gd name="connsiteY7" fmla="*/ 1248636 h 1283428"/>
              <a:gd name="connsiteX8" fmla="*/ 0 w 1102659"/>
              <a:gd name="connsiteY8" fmla="*/ 232629 h 1283428"/>
              <a:gd name="connsiteX9" fmla="*/ 5693 w 1102659"/>
              <a:gd name="connsiteY9" fmla="*/ 119888 h 1283428"/>
              <a:gd name="connsiteX10" fmla="*/ 16075 w 1102659"/>
              <a:gd name="connsiteY10" fmla="*/ 51860 h 1283428"/>
              <a:gd name="connsiteX11" fmla="*/ 22324 w 1102659"/>
              <a:gd name="connsiteY11" fmla="*/ 49573 h 1283428"/>
              <a:gd name="connsiteX12" fmla="*/ 350221 w 1102659"/>
              <a:gd name="connsiteY12" fmla="*/ 0 h 128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59" h="1283428">
                <a:moveTo>
                  <a:pt x="350221" y="0"/>
                </a:moveTo>
                <a:cubicBezTo>
                  <a:pt x="616650" y="0"/>
                  <a:pt x="861010" y="94493"/>
                  <a:pt x="1051615" y="251794"/>
                </a:cubicBezTo>
                <a:lnTo>
                  <a:pt x="1102659" y="298186"/>
                </a:lnTo>
                <a:lnTo>
                  <a:pt x="1075399" y="322961"/>
                </a:lnTo>
                <a:cubicBezTo>
                  <a:pt x="875857" y="522503"/>
                  <a:pt x="752438" y="798168"/>
                  <a:pt x="752438" y="1102659"/>
                </a:cubicBezTo>
                <a:cubicBezTo>
                  <a:pt x="752438" y="1140721"/>
                  <a:pt x="754367" y="1178332"/>
                  <a:pt x="758131" y="1215400"/>
                </a:cubicBezTo>
                <a:lnTo>
                  <a:pt x="768513" y="1283428"/>
                </a:lnTo>
                <a:lnTo>
                  <a:pt x="673454" y="1248636"/>
                </a:lnTo>
                <a:cubicBezTo>
                  <a:pt x="277693" y="1081243"/>
                  <a:pt x="0" y="689366"/>
                  <a:pt x="0" y="232629"/>
                </a:cubicBezTo>
                <a:cubicBezTo>
                  <a:pt x="0" y="194568"/>
                  <a:pt x="1928" y="156957"/>
                  <a:pt x="5693" y="119888"/>
                </a:cubicBezTo>
                <a:lnTo>
                  <a:pt x="16075" y="51860"/>
                </a:lnTo>
                <a:lnTo>
                  <a:pt x="22324" y="49573"/>
                </a:lnTo>
                <a:cubicBezTo>
                  <a:pt x="125906" y="17356"/>
                  <a:pt x="236037" y="0"/>
                  <a:pt x="350221" y="0"/>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任意多边形: 形状 17">
            <a:extLst>
              <a:ext uri="{FF2B5EF4-FFF2-40B4-BE49-F238E27FC236}">
                <a16:creationId xmlns:a16="http://schemas.microsoft.com/office/drawing/2014/main" id="{E26394D7-5BB3-79E9-CD6F-88B6CD26FEED}"/>
              </a:ext>
            </a:extLst>
          </p:cNvPr>
          <p:cNvSpPr/>
          <p:nvPr/>
        </p:nvSpPr>
        <p:spPr>
          <a:xfrm>
            <a:off x="6040420" y="3129136"/>
            <a:ext cx="1102659" cy="1283428"/>
          </a:xfrm>
          <a:custGeom>
            <a:avLst/>
            <a:gdLst>
              <a:gd name="connsiteX0" fmla="*/ 752438 w 1102659"/>
              <a:gd name="connsiteY0" fmla="*/ 0 h 1283428"/>
              <a:gd name="connsiteX1" fmla="*/ 1080335 w 1102659"/>
              <a:gd name="connsiteY1" fmla="*/ 49573 h 1283428"/>
              <a:gd name="connsiteX2" fmla="*/ 1086584 w 1102659"/>
              <a:gd name="connsiteY2" fmla="*/ 51860 h 1283428"/>
              <a:gd name="connsiteX3" fmla="*/ 1096966 w 1102659"/>
              <a:gd name="connsiteY3" fmla="*/ 119888 h 1283428"/>
              <a:gd name="connsiteX4" fmla="*/ 1102659 w 1102659"/>
              <a:gd name="connsiteY4" fmla="*/ 232629 h 1283428"/>
              <a:gd name="connsiteX5" fmla="*/ 429205 w 1102659"/>
              <a:gd name="connsiteY5" fmla="*/ 1248636 h 1283428"/>
              <a:gd name="connsiteX6" fmla="*/ 334146 w 1102659"/>
              <a:gd name="connsiteY6" fmla="*/ 1283428 h 1283428"/>
              <a:gd name="connsiteX7" fmla="*/ 344528 w 1102659"/>
              <a:gd name="connsiteY7" fmla="*/ 1215400 h 1283428"/>
              <a:gd name="connsiteX8" fmla="*/ 350221 w 1102659"/>
              <a:gd name="connsiteY8" fmla="*/ 1102659 h 1283428"/>
              <a:gd name="connsiteX9" fmla="*/ 27260 w 1102659"/>
              <a:gd name="connsiteY9" fmla="*/ 322961 h 1283428"/>
              <a:gd name="connsiteX10" fmla="*/ 0 w 1102659"/>
              <a:gd name="connsiteY10" fmla="*/ 298186 h 1283428"/>
              <a:gd name="connsiteX11" fmla="*/ 51044 w 1102659"/>
              <a:gd name="connsiteY11" fmla="*/ 251794 h 1283428"/>
              <a:gd name="connsiteX12" fmla="*/ 752438 w 1102659"/>
              <a:gd name="connsiteY12" fmla="*/ 0 h 128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59" h="1283428">
                <a:moveTo>
                  <a:pt x="752438" y="0"/>
                </a:moveTo>
                <a:cubicBezTo>
                  <a:pt x="866622" y="0"/>
                  <a:pt x="976753" y="17356"/>
                  <a:pt x="1080335" y="49573"/>
                </a:cubicBezTo>
                <a:lnTo>
                  <a:pt x="1086584" y="51860"/>
                </a:lnTo>
                <a:lnTo>
                  <a:pt x="1096966" y="119888"/>
                </a:lnTo>
                <a:cubicBezTo>
                  <a:pt x="1100731" y="156957"/>
                  <a:pt x="1102659" y="194568"/>
                  <a:pt x="1102659" y="232629"/>
                </a:cubicBezTo>
                <a:cubicBezTo>
                  <a:pt x="1102659" y="689366"/>
                  <a:pt x="824966" y="1081243"/>
                  <a:pt x="429205" y="1248636"/>
                </a:cubicBezTo>
                <a:lnTo>
                  <a:pt x="334146" y="1283428"/>
                </a:lnTo>
                <a:lnTo>
                  <a:pt x="344528" y="1215400"/>
                </a:lnTo>
                <a:cubicBezTo>
                  <a:pt x="348293" y="1178332"/>
                  <a:pt x="350221" y="1140721"/>
                  <a:pt x="350221" y="1102659"/>
                </a:cubicBezTo>
                <a:cubicBezTo>
                  <a:pt x="350221" y="798168"/>
                  <a:pt x="226802" y="522503"/>
                  <a:pt x="27260" y="322961"/>
                </a:cubicBezTo>
                <a:lnTo>
                  <a:pt x="0" y="298186"/>
                </a:lnTo>
                <a:lnTo>
                  <a:pt x="51044" y="251794"/>
                </a:lnTo>
                <a:cubicBezTo>
                  <a:pt x="241649" y="94493"/>
                  <a:pt x="486009" y="0"/>
                  <a:pt x="752438" y="0"/>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7" name="任意多边形: 形状 16">
            <a:extLst>
              <a:ext uri="{FF2B5EF4-FFF2-40B4-BE49-F238E27FC236}">
                <a16:creationId xmlns:a16="http://schemas.microsoft.com/office/drawing/2014/main" id="{F0FFDEE8-7849-9AEB-2EF9-3692CA2771AB}"/>
              </a:ext>
            </a:extLst>
          </p:cNvPr>
          <p:cNvSpPr/>
          <p:nvPr/>
        </p:nvSpPr>
        <p:spPr>
          <a:xfrm>
            <a:off x="5706273" y="4412565"/>
            <a:ext cx="668292" cy="623705"/>
          </a:xfrm>
          <a:custGeom>
            <a:avLst/>
            <a:gdLst>
              <a:gd name="connsiteX0" fmla="*/ 0 w 668292"/>
              <a:gd name="connsiteY0" fmla="*/ 0 h 623705"/>
              <a:gd name="connsiteX1" fmla="*/ 6249 w 668292"/>
              <a:gd name="connsiteY1" fmla="*/ 2287 h 623705"/>
              <a:gd name="connsiteX2" fmla="*/ 334146 w 668292"/>
              <a:gd name="connsiteY2" fmla="*/ 51860 h 623705"/>
              <a:gd name="connsiteX3" fmla="*/ 662043 w 668292"/>
              <a:gd name="connsiteY3" fmla="*/ 2287 h 623705"/>
              <a:gd name="connsiteX4" fmla="*/ 668292 w 668292"/>
              <a:gd name="connsiteY4" fmla="*/ 0 h 623705"/>
              <a:gd name="connsiteX5" fmla="*/ 661965 w 668292"/>
              <a:gd name="connsiteY5" fmla="*/ 41455 h 623705"/>
              <a:gd name="connsiteX6" fmla="*/ 361406 w 668292"/>
              <a:gd name="connsiteY6" fmla="*/ 598929 h 623705"/>
              <a:gd name="connsiteX7" fmla="*/ 334146 w 668292"/>
              <a:gd name="connsiteY7" fmla="*/ 623705 h 623705"/>
              <a:gd name="connsiteX8" fmla="*/ 306886 w 668292"/>
              <a:gd name="connsiteY8" fmla="*/ 598929 h 623705"/>
              <a:gd name="connsiteX9" fmla="*/ 6327 w 668292"/>
              <a:gd name="connsiteY9" fmla="*/ 41455 h 623705"/>
              <a:gd name="connsiteX10" fmla="*/ 0 w 668292"/>
              <a:gd name="connsiteY10" fmla="*/ 0 h 6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8292" h="623705">
                <a:moveTo>
                  <a:pt x="0" y="0"/>
                </a:moveTo>
                <a:lnTo>
                  <a:pt x="6249" y="2287"/>
                </a:lnTo>
                <a:cubicBezTo>
                  <a:pt x="109832" y="34504"/>
                  <a:pt x="219962" y="51860"/>
                  <a:pt x="334146" y="51860"/>
                </a:cubicBezTo>
                <a:cubicBezTo>
                  <a:pt x="448330" y="51860"/>
                  <a:pt x="558461" y="34504"/>
                  <a:pt x="662043" y="2287"/>
                </a:cubicBezTo>
                <a:lnTo>
                  <a:pt x="668292" y="0"/>
                </a:lnTo>
                <a:lnTo>
                  <a:pt x="661965" y="41455"/>
                </a:lnTo>
                <a:cubicBezTo>
                  <a:pt x="617900" y="256797"/>
                  <a:pt x="511062" y="449272"/>
                  <a:pt x="361406" y="598929"/>
                </a:cubicBezTo>
                <a:lnTo>
                  <a:pt x="334146" y="623705"/>
                </a:lnTo>
                <a:lnTo>
                  <a:pt x="306886" y="598929"/>
                </a:lnTo>
                <a:cubicBezTo>
                  <a:pt x="157230" y="449272"/>
                  <a:pt x="50393" y="256797"/>
                  <a:pt x="6327" y="41455"/>
                </a:cubicBezTo>
                <a:lnTo>
                  <a:pt x="0" y="0"/>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a:extLst>
              <a:ext uri="{FF2B5EF4-FFF2-40B4-BE49-F238E27FC236}">
                <a16:creationId xmlns:a16="http://schemas.microsoft.com/office/drawing/2014/main" id="{63D85AB2-306E-AEF7-888A-102F2D7382FB}"/>
              </a:ext>
            </a:extLst>
          </p:cNvPr>
          <p:cNvSpPr/>
          <p:nvPr/>
        </p:nvSpPr>
        <p:spPr>
          <a:xfrm>
            <a:off x="4953835" y="2259106"/>
            <a:ext cx="2173168" cy="1168216"/>
          </a:xfrm>
          <a:custGeom>
            <a:avLst/>
            <a:gdLst>
              <a:gd name="connsiteX0" fmla="*/ 1086584 w 2173168"/>
              <a:gd name="connsiteY0" fmla="*/ 0 h 1168216"/>
              <a:gd name="connsiteX1" fmla="*/ 2166841 w 2173168"/>
              <a:gd name="connsiteY1" fmla="*/ 880435 h 1168216"/>
              <a:gd name="connsiteX2" fmla="*/ 2173168 w 2173168"/>
              <a:gd name="connsiteY2" fmla="*/ 921890 h 1168216"/>
              <a:gd name="connsiteX3" fmla="*/ 2166919 w 2173168"/>
              <a:gd name="connsiteY3" fmla="*/ 919603 h 1168216"/>
              <a:gd name="connsiteX4" fmla="*/ 1839022 w 2173168"/>
              <a:gd name="connsiteY4" fmla="*/ 870030 h 1168216"/>
              <a:gd name="connsiteX5" fmla="*/ 1137628 w 2173168"/>
              <a:gd name="connsiteY5" fmla="*/ 1121824 h 1168216"/>
              <a:gd name="connsiteX6" fmla="*/ 1086584 w 2173168"/>
              <a:gd name="connsiteY6" fmla="*/ 1168216 h 1168216"/>
              <a:gd name="connsiteX7" fmla="*/ 1035540 w 2173168"/>
              <a:gd name="connsiteY7" fmla="*/ 1121824 h 1168216"/>
              <a:gd name="connsiteX8" fmla="*/ 334146 w 2173168"/>
              <a:gd name="connsiteY8" fmla="*/ 870030 h 1168216"/>
              <a:gd name="connsiteX9" fmla="*/ 6249 w 2173168"/>
              <a:gd name="connsiteY9" fmla="*/ 919603 h 1168216"/>
              <a:gd name="connsiteX10" fmla="*/ 0 w 2173168"/>
              <a:gd name="connsiteY10" fmla="*/ 921890 h 1168216"/>
              <a:gd name="connsiteX11" fmla="*/ 6327 w 2173168"/>
              <a:gd name="connsiteY11" fmla="*/ 880435 h 1168216"/>
              <a:gd name="connsiteX12" fmla="*/ 1086584 w 2173168"/>
              <a:gd name="connsiteY12" fmla="*/ 0 h 116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68" h="1168216">
                <a:moveTo>
                  <a:pt x="1086584" y="0"/>
                </a:moveTo>
                <a:cubicBezTo>
                  <a:pt x="1619443" y="0"/>
                  <a:pt x="2064022" y="377971"/>
                  <a:pt x="2166841" y="880435"/>
                </a:cubicBezTo>
                <a:lnTo>
                  <a:pt x="2173168" y="921890"/>
                </a:lnTo>
                <a:lnTo>
                  <a:pt x="2166919" y="919603"/>
                </a:lnTo>
                <a:cubicBezTo>
                  <a:pt x="2063337" y="887386"/>
                  <a:pt x="1953206" y="870030"/>
                  <a:pt x="1839022" y="870030"/>
                </a:cubicBezTo>
                <a:cubicBezTo>
                  <a:pt x="1572593" y="870030"/>
                  <a:pt x="1328233" y="964523"/>
                  <a:pt x="1137628" y="1121824"/>
                </a:cubicBezTo>
                <a:lnTo>
                  <a:pt x="1086584" y="1168216"/>
                </a:lnTo>
                <a:lnTo>
                  <a:pt x="1035540" y="1121824"/>
                </a:lnTo>
                <a:cubicBezTo>
                  <a:pt x="844935" y="964523"/>
                  <a:pt x="600575" y="870030"/>
                  <a:pt x="334146" y="870030"/>
                </a:cubicBezTo>
                <a:cubicBezTo>
                  <a:pt x="219962" y="870030"/>
                  <a:pt x="109831" y="887386"/>
                  <a:pt x="6249" y="919603"/>
                </a:cubicBezTo>
                <a:lnTo>
                  <a:pt x="0" y="921890"/>
                </a:lnTo>
                <a:lnTo>
                  <a:pt x="6327" y="880435"/>
                </a:lnTo>
                <a:cubicBezTo>
                  <a:pt x="109146" y="377971"/>
                  <a:pt x="553725" y="0"/>
                  <a:pt x="1086584" y="0"/>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导航</a:t>
            </a:r>
          </a:p>
        </p:txBody>
      </p:sp>
      <p:sp>
        <p:nvSpPr>
          <p:cNvPr id="15" name="任意多边形: 形状 14">
            <a:extLst>
              <a:ext uri="{FF2B5EF4-FFF2-40B4-BE49-F238E27FC236}">
                <a16:creationId xmlns:a16="http://schemas.microsoft.com/office/drawing/2014/main" id="{0004CAC0-8CEE-2C41-2522-FAD17282B50E}"/>
              </a:ext>
            </a:extLst>
          </p:cNvPr>
          <p:cNvSpPr/>
          <p:nvPr/>
        </p:nvSpPr>
        <p:spPr>
          <a:xfrm>
            <a:off x="4185323" y="3180996"/>
            <a:ext cx="1855097" cy="2153458"/>
          </a:xfrm>
          <a:custGeom>
            <a:avLst/>
            <a:gdLst>
              <a:gd name="connsiteX0" fmla="*/ 768513 w 1855097"/>
              <a:gd name="connsiteY0" fmla="*/ 0 h 2153458"/>
              <a:gd name="connsiteX1" fmla="*/ 758131 w 1855097"/>
              <a:gd name="connsiteY1" fmla="*/ 68028 h 2153458"/>
              <a:gd name="connsiteX2" fmla="*/ 752438 w 1855097"/>
              <a:gd name="connsiteY2" fmla="*/ 180769 h 2153458"/>
              <a:gd name="connsiteX3" fmla="*/ 1425892 w 1855097"/>
              <a:gd name="connsiteY3" fmla="*/ 1196776 h 2153458"/>
              <a:gd name="connsiteX4" fmla="*/ 1520951 w 1855097"/>
              <a:gd name="connsiteY4" fmla="*/ 1231568 h 2153458"/>
              <a:gd name="connsiteX5" fmla="*/ 1527278 w 1855097"/>
              <a:gd name="connsiteY5" fmla="*/ 1273023 h 2153458"/>
              <a:gd name="connsiteX6" fmla="*/ 1827837 w 1855097"/>
              <a:gd name="connsiteY6" fmla="*/ 1830497 h 2153458"/>
              <a:gd name="connsiteX7" fmla="*/ 1855097 w 1855097"/>
              <a:gd name="connsiteY7" fmla="*/ 1855273 h 2153458"/>
              <a:gd name="connsiteX8" fmla="*/ 1804053 w 1855097"/>
              <a:gd name="connsiteY8" fmla="*/ 1901664 h 2153458"/>
              <a:gd name="connsiteX9" fmla="*/ 1102659 w 1855097"/>
              <a:gd name="connsiteY9" fmla="*/ 2153458 h 2153458"/>
              <a:gd name="connsiteX10" fmla="*/ 0 w 1855097"/>
              <a:gd name="connsiteY10" fmla="*/ 1050799 h 2153458"/>
              <a:gd name="connsiteX11" fmla="*/ 673454 w 1855097"/>
              <a:gd name="connsiteY11" fmla="*/ 34792 h 2153458"/>
              <a:gd name="connsiteX12" fmla="*/ 768513 w 1855097"/>
              <a:gd name="connsiteY12" fmla="*/ 0 h 21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5097" h="2153458">
                <a:moveTo>
                  <a:pt x="768513" y="0"/>
                </a:moveTo>
                <a:lnTo>
                  <a:pt x="758131" y="68028"/>
                </a:lnTo>
                <a:cubicBezTo>
                  <a:pt x="754366" y="105097"/>
                  <a:pt x="752438" y="142708"/>
                  <a:pt x="752438" y="180769"/>
                </a:cubicBezTo>
                <a:cubicBezTo>
                  <a:pt x="752438" y="637506"/>
                  <a:pt x="1030131" y="1029383"/>
                  <a:pt x="1425892" y="1196776"/>
                </a:cubicBezTo>
                <a:lnTo>
                  <a:pt x="1520951" y="1231568"/>
                </a:lnTo>
                <a:lnTo>
                  <a:pt x="1527278" y="1273023"/>
                </a:lnTo>
                <a:cubicBezTo>
                  <a:pt x="1571344" y="1488365"/>
                  <a:pt x="1678181" y="1680840"/>
                  <a:pt x="1827837" y="1830497"/>
                </a:cubicBezTo>
                <a:lnTo>
                  <a:pt x="1855097" y="1855273"/>
                </a:lnTo>
                <a:lnTo>
                  <a:pt x="1804053" y="1901664"/>
                </a:lnTo>
                <a:cubicBezTo>
                  <a:pt x="1613448" y="2058965"/>
                  <a:pt x="1369088" y="2153458"/>
                  <a:pt x="1102659" y="2153458"/>
                </a:cubicBezTo>
                <a:cubicBezTo>
                  <a:pt x="493677" y="2153458"/>
                  <a:pt x="0" y="1659781"/>
                  <a:pt x="0" y="1050799"/>
                </a:cubicBezTo>
                <a:cubicBezTo>
                  <a:pt x="0" y="594063"/>
                  <a:pt x="277693" y="202185"/>
                  <a:pt x="673454" y="34792"/>
                </a:cubicBezTo>
                <a:lnTo>
                  <a:pt x="768513" y="0"/>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任意多边形: 形状 13">
            <a:extLst>
              <a:ext uri="{FF2B5EF4-FFF2-40B4-BE49-F238E27FC236}">
                <a16:creationId xmlns:a16="http://schemas.microsoft.com/office/drawing/2014/main" id="{8A7108DF-A92A-5CF3-E144-73A9BEAD2753}"/>
              </a:ext>
            </a:extLst>
          </p:cNvPr>
          <p:cNvSpPr/>
          <p:nvPr/>
        </p:nvSpPr>
        <p:spPr>
          <a:xfrm>
            <a:off x="6040420" y="3180996"/>
            <a:ext cx="1855097" cy="2153458"/>
          </a:xfrm>
          <a:custGeom>
            <a:avLst/>
            <a:gdLst>
              <a:gd name="connsiteX0" fmla="*/ 1086584 w 1855097"/>
              <a:gd name="connsiteY0" fmla="*/ 0 h 2153458"/>
              <a:gd name="connsiteX1" fmla="*/ 1181643 w 1855097"/>
              <a:gd name="connsiteY1" fmla="*/ 34792 h 2153458"/>
              <a:gd name="connsiteX2" fmla="*/ 1855097 w 1855097"/>
              <a:gd name="connsiteY2" fmla="*/ 1050799 h 2153458"/>
              <a:gd name="connsiteX3" fmla="*/ 752438 w 1855097"/>
              <a:gd name="connsiteY3" fmla="*/ 2153458 h 2153458"/>
              <a:gd name="connsiteX4" fmla="*/ 51044 w 1855097"/>
              <a:gd name="connsiteY4" fmla="*/ 1901664 h 2153458"/>
              <a:gd name="connsiteX5" fmla="*/ 0 w 1855097"/>
              <a:gd name="connsiteY5" fmla="*/ 1855273 h 2153458"/>
              <a:gd name="connsiteX6" fmla="*/ 27260 w 1855097"/>
              <a:gd name="connsiteY6" fmla="*/ 1830497 h 2153458"/>
              <a:gd name="connsiteX7" fmla="*/ 327819 w 1855097"/>
              <a:gd name="connsiteY7" fmla="*/ 1273023 h 2153458"/>
              <a:gd name="connsiteX8" fmla="*/ 334146 w 1855097"/>
              <a:gd name="connsiteY8" fmla="*/ 1231568 h 2153458"/>
              <a:gd name="connsiteX9" fmla="*/ 429205 w 1855097"/>
              <a:gd name="connsiteY9" fmla="*/ 1196776 h 2153458"/>
              <a:gd name="connsiteX10" fmla="*/ 1102659 w 1855097"/>
              <a:gd name="connsiteY10" fmla="*/ 180769 h 2153458"/>
              <a:gd name="connsiteX11" fmla="*/ 1096966 w 1855097"/>
              <a:gd name="connsiteY11" fmla="*/ 68028 h 2153458"/>
              <a:gd name="connsiteX12" fmla="*/ 1086584 w 1855097"/>
              <a:gd name="connsiteY12" fmla="*/ 0 h 21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5097" h="2153458">
                <a:moveTo>
                  <a:pt x="1086584" y="0"/>
                </a:moveTo>
                <a:lnTo>
                  <a:pt x="1181643" y="34792"/>
                </a:lnTo>
                <a:cubicBezTo>
                  <a:pt x="1577404" y="202185"/>
                  <a:pt x="1855097" y="594063"/>
                  <a:pt x="1855097" y="1050799"/>
                </a:cubicBezTo>
                <a:cubicBezTo>
                  <a:pt x="1855097" y="1659781"/>
                  <a:pt x="1361420" y="2153458"/>
                  <a:pt x="752438" y="2153458"/>
                </a:cubicBezTo>
                <a:cubicBezTo>
                  <a:pt x="486009" y="2153458"/>
                  <a:pt x="241649" y="2058965"/>
                  <a:pt x="51044" y="1901664"/>
                </a:cubicBezTo>
                <a:lnTo>
                  <a:pt x="0" y="1855273"/>
                </a:lnTo>
                <a:lnTo>
                  <a:pt x="27260" y="1830497"/>
                </a:lnTo>
                <a:cubicBezTo>
                  <a:pt x="176916" y="1680840"/>
                  <a:pt x="283754" y="1488365"/>
                  <a:pt x="327819" y="1273023"/>
                </a:cubicBezTo>
                <a:lnTo>
                  <a:pt x="334146" y="1231568"/>
                </a:lnTo>
                <a:lnTo>
                  <a:pt x="429205" y="1196776"/>
                </a:lnTo>
                <a:cubicBezTo>
                  <a:pt x="824966" y="1029383"/>
                  <a:pt x="1102659" y="637506"/>
                  <a:pt x="1102659" y="180769"/>
                </a:cubicBezTo>
                <a:cubicBezTo>
                  <a:pt x="1102659" y="142708"/>
                  <a:pt x="1100731" y="105097"/>
                  <a:pt x="1096966" y="68028"/>
                </a:cubicBezTo>
                <a:lnTo>
                  <a:pt x="1086584" y="0"/>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3" name="任意多边形: 形状 12">
            <a:extLst>
              <a:ext uri="{FF2B5EF4-FFF2-40B4-BE49-F238E27FC236}">
                <a16:creationId xmlns:a16="http://schemas.microsoft.com/office/drawing/2014/main" id="{F7B7A282-14C0-113E-6408-1E63EC13C981}"/>
              </a:ext>
            </a:extLst>
          </p:cNvPr>
          <p:cNvSpPr/>
          <p:nvPr/>
        </p:nvSpPr>
        <p:spPr>
          <a:xfrm>
            <a:off x="5690198" y="3427322"/>
            <a:ext cx="700442" cy="1037102"/>
          </a:xfrm>
          <a:custGeom>
            <a:avLst/>
            <a:gdLst>
              <a:gd name="connsiteX0" fmla="*/ 350221 w 700442"/>
              <a:gd name="connsiteY0" fmla="*/ 0 h 1037102"/>
              <a:gd name="connsiteX1" fmla="*/ 377481 w 700442"/>
              <a:gd name="connsiteY1" fmla="*/ 24775 h 1037102"/>
              <a:gd name="connsiteX2" fmla="*/ 700442 w 700442"/>
              <a:gd name="connsiteY2" fmla="*/ 804473 h 1037102"/>
              <a:gd name="connsiteX3" fmla="*/ 694749 w 700442"/>
              <a:gd name="connsiteY3" fmla="*/ 917214 h 1037102"/>
              <a:gd name="connsiteX4" fmla="*/ 684367 w 700442"/>
              <a:gd name="connsiteY4" fmla="*/ 985242 h 1037102"/>
              <a:gd name="connsiteX5" fmla="*/ 678118 w 700442"/>
              <a:gd name="connsiteY5" fmla="*/ 987529 h 1037102"/>
              <a:gd name="connsiteX6" fmla="*/ 350221 w 700442"/>
              <a:gd name="connsiteY6" fmla="*/ 1037102 h 1037102"/>
              <a:gd name="connsiteX7" fmla="*/ 22324 w 700442"/>
              <a:gd name="connsiteY7" fmla="*/ 987529 h 1037102"/>
              <a:gd name="connsiteX8" fmla="*/ 16075 w 700442"/>
              <a:gd name="connsiteY8" fmla="*/ 985242 h 1037102"/>
              <a:gd name="connsiteX9" fmla="*/ 5693 w 700442"/>
              <a:gd name="connsiteY9" fmla="*/ 917214 h 1037102"/>
              <a:gd name="connsiteX10" fmla="*/ 0 w 700442"/>
              <a:gd name="connsiteY10" fmla="*/ 804473 h 1037102"/>
              <a:gd name="connsiteX11" fmla="*/ 322961 w 700442"/>
              <a:gd name="connsiteY11" fmla="*/ 24775 h 1037102"/>
              <a:gd name="connsiteX12" fmla="*/ 350221 w 700442"/>
              <a:gd name="connsiteY12" fmla="*/ 0 h 103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442" h="1037102">
                <a:moveTo>
                  <a:pt x="350221" y="0"/>
                </a:moveTo>
                <a:lnTo>
                  <a:pt x="377481" y="24775"/>
                </a:lnTo>
                <a:cubicBezTo>
                  <a:pt x="577023" y="224317"/>
                  <a:pt x="700442" y="499982"/>
                  <a:pt x="700442" y="804473"/>
                </a:cubicBezTo>
                <a:cubicBezTo>
                  <a:pt x="700442" y="842535"/>
                  <a:pt x="698514" y="880146"/>
                  <a:pt x="694749" y="917214"/>
                </a:cubicBezTo>
                <a:lnTo>
                  <a:pt x="684367" y="985242"/>
                </a:lnTo>
                <a:lnTo>
                  <a:pt x="678118" y="987529"/>
                </a:lnTo>
                <a:cubicBezTo>
                  <a:pt x="574536" y="1019746"/>
                  <a:pt x="464405" y="1037102"/>
                  <a:pt x="350221" y="1037102"/>
                </a:cubicBezTo>
                <a:cubicBezTo>
                  <a:pt x="236037" y="1037102"/>
                  <a:pt x="125907" y="1019746"/>
                  <a:pt x="22324" y="987529"/>
                </a:cubicBezTo>
                <a:lnTo>
                  <a:pt x="16075" y="985242"/>
                </a:lnTo>
                <a:lnTo>
                  <a:pt x="5693" y="917214"/>
                </a:lnTo>
                <a:cubicBezTo>
                  <a:pt x="1929" y="880146"/>
                  <a:pt x="0" y="842535"/>
                  <a:pt x="0" y="804473"/>
                </a:cubicBezTo>
                <a:cubicBezTo>
                  <a:pt x="0" y="499982"/>
                  <a:pt x="123419" y="224317"/>
                  <a:pt x="322961" y="24775"/>
                </a:cubicBezTo>
                <a:lnTo>
                  <a:pt x="350221" y="0"/>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 name="文本框 20">
            <a:extLst>
              <a:ext uri="{FF2B5EF4-FFF2-40B4-BE49-F238E27FC236}">
                <a16:creationId xmlns:a16="http://schemas.microsoft.com/office/drawing/2014/main" id="{46CF93C0-7CA6-7969-5918-AF00A79B3B4F}"/>
              </a:ext>
            </a:extLst>
          </p:cNvPr>
          <p:cNvSpPr txBox="1"/>
          <p:nvPr/>
        </p:nvSpPr>
        <p:spPr>
          <a:xfrm>
            <a:off x="5345654" y="2456875"/>
            <a:ext cx="1389529" cy="707886"/>
          </a:xfrm>
          <a:prstGeom prst="rect">
            <a:avLst/>
          </a:prstGeom>
          <a:noFill/>
        </p:spPr>
        <p:txBody>
          <a:bodyPr wrap="square" rtlCol="0">
            <a:spAutoFit/>
          </a:bodyPr>
          <a:lstStyle/>
          <a:p>
            <a:pPr algn="ctr"/>
            <a:r>
              <a:rPr lang="zh-CN" altLang="en-US" sz="2000" b="1" dirty="0">
                <a:latin typeface="Fusion Pixel 10px Monospaced zh" panose="020B0604020202020204" pitchFamily="2" charset="0"/>
                <a:ea typeface="Fusion Pixel 10px Monospaced zh" panose="020B0604020202020204" pitchFamily="2" charset="0"/>
              </a:rPr>
              <a:t>概念</a:t>
            </a:r>
            <a:r>
              <a:rPr lang="en-US" altLang="zh-CN" sz="2000" b="1" dirty="0">
                <a:latin typeface="Fusion Pixel 10px Monospaced zh" panose="020B0604020202020204" pitchFamily="2" charset="0"/>
                <a:ea typeface="Fusion Pixel 10px Monospaced zh" panose="020B0604020202020204" pitchFamily="2" charset="0"/>
              </a:rPr>
              <a:t>AI</a:t>
            </a:r>
            <a:r>
              <a:rPr lang="zh-CN" altLang="en-US" sz="2000" dirty="0">
                <a:latin typeface="Fusion Pixel 10px Monospaced zh" panose="020B0604020202020204" pitchFamily="2" charset="0"/>
                <a:ea typeface="Fusion Pixel 10px Monospaced zh" panose="020B0604020202020204" pitchFamily="2" charset="0"/>
              </a:rPr>
              <a:t>（</a:t>
            </a:r>
            <a:r>
              <a:rPr lang="en-US" altLang="zh-CN" sz="2000" dirty="0">
                <a:latin typeface="Fusion Pixel 10px Monospaced zh" panose="020B0604020202020204" pitchFamily="2" charset="0"/>
                <a:ea typeface="Fusion Pixel 10px Monospaced zh" panose="020B0604020202020204" pitchFamily="2" charset="0"/>
              </a:rPr>
              <a:t>Meta AI</a:t>
            </a:r>
            <a:r>
              <a:rPr lang="zh-CN" altLang="en-US" sz="2000" dirty="0">
                <a:latin typeface="Fusion Pixel 10px Monospaced zh" panose="020B0604020202020204" pitchFamily="2" charset="0"/>
                <a:ea typeface="Fusion Pixel 10px Monospaced zh" panose="020B0604020202020204" pitchFamily="2" charset="0"/>
              </a:rPr>
              <a:t>）</a:t>
            </a:r>
          </a:p>
        </p:txBody>
      </p:sp>
      <p:sp>
        <p:nvSpPr>
          <p:cNvPr id="22" name="文本框 21">
            <a:extLst>
              <a:ext uri="{FF2B5EF4-FFF2-40B4-BE49-F238E27FC236}">
                <a16:creationId xmlns:a16="http://schemas.microsoft.com/office/drawing/2014/main" id="{E863758F-7F5A-5647-0D1B-F4A8ABF3C7DE}"/>
              </a:ext>
            </a:extLst>
          </p:cNvPr>
          <p:cNvSpPr txBox="1"/>
          <p:nvPr/>
        </p:nvSpPr>
        <p:spPr>
          <a:xfrm>
            <a:off x="4077685" y="4162341"/>
            <a:ext cx="1855097" cy="707886"/>
          </a:xfrm>
          <a:prstGeom prst="rect">
            <a:avLst/>
          </a:prstGeom>
          <a:noFill/>
        </p:spPr>
        <p:txBody>
          <a:bodyPr wrap="square" rtlCol="0">
            <a:spAutoFit/>
          </a:bodyPr>
          <a:lstStyle/>
          <a:p>
            <a:pPr algn="ctr"/>
            <a:r>
              <a:rPr lang="zh-CN" altLang="en-US" sz="2000" b="1" dirty="0">
                <a:latin typeface="Fusion Pixel 10px Monospaced zh" panose="020B0604020202020204" pitchFamily="2" charset="0"/>
                <a:ea typeface="Fusion Pixel 10px Monospaced zh" panose="020B0604020202020204" pitchFamily="2" charset="0"/>
              </a:rPr>
              <a:t>角色</a:t>
            </a:r>
            <a:r>
              <a:rPr lang="en-US" altLang="zh-CN" sz="2000" b="1" dirty="0">
                <a:latin typeface="Fusion Pixel 10px Monospaced zh" panose="020B0604020202020204" pitchFamily="2" charset="0"/>
                <a:ea typeface="Fusion Pixel 10px Monospaced zh" panose="020B0604020202020204" pitchFamily="2" charset="0"/>
              </a:rPr>
              <a:t>AI</a:t>
            </a:r>
            <a:r>
              <a:rPr lang="zh-CN" altLang="en-US" sz="2000" dirty="0">
                <a:latin typeface="Fusion Pixel 10px Monospaced zh" panose="020B0604020202020204" pitchFamily="2" charset="0"/>
                <a:ea typeface="Fusion Pixel 10px Monospaced zh" panose="020B0604020202020204" pitchFamily="2" charset="0"/>
              </a:rPr>
              <a:t>（</a:t>
            </a:r>
            <a:r>
              <a:rPr lang="en-US" altLang="zh-CN" sz="2000" dirty="0">
                <a:latin typeface="Fusion Pixel 10px Monospaced zh" panose="020B0604020202020204" pitchFamily="2" charset="0"/>
                <a:ea typeface="Fusion Pixel 10px Monospaced zh" panose="020B0604020202020204" pitchFamily="2" charset="0"/>
              </a:rPr>
              <a:t>Character AI</a:t>
            </a:r>
            <a:r>
              <a:rPr lang="zh-CN" altLang="en-US" sz="2000" dirty="0">
                <a:latin typeface="Fusion Pixel 10px Monospaced zh" panose="020B0604020202020204" pitchFamily="2" charset="0"/>
                <a:ea typeface="Fusion Pixel 10px Monospaced zh" panose="020B0604020202020204" pitchFamily="2" charset="0"/>
              </a:rPr>
              <a:t>）</a:t>
            </a:r>
          </a:p>
        </p:txBody>
      </p:sp>
      <p:sp>
        <p:nvSpPr>
          <p:cNvPr id="23" name="文本框 22">
            <a:extLst>
              <a:ext uri="{FF2B5EF4-FFF2-40B4-BE49-F238E27FC236}">
                <a16:creationId xmlns:a16="http://schemas.microsoft.com/office/drawing/2014/main" id="{90B307A4-B0A1-0F46-DFFD-16C73935F518}"/>
              </a:ext>
            </a:extLst>
          </p:cNvPr>
          <p:cNvSpPr txBox="1"/>
          <p:nvPr/>
        </p:nvSpPr>
        <p:spPr>
          <a:xfrm>
            <a:off x="5932782" y="4132827"/>
            <a:ext cx="1962733" cy="707886"/>
          </a:xfrm>
          <a:prstGeom prst="rect">
            <a:avLst/>
          </a:prstGeom>
          <a:noFill/>
        </p:spPr>
        <p:txBody>
          <a:bodyPr wrap="square" rtlCol="0">
            <a:spAutoFit/>
          </a:bodyPr>
          <a:lstStyle/>
          <a:p>
            <a:pPr algn="ctr"/>
            <a:r>
              <a:rPr lang="zh-CN" altLang="en-US" sz="2000" dirty="0">
                <a:latin typeface="Fusion Pixel 10px Monospaced zh" panose="020B0604020202020204" pitchFamily="2" charset="0"/>
                <a:ea typeface="Fusion Pixel 10px Monospaced zh" panose="020B0604020202020204" pitchFamily="2" charset="0"/>
              </a:rPr>
              <a:t>       </a:t>
            </a:r>
            <a:r>
              <a:rPr lang="zh-CN" altLang="en-US" sz="2000" b="1" dirty="0">
                <a:latin typeface="Fusion Pixel 10px Monospaced zh" panose="020B0604020202020204" pitchFamily="2" charset="0"/>
                <a:ea typeface="Fusion Pixel 10px Monospaced zh" panose="020B0604020202020204" pitchFamily="2" charset="0"/>
              </a:rPr>
              <a:t>导航</a:t>
            </a:r>
            <a:r>
              <a:rPr lang="en-US" altLang="zh-CN" sz="2000" b="1" dirty="0">
                <a:latin typeface="Fusion Pixel 10px Monospaced zh" panose="020B0604020202020204" pitchFamily="2" charset="0"/>
                <a:ea typeface="Fusion Pixel 10px Monospaced zh" panose="020B0604020202020204" pitchFamily="2" charset="0"/>
              </a:rPr>
              <a:t>AI</a:t>
            </a:r>
            <a:r>
              <a:rPr lang="zh-CN" altLang="en-US" sz="2000" dirty="0">
                <a:latin typeface="Fusion Pixel 10px Monospaced zh" panose="020B0604020202020204" pitchFamily="2" charset="0"/>
                <a:ea typeface="Fusion Pixel 10px Monospaced zh" panose="020B0604020202020204" pitchFamily="2" charset="0"/>
              </a:rPr>
              <a:t>（</a:t>
            </a:r>
            <a:r>
              <a:rPr lang="en-US" altLang="zh-CN" sz="2000" dirty="0">
                <a:latin typeface="Fusion Pixel 10px Monospaced zh" panose="020B0604020202020204" pitchFamily="2" charset="0"/>
                <a:ea typeface="Fusion Pixel 10px Monospaced zh" panose="020B0604020202020204" pitchFamily="2" charset="0"/>
              </a:rPr>
              <a:t>Navigation AI</a:t>
            </a:r>
            <a:r>
              <a:rPr lang="zh-CN" altLang="en-US" sz="2000" dirty="0">
                <a:latin typeface="Fusion Pixel 10px Monospaced zh" panose="020B0604020202020204" pitchFamily="2" charset="0"/>
                <a:ea typeface="Fusion Pixel 10px Monospaced zh" panose="020B0604020202020204" pitchFamily="2" charset="0"/>
              </a:rPr>
              <a:t>）</a:t>
            </a:r>
          </a:p>
        </p:txBody>
      </p:sp>
      <p:sp>
        <p:nvSpPr>
          <p:cNvPr id="24" name="矩形 23">
            <a:extLst>
              <a:ext uri="{FF2B5EF4-FFF2-40B4-BE49-F238E27FC236}">
                <a16:creationId xmlns:a16="http://schemas.microsoft.com/office/drawing/2014/main" id="{68CFA8B6-1640-5D26-6E45-F12D8B9BB1E4}"/>
              </a:ext>
            </a:extLst>
          </p:cNvPr>
          <p:cNvSpPr/>
          <p:nvPr/>
        </p:nvSpPr>
        <p:spPr>
          <a:xfrm>
            <a:off x="1248157" y="4609439"/>
            <a:ext cx="2966719" cy="6876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怪物角色大脑控制</a:t>
            </a:r>
          </a:p>
        </p:txBody>
      </p:sp>
      <p:sp>
        <p:nvSpPr>
          <p:cNvPr id="25" name="矩形 24">
            <a:extLst>
              <a:ext uri="{FF2B5EF4-FFF2-40B4-BE49-F238E27FC236}">
                <a16:creationId xmlns:a16="http://schemas.microsoft.com/office/drawing/2014/main" id="{FC83D63E-3DBF-D501-5359-3A307E0659C5}"/>
              </a:ext>
            </a:extLst>
          </p:cNvPr>
          <p:cNvSpPr/>
          <p:nvPr/>
        </p:nvSpPr>
        <p:spPr>
          <a:xfrm>
            <a:off x="6967968" y="2037553"/>
            <a:ext cx="2966719" cy="6876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控制游戏整体难度</a:t>
            </a:r>
          </a:p>
        </p:txBody>
      </p:sp>
      <p:sp>
        <p:nvSpPr>
          <p:cNvPr id="26" name="矩形 25">
            <a:extLst>
              <a:ext uri="{FF2B5EF4-FFF2-40B4-BE49-F238E27FC236}">
                <a16:creationId xmlns:a16="http://schemas.microsoft.com/office/drawing/2014/main" id="{22828577-413A-C8D4-CC7A-242D73756210}"/>
              </a:ext>
            </a:extLst>
          </p:cNvPr>
          <p:cNvSpPr/>
          <p:nvPr/>
        </p:nvSpPr>
        <p:spPr>
          <a:xfrm>
            <a:off x="7886851" y="4609438"/>
            <a:ext cx="2435710" cy="10700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定位玩家位置并给出玩家路径</a:t>
            </a:r>
          </a:p>
        </p:txBody>
      </p:sp>
    </p:spTree>
    <p:extLst>
      <p:ext uri="{BB962C8B-B14F-4D97-AF65-F5344CB8AC3E}">
        <p14:creationId xmlns:p14="http://schemas.microsoft.com/office/powerpoint/2010/main" val="192826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FED27658-9319-8B0A-4EC9-CBD6572D0D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6" t="48040" r="6468" b="29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9" name="墨迹 8">
                <a:extLst>
                  <a:ext uri="{FF2B5EF4-FFF2-40B4-BE49-F238E27FC236}">
                    <a16:creationId xmlns:a16="http://schemas.microsoft.com/office/drawing/2014/main" id="{C3C3F876-709E-5602-EA6B-5D72D5900F93}"/>
                  </a:ext>
                </a:extLst>
              </p14:cNvPr>
              <p14:cNvContentPartPr/>
              <p14:nvPr/>
            </p14:nvContentPartPr>
            <p14:xfrm>
              <a:off x="4199592" y="759096"/>
              <a:ext cx="97200" cy="70920"/>
            </p14:xfrm>
          </p:contentPart>
        </mc:Choice>
        <mc:Fallback xmlns="">
          <p:pic>
            <p:nvPicPr>
              <p:cNvPr id="9" name="墨迹 8">
                <a:extLst>
                  <a:ext uri="{FF2B5EF4-FFF2-40B4-BE49-F238E27FC236}">
                    <a16:creationId xmlns:a16="http://schemas.microsoft.com/office/drawing/2014/main" id="{C3C3F876-709E-5602-EA6B-5D72D5900F93}"/>
                  </a:ext>
                </a:extLst>
              </p:cNvPr>
              <p:cNvPicPr/>
              <p:nvPr/>
            </p:nvPicPr>
            <p:blipFill>
              <a:blip r:embed="rId4"/>
              <a:stretch>
                <a:fillRect/>
              </a:stretch>
            </p:blipFill>
            <p:spPr>
              <a:xfrm>
                <a:off x="4145592" y="651096"/>
                <a:ext cx="204840" cy="286560"/>
              </a:xfrm>
              <a:prstGeom prst="rect">
                <a:avLst/>
              </a:prstGeom>
            </p:spPr>
          </p:pic>
        </mc:Fallback>
      </mc:AlternateContent>
      <p:sp>
        <p:nvSpPr>
          <p:cNvPr id="11" name="矩形 10">
            <a:extLst>
              <a:ext uri="{FF2B5EF4-FFF2-40B4-BE49-F238E27FC236}">
                <a16:creationId xmlns:a16="http://schemas.microsoft.com/office/drawing/2014/main" id="{28832D04-6E72-9F3E-434B-793AF25455C2}"/>
              </a:ext>
            </a:extLst>
          </p:cNvPr>
          <p:cNvSpPr/>
          <p:nvPr/>
        </p:nvSpPr>
        <p:spPr>
          <a:xfrm>
            <a:off x="3639312" y="609600"/>
            <a:ext cx="4614672" cy="7620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76F5639-5614-7281-5ED7-C8DA8DF68978}"/>
              </a:ext>
            </a:extLst>
          </p:cNvPr>
          <p:cNvSpPr/>
          <p:nvPr/>
        </p:nvSpPr>
        <p:spPr>
          <a:xfrm>
            <a:off x="3505200" y="609600"/>
            <a:ext cx="4876800" cy="762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776CAED-0DE9-94EC-3CEB-1E454F0D70E2}"/>
              </a:ext>
            </a:extLst>
          </p:cNvPr>
          <p:cNvSpPr/>
          <p:nvPr/>
        </p:nvSpPr>
        <p:spPr>
          <a:xfrm>
            <a:off x="552440" y="528935"/>
            <a:ext cx="11126416" cy="923330"/>
          </a:xfrm>
          <a:prstGeom prst="rect">
            <a:avLst/>
          </a:prstGeom>
          <a:noFill/>
        </p:spPr>
        <p:txBody>
          <a:bodyPr wrap="square" lIns="91440" tIns="45720" rIns="91440" bIns="45720">
            <a:spAutoFit/>
          </a:bodyPr>
          <a:lstStyle/>
          <a:p>
            <a:r>
              <a:rPr lang="zh-CN" altLang="en-US" sz="5400" b="1" i="1" cap="none" spc="0" dirty="0">
                <a:ln w="13462">
                  <a:solidFill>
                    <a:schemeClr val="tx1"/>
                  </a:solidFill>
                  <a:prstDash val="solid"/>
                </a:ln>
                <a:solidFill>
                  <a:schemeClr val="bg1"/>
                </a:solidFill>
                <a:effectLst>
                  <a:outerShdw dist="63500" dir="2700000" algn="bl" rotWithShape="0">
                    <a:srgbClr val="FFFF00"/>
                  </a:outerShdw>
                </a:effectLst>
              </a:rPr>
              <a:t>决策类算法</a:t>
            </a:r>
            <a:r>
              <a:rPr lang="en-US" altLang="zh-CN" sz="5400" b="1" i="1" cap="none" spc="0" dirty="0">
                <a:ln w="13462">
                  <a:solidFill>
                    <a:schemeClr val="tx1"/>
                  </a:solidFill>
                  <a:prstDash val="solid"/>
                </a:ln>
                <a:solidFill>
                  <a:schemeClr val="bg1"/>
                </a:solidFill>
                <a:effectLst>
                  <a:outerShdw dist="63500" dir="2700000" algn="bl" rotWithShape="0">
                    <a:srgbClr val="FFFF00"/>
                  </a:outerShdw>
                </a:effectLst>
              </a:rPr>
              <a:t>——</a:t>
            </a:r>
            <a:r>
              <a:rPr lang="zh-CN" altLang="en-US" sz="5400" b="1" i="1" cap="none" spc="0" dirty="0">
                <a:ln w="13462">
                  <a:solidFill>
                    <a:schemeClr val="tx1"/>
                  </a:solidFill>
                  <a:prstDash val="solid"/>
                </a:ln>
                <a:solidFill>
                  <a:schemeClr val="bg1"/>
                </a:solidFill>
                <a:effectLst>
                  <a:outerShdw dist="63500" dir="2700000" algn="bl" rotWithShape="0">
                    <a:srgbClr val="FFFF00"/>
                  </a:outerShdw>
                </a:effectLst>
              </a:rPr>
              <a:t>用于</a:t>
            </a:r>
            <a:r>
              <a:rPr lang="en-US" altLang="zh-CN" sz="5400" b="1" i="1" cap="none" spc="0" dirty="0">
                <a:ln w="13462">
                  <a:solidFill>
                    <a:schemeClr val="tx1"/>
                  </a:solidFill>
                  <a:prstDash val="solid"/>
                </a:ln>
                <a:solidFill>
                  <a:schemeClr val="bg1"/>
                </a:solidFill>
                <a:effectLst>
                  <a:outerShdw dist="63500" dir="2700000" algn="bl" rotWithShape="0">
                    <a:srgbClr val="FFFF00"/>
                  </a:outerShdw>
                </a:effectLst>
              </a:rPr>
              <a:t>NPC</a:t>
            </a:r>
            <a:endParaRPr lang="zh-CN" altLang="en-US" sz="5400" b="1" i="1" cap="none" spc="0" dirty="0">
              <a:ln w="13462">
                <a:solidFill>
                  <a:schemeClr val="tx1"/>
                </a:solidFill>
                <a:prstDash val="solid"/>
              </a:ln>
              <a:solidFill>
                <a:schemeClr val="bg1"/>
              </a:solidFill>
              <a:effectLst>
                <a:outerShdw dist="63500" dir="2700000" algn="bl" rotWithShape="0">
                  <a:srgbClr val="FFFF00"/>
                </a:outerShdw>
              </a:effectLst>
            </a:endParaRPr>
          </a:p>
        </p:txBody>
      </p:sp>
      <p:sp>
        <p:nvSpPr>
          <p:cNvPr id="3" name="文本框 2">
            <a:extLst>
              <a:ext uri="{FF2B5EF4-FFF2-40B4-BE49-F238E27FC236}">
                <a16:creationId xmlns:a16="http://schemas.microsoft.com/office/drawing/2014/main" id="{A23FAAFC-D308-CEF8-E727-88B5A1B50D1A}"/>
              </a:ext>
            </a:extLst>
          </p:cNvPr>
          <p:cNvSpPr txBox="1"/>
          <p:nvPr/>
        </p:nvSpPr>
        <p:spPr>
          <a:xfrm>
            <a:off x="997352" y="1981200"/>
            <a:ext cx="10197296" cy="4154984"/>
          </a:xfrm>
          <a:prstGeom prst="rect">
            <a:avLst/>
          </a:prstGeom>
          <a:solidFill>
            <a:schemeClr val="tx1"/>
          </a:solidFill>
        </p:spPr>
        <p:txBody>
          <a:bodyPr wrap="square" rtlCol="0">
            <a:spAutoFit/>
          </a:bodyPr>
          <a:lstStyle/>
          <a:p>
            <a:r>
              <a:rPr lang="zh-CN" altLang="zh-CN" sz="2400" b="1" kern="100" dirty="0">
                <a:solidFill>
                  <a:schemeClr val="bg1"/>
                </a:solidFill>
                <a:effectLst/>
                <a:latin typeface="+mn-ea"/>
                <a:cs typeface="Times New Roman" panose="02020603050405020304" pitchFamily="18" charset="0"/>
              </a:rPr>
              <a:t>从最早的游戏开始，玩家就一直在与电脑游戏中的自主代理进行交互，这些代理通常被称为非玩家角色（</a:t>
            </a:r>
            <a:r>
              <a:rPr lang="en-US" altLang="zh-CN" sz="2400" b="1" kern="100" dirty="0">
                <a:solidFill>
                  <a:schemeClr val="bg1"/>
                </a:solidFill>
                <a:effectLst/>
                <a:latin typeface="+mn-ea"/>
                <a:cs typeface="Times New Roman" panose="02020603050405020304" pitchFamily="18" charset="0"/>
              </a:rPr>
              <a:t>NPC</a:t>
            </a:r>
            <a:r>
              <a:rPr lang="zh-CN" altLang="zh-CN" sz="2400" b="1" kern="100" dirty="0">
                <a:solidFill>
                  <a:schemeClr val="bg1"/>
                </a:solidFill>
                <a:effectLst/>
                <a:latin typeface="+mn-ea"/>
                <a:cs typeface="Times New Roman" panose="02020603050405020304" pitchFamily="18" charset="0"/>
              </a:rPr>
              <a:t>）。顾名思义，这些角色不受玩家控制。</a:t>
            </a:r>
            <a:r>
              <a:rPr lang="en-US" altLang="zh-CN" sz="2400" b="1" kern="100" dirty="0">
                <a:solidFill>
                  <a:schemeClr val="bg1"/>
                </a:solidFill>
                <a:effectLst/>
                <a:latin typeface="+mn-ea"/>
                <a:cs typeface="Times New Roman" panose="02020603050405020304" pitchFamily="18" charset="0"/>
              </a:rPr>
              <a:t>NPC</a:t>
            </a:r>
            <a:r>
              <a:rPr lang="zh-CN" altLang="zh-CN" sz="2400" b="1" kern="100" dirty="0">
                <a:solidFill>
                  <a:schemeClr val="bg1"/>
                </a:solidFill>
                <a:effectLst/>
                <a:latin typeface="+mn-ea"/>
                <a:cs typeface="Times New Roman" panose="02020603050405020304" pitchFamily="18" charset="0"/>
              </a:rPr>
              <a:t>一词最初用于角色扮演游戏中的角色（</a:t>
            </a:r>
            <a:r>
              <a:rPr lang="en-US" altLang="zh-CN" sz="2400" b="1" kern="100" dirty="0">
                <a:solidFill>
                  <a:schemeClr val="bg1"/>
                </a:solidFill>
                <a:effectLst/>
                <a:latin typeface="+mn-ea"/>
                <a:cs typeface="Times New Roman" panose="02020603050405020304" pitchFamily="18" charset="0"/>
              </a:rPr>
              <a:t>West 1996</a:t>
            </a:r>
            <a:r>
              <a:rPr lang="zh-CN" altLang="zh-CN" sz="2400" b="1" kern="100" dirty="0">
                <a:solidFill>
                  <a:schemeClr val="bg1"/>
                </a:solidFill>
                <a:effectLst/>
                <a:latin typeface="+mn-ea"/>
                <a:cs typeface="Times New Roman" panose="02020603050405020304" pitchFamily="18" charset="0"/>
              </a:rPr>
              <a:t>），但现在广泛用于几乎所有类型的角色。</a:t>
            </a:r>
            <a:r>
              <a:rPr lang="en-US" altLang="zh-CN" sz="2400" b="1" kern="100" dirty="0">
                <a:solidFill>
                  <a:schemeClr val="bg1"/>
                </a:solidFill>
                <a:effectLst/>
                <a:latin typeface="+mn-ea"/>
                <a:cs typeface="Times New Roman" panose="02020603050405020304" pitchFamily="18" charset="0"/>
              </a:rPr>
              <a:t>NPC</a:t>
            </a:r>
            <a:r>
              <a:rPr lang="zh-CN" altLang="zh-CN" sz="2400" b="1" kern="100" dirty="0">
                <a:solidFill>
                  <a:schemeClr val="bg1"/>
                </a:solidFill>
                <a:effectLst/>
                <a:latin typeface="+mn-ea"/>
                <a:cs typeface="Times New Roman" panose="02020603050405020304" pitchFamily="18" charset="0"/>
              </a:rPr>
              <a:t>填充游戏世界以提供身临其境的游戏体验，因此，它们的外观、动作、对话和决策应该尽可能逼真。在游戏中，大多数</a:t>
            </a:r>
            <a:r>
              <a:rPr lang="en-US" altLang="zh-CN" sz="2400" b="1" kern="100" dirty="0">
                <a:solidFill>
                  <a:schemeClr val="bg1"/>
                </a:solidFill>
                <a:effectLst/>
                <a:latin typeface="+mn-ea"/>
                <a:cs typeface="Times New Roman" panose="02020603050405020304" pitchFamily="18" charset="0"/>
              </a:rPr>
              <a:t>NPC</a:t>
            </a:r>
            <a:r>
              <a:rPr lang="zh-CN" altLang="zh-CN" sz="2400" b="1" kern="100" dirty="0">
                <a:solidFill>
                  <a:schemeClr val="bg1"/>
                </a:solidFill>
                <a:effectLst/>
                <a:latin typeface="+mn-ea"/>
                <a:cs typeface="Times New Roman" panose="02020603050405020304" pitchFamily="18" charset="0"/>
              </a:rPr>
              <a:t>都是中立的，他们在幕后管好自己的事，尽可能营造一种真正城镇的错觉；一些</a:t>
            </a:r>
            <a:r>
              <a:rPr lang="en-US" altLang="zh-CN" sz="2400" b="1" kern="100" dirty="0">
                <a:solidFill>
                  <a:schemeClr val="bg1"/>
                </a:solidFill>
                <a:effectLst/>
                <a:latin typeface="+mn-ea"/>
                <a:cs typeface="Times New Roman" panose="02020603050405020304" pitchFamily="18" charset="0"/>
              </a:rPr>
              <a:t>NPC</a:t>
            </a:r>
            <a:r>
              <a:rPr lang="zh-CN" altLang="zh-CN" sz="2400" b="1" kern="100" dirty="0">
                <a:solidFill>
                  <a:schemeClr val="bg1"/>
                </a:solidFill>
                <a:effectLst/>
                <a:latin typeface="+mn-ea"/>
                <a:cs typeface="Times New Roman" panose="02020603050405020304" pitchFamily="18" charset="0"/>
              </a:rPr>
              <a:t>是玩家的敌人，他们的任务是攻击玩家；也有很少的</a:t>
            </a:r>
            <a:r>
              <a:rPr lang="en-US" altLang="zh-CN" sz="2400" b="1" kern="100" dirty="0">
                <a:solidFill>
                  <a:schemeClr val="bg1"/>
                </a:solidFill>
                <a:effectLst/>
                <a:latin typeface="+mn-ea"/>
                <a:cs typeface="Times New Roman" panose="02020603050405020304" pitchFamily="18" charset="0"/>
              </a:rPr>
              <a:t>NPC</a:t>
            </a:r>
            <a:r>
              <a:rPr lang="zh-CN" altLang="zh-CN" sz="2400" b="1" kern="100" dirty="0">
                <a:solidFill>
                  <a:schemeClr val="bg1"/>
                </a:solidFill>
                <a:effectLst/>
                <a:latin typeface="+mn-ea"/>
                <a:cs typeface="Times New Roman" panose="02020603050405020304" pitchFamily="18" charset="0"/>
              </a:rPr>
              <a:t>是玩家的盟友，他们与家建立联系并关心玩家。对于所有这些</a:t>
            </a:r>
            <a:r>
              <a:rPr lang="en-US" altLang="zh-CN" sz="2400" b="1" kern="100" dirty="0">
                <a:solidFill>
                  <a:schemeClr val="bg1"/>
                </a:solidFill>
                <a:effectLst/>
                <a:latin typeface="+mn-ea"/>
                <a:cs typeface="Times New Roman" panose="02020603050405020304" pitchFamily="18" charset="0"/>
              </a:rPr>
              <a:t>NPC</a:t>
            </a:r>
            <a:r>
              <a:rPr lang="zh-CN" altLang="zh-CN" sz="2400" b="1" kern="100" dirty="0">
                <a:solidFill>
                  <a:schemeClr val="bg1"/>
                </a:solidFill>
                <a:effectLst/>
                <a:latin typeface="+mn-ea"/>
                <a:cs typeface="Times New Roman" panose="02020603050405020304" pitchFamily="18" charset="0"/>
              </a:rPr>
              <a:t>，都采用了决策算法来确保角色在简单和复杂的场景中都有恰当的表现。</a:t>
            </a:r>
            <a:r>
              <a:rPr lang="en-US" altLang="zh-CN" sz="2400" b="1" kern="100" dirty="0">
                <a:solidFill>
                  <a:schemeClr val="bg1"/>
                </a:solidFill>
                <a:effectLst/>
                <a:latin typeface="+mn-ea"/>
                <a:cs typeface="Times New Roman" panose="02020603050405020304" pitchFamily="18" charset="0"/>
              </a:rPr>
              <a:t>NPC</a:t>
            </a:r>
            <a:r>
              <a:rPr lang="zh-CN" altLang="zh-CN" sz="2400" b="1" kern="100" dirty="0">
                <a:solidFill>
                  <a:schemeClr val="bg1"/>
                </a:solidFill>
                <a:effectLst/>
                <a:latin typeface="+mn-ea"/>
                <a:cs typeface="Times New Roman" panose="02020603050405020304" pitchFamily="18" charset="0"/>
              </a:rPr>
              <a:t>多种多样，算法也应因地制宜。从有限状态机、行为树，到新兴的机器学习算法，</a:t>
            </a:r>
            <a:r>
              <a:rPr lang="en-US" altLang="zh-CN" sz="2400" b="1" kern="100" dirty="0">
                <a:solidFill>
                  <a:schemeClr val="bg1"/>
                </a:solidFill>
                <a:effectLst/>
                <a:latin typeface="+mn-ea"/>
                <a:cs typeface="Times New Roman" panose="02020603050405020304" pitchFamily="18" charset="0"/>
              </a:rPr>
              <a:t>AI</a:t>
            </a:r>
            <a:r>
              <a:rPr lang="zh-CN" altLang="zh-CN" sz="2400" b="1" kern="100" dirty="0">
                <a:solidFill>
                  <a:schemeClr val="bg1"/>
                </a:solidFill>
                <a:effectLst/>
                <a:latin typeface="+mn-ea"/>
                <a:cs typeface="Times New Roman" panose="02020603050405020304" pitchFamily="18" charset="0"/>
              </a:rPr>
              <a:t>的发展给</a:t>
            </a:r>
            <a:r>
              <a:rPr lang="en-US" altLang="zh-CN" sz="2400" b="1" kern="100" dirty="0">
                <a:solidFill>
                  <a:schemeClr val="bg1"/>
                </a:solidFill>
                <a:effectLst/>
                <a:latin typeface="+mn-ea"/>
                <a:cs typeface="Times New Roman" panose="02020603050405020304" pitchFamily="18" charset="0"/>
              </a:rPr>
              <a:t>NPC</a:t>
            </a:r>
            <a:r>
              <a:rPr lang="zh-CN" altLang="zh-CN" sz="2400" b="1" kern="100" dirty="0">
                <a:solidFill>
                  <a:schemeClr val="bg1"/>
                </a:solidFill>
                <a:effectLst/>
                <a:latin typeface="+mn-ea"/>
                <a:cs typeface="Times New Roman" panose="02020603050405020304" pitchFamily="18" charset="0"/>
              </a:rPr>
              <a:t>决策系统带来越来越多可能性。</a:t>
            </a:r>
            <a:endParaRPr lang="zh-CN" altLang="en-US" sz="2400" b="1" dirty="0">
              <a:solidFill>
                <a:schemeClr val="bg1"/>
              </a:solidFill>
              <a:latin typeface="+mn-ea"/>
            </a:endParaRPr>
          </a:p>
        </p:txBody>
      </p:sp>
    </p:spTree>
    <p:extLst>
      <p:ext uri="{BB962C8B-B14F-4D97-AF65-F5344CB8AC3E}">
        <p14:creationId xmlns:p14="http://schemas.microsoft.com/office/powerpoint/2010/main" val="410088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504E4AA-AB8E-EA7C-C566-B8D3C6B62E46}"/>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4F254A9-E215-370F-AAB2-6DF29E422BD3}"/>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E63E3C8-E1D1-D730-A3E3-81F0E1BB64B1}"/>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FCA16AB1-710A-703B-7DAB-F91B9AC794CB}"/>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4B9F1D5E-77CB-6268-B635-D35B860EA088}"/>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913B1CC8-CD11-F488-75A7-3AD4D3E5DB7A}"/>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1E1EB2D7-418E-0B62-B4C1-EB0B595D23BE}"/>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B4985B86-1E54-F618-CEA5-B1F49F451856}"/>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E9CA650A-31BD-4DC7-6CA5-4BD5F8EDD05C}"/>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30AC04A8-099D-2603-43A5-AB0978A7EF24}"/>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C2396B9D-DEF1-7D75-DD20-DF06EC270B21}"/>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2D4963DD-A191-865E-6306-774A66998C8A}"/>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7D7E8001-7F61-2D2A-102C-3C5AC98D2D19}"/>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A55C5AB5-1251-44C9-BE0B-916D3EA3130A}"/>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0342E9B0-CF3C-87F6-8E78-6CFD120358EC}"/>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013706F0-4E18-C5B6-BCB0-9A3FE490E47F}"/>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B39B21DE-8C49-4B56-F74E-69562F50595D}"/>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2ECE5C94-4B4C-4878-A378-5BB36EEA945B}"/>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F351BFF9-DE2E-8D74-F0B3-9915B6E3F87A}"/>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372809E9-656B-1C1B-A060-06C87532A24D}"/>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49467558-A433-18CC-011D-FDF05982465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BCDA0D2-C134-2AE2-3253-C03B8852A24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F12F80E-CDEA-4A39-53B4-5AC14CDBCD3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9F19086-47E5-01A2-FFAB-FB6778CD667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FBF8586-E18A-CD83-C6EC-9FBEB1966E5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42A034B-BEED-27B1-0F92-5094C8D7635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BDD09211-0508-AE23-59FA-5483FF33FE14}"/>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CDF54D4C-3875-E4B9-A5C1-E5A3AE1AA15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C7D1403-3C8C-7F2B-0F4A-54D50D77EE0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66CDFE6-F484-21F1-3D36-A26F0D1A103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25885D4-9BA9-6035-8962-96AE31FC5C5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D23BACA-898D-9CE1-9CDA-4F9CC7F48AE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211D418E-2516-182F-27FB-864157E4C07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0FCBA4F4-2A04-F523-22AC-1CCB94CB045B}"/>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F5C4D345-A986-9BF3-AFAC-D2FF5593B0CA}"/>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31666EC7-426D-2BA3-8388-A0D0D4387E3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55ED4DFA-504C-D1E9-A11A-94ED76BCA02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D90CEDC7-9FB8-418B-3D59-37400AFB2B4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EAB8BB08-A8A6-4A24-D6F9-1AE3B5771E4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29512D3C-6F17-AA9F-4295-A7E46925C63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6107B18-A381-BE74-EBF3-CE872F694C6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D8C8FD43-9F9A-1138-4375-C12429BCBE59}"/>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DFE2AA70-DE71-A99A-066A-97C1B5CA232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A8EB158-8B4C-5A88-9B78-17F40973E0D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BA4E604-12A0-94D1-B43D-18BB9F7BBE9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67F0E94B-B2F5-9FE5-8733-20EA03A7338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E119035-7CE1-96F0-CECF-E9FFE58DD03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B82EDA0-6B02-3946-35DB-68EC0E9E8CD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3ECFF080-0E1D-72A2-895A-2A204DAB9206}"/>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5F6D84F6-B2EF-F7EB-1D6C-D2433BE43E23}"/>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4AF532CF-6007-E3DE-D2E1-34AE14B0496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93F7FF4F-110F-86C8-0534-6F092481869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A458E775-CAE9-F60D-41FB-A5633075317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4926CCD7-F6FA-144F-054E-254BB034E6B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5959C55-C8FD-6E91-257A-6E3343D4B2A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E0E92DA-845F-99A5-A889-B43E19317C7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6ED47651-C0D1-C3DE-33F0-5DC800C3814A}"/>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1239F7BF-57C2-30C2-81B4-51EE2E67A05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824C429-A5F2-275E-00FB-B6FAFBB1ACB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627F76D7-A2E9-4D6F-3599-45EA8AFFF95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DD801137-E341-47A2-0E25-7A374799799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D458488-9CE6-6415-4357-33CC68DDD15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2D161AC2-B4F8-4A2C-9F64-4E643033F37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49DB8FFC-9343-6D9B-7832-D5635256294C}"/>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BF4E2519-6095-12B0-6B95-32D2E72E0EA3}"/>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1F706DD6-0833-B0AA-326D-542F141FE34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E4A904D0-F354-F586-6F8D-59C4FA5AD6E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79655657-1F08-BC4E-3C3D-75E4813C290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D457AC5-28CA-DB88-4611-AC9DFC55CFF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36CB34-76D2-4E0C-B8F8-4F18E2B1A30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165585B5-3DAD-ED3A-A212-8FF25CA09FC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B887A83-7F43-8B5A-2763-12587FDBDA14}"/>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00CACDF4-3CE3-2D5F-ABA4-D703B0AA400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168C04C-E8F1-0409-E64B-45748A2BCEE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0739951-C3E9-6047-1D8F-854DD0AFC27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21CFB12-5373-E9D2-0FD1-D50828DBADE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F57B5783-AF76-F020-6F2A-1E0DBBC51C7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A0E7073-4F95-2AA2-6660-51A9FEBF30D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54D2A5DD-E87C-9DAE-66D1-AC3B62CB4BF8}"/>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7ABF7CC2-4D3D-BAC5-F670-95B65AEB0E3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91C4A409-63A2-55E8-5201-16889D14EE43}"/>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CA3C68C9-B5C3-FE65-61E1-177255E4B08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84E8F01-0EEA-7FDE-CB49-756953195358}"/>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36243B74-92F5-55BA-317C-FEB86A9F876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6014E27-A616-67A5-A01F-E7F63ECFAC7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0C222671-4AD5-5474-C3B5-5F7BC1EDE961}"/>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1ECCD003-E3B7-A26C-E6E0-E2ADD35BBD2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6B0480C5-7A01-AA9E-6434-50179AB4DEC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212843F9-DB06-BA87-241F-EDB8A4476E3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23B424A8-71A1-6903-A203-6101E341D6A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73C9550-4E7C-DADA-A0D0-57C744DA92C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D6AE79FF-D6EF-A612-DBF0-CEBBC820540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E96DF5B1-35B1-606A-659F-441C0DF11499}"/>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53679E69-AF0C-FB66-1A5E-B352A948600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BED90B9D-EA3C-6736-87C3-5D00B1DE51AB}"/>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E2EE8355-18E3-E4A9-43B3-139C9E0EAF4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5D9B9710-A891-4BA5-5DC9-EF8245705FB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05C54F3-5FA1-EC6A-7C11-7B4977343BB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293BB11F-ACC3-0949-672C-76DEE68CD1E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11DCEA2E-34BB-E0A0-0A7A-017D323078A8}"/>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BC543AD5-B81A-EE36-7E0A-B76BC312FDBE}"/>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CDD02F09-FF31-5A82-5ABA-D6D9732B581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E094CB0D-E9F9-B7EE-8ABA-E309F5EE745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53E87D08-E243-051A-B36C-4CEFD6C24AC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38D7FB04-2A5B-506C-4030-529F8185EC1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3C41E821-7C09-0AC4-9D78-B67A2FB2944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CB78FCDB-6306-C9C2-8DD5-1492286477C3}"/>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1FE2CFBA-48AA-3B13-61F2-15C2A358359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87966E66-93EC-227D-9AF1-79C2A8302A42}"/>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AE2C4E66-AAE7-159B-7905-7182BB96691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2E38A9D-BFD0-6DF1-6618-80DC0A951CD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1EA72FE2-799A-F5DD-2D0B-2ED1A1B72C9E}"/>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91697B1A-5CB7-0A05-4F0A-D5294B4DCA42}"/>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8B96847D-F1F5-B6EF-C1AC-C2566FC64E8D}"/>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4418CEF2-9C1E-4A2B-A5DC-AE02C0EDF162}"/>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15294692-4B3E-0544-CA4A-3BB57E22CFB5}"/>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29B2BE34-50B3-8645-0EF2-4A7BA6B52FE1}"/>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1861B601-675B-1C6E-C516-0C5467D6ED25}"/>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2AF71050-11BB-DDA0-61A2-78F24A6E338B}"/>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B479DB9E-5E52-E4FD-C358-D4B326ACA83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97BB148-C647-4B61-A71A-1AC648D0A1AF}"/>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EC60EA73-E609-1DBB-8116-D96DB318265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A25EEF2-A9B9-F6AF-C05C-64B1EF9FA11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BF7D0870-26A7-21B0-D468-1CDD183A7DEB}"/>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74270E2C-4FB3-511B-4194-3F5D414273AE}"/>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1F13F1CF-3773-0F2A-7D0D-DD938D80B8D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A1BEF80B-4B6D-E4DA-B226-5DE370B1A61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07E19F73-CF75-AB32-0832-B1C755A7CEA1}"/>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D697729E-C4A5-3CDD-9DD4-DEFE36F009C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BB0A22FE-6A06-0E7B-F5BA-306423FB4D3E}"/>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E31536BF-FC98-AC66-C007-896702517555}"/>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0BC6FB0C-53EB-0452-20D4-14F219504676}"/>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6D4161D1-E1DC-300C-22E1-5D87F14DDBB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84158E0B-97D0-DD95-CBFD-891989CC9D6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E5B1B66-497D-5558-0024-8A7A9DA1607A}"/>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A4E8D070-C672-CC51-206D-3FCC5F72EEEE}"/>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94C92563-0EE5-42E8-C418-2F5426D96F7F}"/>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8B042A94-1063-583C-7A32-A8A9A088D548}"/>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01C3D580-245C-51AE-30BF-A8B16EFDFFE4}"/>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7C49F2C-0ABA-7DB6-575F-0F40400B3980}"/>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926E4ABB-9F75-14A4-25D1-0479ACC62FF5}"/>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14051C42-8589-A761-6213-8E0C8AA7F8D0}"/>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097B6353-6E1F-CB81-469F-E64B2F6D9387}"/>
              </a:ext>
            </a:extLst>
          </p:cNvPr>
          <p:cNvSpPr/>
          <p:nvPr/>
        </p:nvSpPr>
        <p:spPr>
          <a:xfrm>
            <a:off x="2276694" y="790498"/>
            <a:ext cx="3679212" cy="707886"/>
          </a:xfrm>
          <a:prstGeom prst="rect">
            <a:avLst/>
          </a:prstGeom>
          <a:noFill/>
        </p:spPr>
        <p:txBody>
          <a:bodyPr wrap="none" lIns="91440" tIns="45720" rIns="91440" bIns="45720">
            <a:spAutoFit/>
          </a:bodyPr>
          <a:lstStyle/>
          <a:p>
            <a:pPr algn="ctr"/>
            <a:r>
              <a:rPr lang="en-US" altLang="zh-CN" sz="4000" b="1" i="1" cap="none" spc="0"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有限状态机</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158" name="文本框 157">
            <a:extLst>
              <a:ext uri="{FF2B5EF4-FFF2-40B4-BE49-F238E27FC236}">
                <a16:creationId xmlns:a16="http://schemas.microsoft.com/office/drawing/2014/main" id="{1E58B475-B462-A4C6-A853-7EFB8DBD2624}"/>
              </a:ext>
            </a:extLst>
          </p:cNvPr>
          <p:cNvSpPr txBox="1"/>
          <p:nvPr/>
        </p:nvSpPr>
        <p:spPr>
          <a:xfrm>
            <a:off x="723574" y="1541025"/>
            <a:ext cx="10744852" cy="461665"/>
          </a:xfrm>
          <a:prstGeom prst="rect">
            <a:avLst/>
          </a:prstGeom>
          <a:noFill/>
        </p:spPr>
        <p:txBody>
          <a:bodyPr wrap="square">
            <a:spAutoFit/>
          </a:bodyPr>
          <a:lstStyle/>
          <a:p>
            <a:r>
              <a:rPr lang="zh-CN" altLang="zh-CN" sz="2400" b="1" kern="100" dirty="0">
                <a:solidFill>
                  <a:schemeClr val="bg1"/>
                </a:solidFill>
                <a:latin typeface="+mn-ea"/>
                <a:cs typeface="Times New Roman" panose="02020603050405020304" pitchFamily="18" charset="0"/>
              </a:rPr>
              <a:t>有限状态机（</a:t>
            </a:r>
            <a:r>
              <a:rPr lang="en-US" altLang="zh-CN" sz="2400" b="1" kern="100" dirty="0">
                <a:solidFill>
                  <a:schemeClr val="bg1"/>
                </a:solidFill>
                <a:latin typeface="+mn-ea"/>
                <a:cs typeface="Times New Roman" panose="02020603050405020304" pitchFamily="18" charset="0"/>
              </a:rPr>
              <a:t>FSM</a:t>
            </a:r>
            <a:r>
              <a:rPr lang="zh-CN" altLang="zh-CN" sz="2400" b="1" kern="100" dirty="0">
                <a:solidFill>
                  <a:schemeClr val="bg1"/>
                </a:solidFill>
                <a:latin typeface="+mn-ea"/>
                <a:cs typeface="Times New Roman" panose="02020603050405020304" pitchFamily="18" charset="0"/>
              </a:rPr>
              <a:t>）是一种抽象的机器，可以存在于几种不同的预定义状态中。</a:t>
            </a:r>
            <a:endParaRPr lang="zh-CN" altLang="en-US" sz="2400" b="1" kern="100" dirty="0">
              <a:solidFill>
                <a:schemeClr val="bg1"/>
              </a:solidFill>
              <a:latin typeface="+mn-ea"/>
              <a:cs typeface="Times New Roman" panose="02020603050405020304" pitchFamily="18" charset="0"/>
            </a:endParaRPr>
          </a:p>
        </p:txBody>
      </p:sp>
      <p:pic>
        <p:nvPicPr>
          <p:cNvPr id="1026" name="Picture 2">
            <a:extLst>
              <a:ext uri="{FF2B5EF4-FFF2-40B4-BE49-F238E27FC236}">
                <a16:creationId xmlns:a16="http://schemas.microsoft.com/office/drawing/2014/main" id="{33FB1118-F9CF-4B52-3CAB-BA2823A9553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7741" y="2022673"/>
            <a:ext cx="3702481" cy="1505271"/>
          </a:xfrm>
          <a:prstGeom prst="rect">
            <a:avLst/>
          </a:prstGeom>
          <a:solidFill>
            <a:schemeClr val="bg1"/>
          </a:solidFill>
          <a:ln>
            <a:noFill/>
          </a:ln>
        </p:spPr>
      </p:pic>
      <p:sp>
        <p:nvSpPr>
          <p:cNvPr id="177" name="文本框 176">
            <a:extLst>
              <a:ext uri="{FF2B5EF4-FFF2-40B4-BE49-F238E27FC236}">
                <a16:creationId xmlns:a16="http://schemas.microsoft.com/office/drawing/2014/main" id="{1DAAB7E1-EB67-90D1-8AC0-2D27729D12E1}"/>
              </a:ext>
            </a:extLst>
          </p:cNvPr>
          <p:cNvSpPr txBox="1"/>
          <p:nvPr/>
        </p:nvSpPr>
        <p:spPr>
          <a:xfrm>
            <a:off x="1846126" y="3146935"/>
            <a:ext cx="2967356" cy="1938992"/>
          </a:xfrm>
          <a:prstGeom prst="rect">
            <a:avLst/>
          </a:prstGeom>
          <a:noFill/>
        </p:spPr>
        <p:txBody>
          <a:bodyPr wrap="square">
            <a:spAutoFit/>
          </a:bodyPr>
          <a:lstStyle/>
          <a:p>
            <a:r>
              <a:rPr lang="zh-CN" altLang="en-US" sz="2400" b="1" kern="100" dirty="0">
                <a:solidFill>
                  <a:schemeClr val="bg1"/>
                </a:solidFill>
                <a:latin typeface="+mn-ea"/>
                <a:cs typeface="Times New Roman" panose="02020603050405020304" pitchFamily="18" charset="0"/>
              </a:rPr>
              <a:t> 是输入字母表， </a:t>
            </a:r>
            <a:endParaRPr lang="en-US" altLang="zh-CN" sz="2400" b="1" kern="100" dirty="0">
              <a:solidFill>
                <a:schemeClr val="bg1"/>
              </a:solidFill>
              <a:latin typeface="+mn-ea"/>
              <a:cs typeface="Times New Roman" panose="02020603050405020304" pitchFamily="18" charset="0"/>
            </a:endParaRPr>
          </a:p>
          <a:p>
            <a:r>
              <a:rPr lang="zh-CN" altLang="en-US" sz="2400" b="1" kern="100" dirty="0">
                <a:solidFill>
                  <a:schemeClr val="bg1"/>
                </a:solidFill>
                <a:latin typeface="+mn-ea"/>
                <a:cs typeface="Times New Roman" panose="02020603050405020304" pitchFamily="18" charset="0"/>
              </a:rPr>
              <a:t>是有限的状态集合， </a:t>
            </a:r>
            <a:endParaRPr lang="en-US" altLang="zh-CN" sz="2400" b="1" kern="100" dirty="0">
              <a:solidFill>
                <a:schemeClr val="bg1"/>
              </a:solidFill>
              <a:latin typeface="+mn-ea"/>
              <a:cs typeface="Times New Roman" panose="02020603050405020304" pitchFamily="18" charset="0"/>
            </a:endParaRPr>
          </a:p>
          <a:p>
            <a:r>
              <a:rPr lang="zh-CN" altLang="en-US" sz="2400" b="1" kern="100" dirty="0">
                <a:solidFill>
                  <a:schemeClr val="bg1"/>
                </a:solidFill>
                <a:latin typeface="+mn-ea"/>
                <a:cs typeface="Times New Roman" panose="02020603050405020304" pitchFamily="18" charset="0"/>
              </a:rPr>
              <a:t>是起始状态，</a:t>
            </a:r>
            <a:endParaRPr lang="en-US" altLang="zh-CN" sz="2400" b="1" kern="100" dirty="0">
              <a:solidFill>
                <a:schemeClr val="bg1"/>
              </a:solidFill>
              <a:latin typeface="+mn-ea"/>
              <a:cs typeface="Times New Roman" panose="02020603050405020304" pitchFamily="18" charset="0"/>
            </a:endParaRPr>
          </a:p>
          <a:p>
            <a:r>
              <a:rPr lang="zh-CN" altLang="en-US" sz="2400" b="1" kern="100" dirty="0">
                <a:solidFill>
                  <a:schemeClr val="bg1"/>
                </a:solidFill>
                <a:latin typeface="+mn-ea"/>
                <a:cs typeface="Times New Roman" panose="02020603050405020304" pitchFamily="18" charset="0"/>
              </a:rPr>
              <a:t> 是状态转换函数， </a:t>
            </a:r>
            <a:endParaRPr lang="en-US" altLang="zh-CN" sz="2400" b="1" kern="100" dirty="0">
              <a:solidFill>
                <a:schemeClr val="bg1"/>
              </a:solidFill>
              <a:latin typeface="+mn-ea"/>
              <a:cs typeface="Times New Roman" panose="02020603050405020304" pitchFamily="18" charset="0"/>
            </a:endParaRPr>
          </a:p>
          <a:p>
            <a:r>
              <a:rPr lang="zh-CN" altLang="en-US" sz="2400" b="1" kern="100" dirty="0">
                <a:solidFill>
                  <a:schemeClr val="bg1"/>
                </a:solidFill>
                <a:latin typeface="+mn-ea"/>
                <a:cs typeface="Times New Roman" panose="02020603050405020304" pitchFamily="18" charset="0"/>
              </a:rPr>
              <a:t>是终止状态</a:t>
            </a:r>
          </a:p>
        </p:txBody>
      </p:sp>
      <p:cxnSp>
        <p:nvCxnSpPr>
          <p:cNvPr id="1036" name="连接符: 肘形 1035">
            <a:extLst>
              <a:ext uri="{FF2B5EF4-FFF2-40B4-BE49-F238E27FC236}">
                <a16:creationId xmlns:a16="http://schemas.microsoft.com/office/drawing/2014/main" id="{747250E1-3A9A-CBF5-7B20-59F597151243}"/>
              </a:ext>
            </a:extLst>
          </p:cNvPr>
          <p:cNvCxnSpPr>
            <a:cxnSpLocks/>
            <a:stCxn id="1026" idx="1"/>
          </p:cNvCxnSpPr>
          <p:nvPr/>
        </p:nvCxnSpPr>
        <p:spPr>
          <a:xfrm rot="10800000" flipV="1">
            <a:off x="3993799" y="2775309"/>
            <a:ext cx="1793942" cy="631880"/>
          </a:xfrm>
          <a:prstGeom prst="bentConnector3">
            <a:avLst>
              <a:gd name="adj1" fmla="val 50000"/>
            </a:avLst>
          </a:prstGeom>
          <a:ln w="25400">
            <a:solidFill>
              <a:srgbClr val="FFFF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41" name="连接符: 肘形 1040">
            <a:extLst>
              <a:ext uri="{FF2B5EF4-FFF2-40B4-BE49-F238E27FC236}">
                <a16:creationId xmlns:a16="http://schemas.microsoft.com/office/drawing/2014/main" id="{40804F5E-F1A4-B969-97C4-26787D292649}"/>
              </a:ext>
            </a:extLst>
          </p:cNvPr>
          <p:cNvCxnSpPr>
            <a:cxnSpLocks/>
          </p:cNvCxnSpPr>
          <p:nvPr/>
        </p:nvCxnSpPr>
        <p:spPr>
          <a:xfrm rot="10800000" flipV="1">
            <a:off x="4551551" y="3214620"/>
            <a:ext cx="2409253" cy="551275"/>
          </a:xfrm>
          <a:prstGeom prst="bentConnector3">
            <a:avLst>
              <a:gd name="adj1" fmla="val -1027"/>
            </a:avLst>
          </a:prstGeom>
          <a:ln w="25400">
            <a:solidFill>
              <a:srgbClr val="FFFF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55" name="连接符: 肘形 1054">
            <a:extLst>
              <a:ext uri="{FF2B5EF4-FFF2-40B4-BE49-F238E27FC236}">
                <a16:creationId xmlns:a16="http://schemas.microsoft.com/office/drawing/2014/main" id="{39EA4483-9350-13E8-04AA-E2A6A00FE3CC}"/>
              </a:ext>
            </a:extLst>
          </p:cNvPr>
          <p:cNvCxnSpPr>
            <a:cxnSpLocks/>
          </p:cNvCxnSpPr>
          <p:nvPr/>
        </p:nvCxnSpPr>
        <p:spPr>
          <a:xfrm rot="10800000" flipV="1">
            <a:off x="3620427" y="3284517"/>
            <a:ext cx="4116859" cy="850242"/>
          </a:xfrm>
          <a:prstGeom prst="bentConnector3">
            <a:avLst>
              <a:gd name="adj1" fmla="val 1382"/>
            </a:avLst>
          </a:prstGeom>
          <a:ln w="25400">
            <a:solidFill>
              <a:srgbClr val="FFFF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62" name="连接符: 肘形 1061">
            <a:extLst>
              <a:ext uri="{FF2B5EF4-FFF2-40B4-BE49-F238E27FC236}">
                <a16:creationId xmlns:a16="http://schemas.microsoft.com/office/drawing/2014/main" id="{8CCCE76C-60E1-520E-2EAC-E7F0FA19AB7B}"/>
              </a:ext>
            </a:extLst>
          </p:cNvPr>
          <p:cNvCxnSpPr>
            <a:cxnSpLocks/>
          </p:cNvCxnSpPr>
          <p:nvPr/>
        </p:nvCxnSpPr>
        <p:spPr>
          <a:xfrm rot="10800000" flipV="1">
            <a:off x="4424141" y="3208435"/>
            <a:ext cx="4055153" cy="1296260"/>
          </a:xfrm>
          <a:prstGeom prst="bentConnector3">
            <a:avLst>
              <a:gd name="adj1" fmla="val 392"/>
            </a:avLst>
          </a:prstGeom>
          <a:ln w="25400">
            <a:solidFill>
              <a:srgbClr val="FFFF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65" name="连接符: 肘形 1064">
            <a:extLst>
              <a:ext uri="{FF2B5EF4-FFF2-40B4-BE49-F238E27FC236}">
                <a16:creationId xmlns:a16="http://schemas.microsoft.com/office/drawing/2014/main" id="{48DB514F-2632-A2F6-7E15-CFDC2B93940B}"/>
              </a:ext>
            </a:extLst>
          </p:cNvPr>
          <p:cNvCxnSpPr>
            <a:cxnSpLocks/>
          </p:cNvCxnSpPr>
          <p:nvPr/>
        </p:nvCxnSpPr>
        <p:spPr>
          <a:xfrm rot="10800000" flipV="1">
            <a:off x="3652952" y="3342880"/>
            <a:ext cx="5397803" cy="1531069"/>
          </a:xfrm>
          <a:prstGeom prst="bentConnector3">
            <a:avLst>
              <a:gd name="adj1" fmla="val -1950"/>
            </a:avLst>
          </a:prstGeom>
          <a:ln w="25400">
            <a:solidFill>
              <a:srgbClr val="FFFF00"/>
            </a:solidFill>
            <a:tailEnd type="triangle"/>
          </a:ln>
          <a:effectLst/>
        </p:spPr>
        <p:style>
          <a:lnRef idx="1">
            <a:schemeClr val="accent1"/>
          </a:lnRef>
          <a:fillRef idx="0">
            <a:schemeClr val="accent1"/>
          </a:fillRef>
          <a:effectRef idx="0">
            <a:schemeClr val="accent1"/>
          </a:effectRef>
          <a:fontRef idx="minor">
            <a:schemeClr val="tx1"/>
          </a:fontRef>
        </p:style>
      </p:cxnSp>
      <p:sp>
        <p:nvSpPr>
          <p:cNvPr id="1070" name="矩形 1069">
            <a:extLst>
              <a:ext uri="{FF2B5EF4-FFF2-40B4-BE49-F238E27FC236}">
                <a16:creationId xmlns:a16="http://schemas.microsoft.com/office/drawing/2014/main" id="{A3B07653-0C1B-F7E7-CB11-95C2977DD6B3}"/>
              </a:ext>
            </a:extLst>
          </p:cNvPr>
          <p:cNvSpPr/>
          <p:nvPr/>
        </p:nvSpPr>
        <p:spPr>
          <a:xfrm>
            <a:off x="556951" y="5109892"/>
            <a:ext cx="11239744" cy="523220"/>
          </a:xfrm>
          <a:prstGeom prst="rect">
            <a:avLst/>
          </a:prstGeom>
          <a:noFill/>
        </p:spPr>
        <p:txBody>
          <a:bodyPr wrap="none" lIns="91440" tIns="45720" rIns="91440" bIns="45720">
            <a:spAutoFit/>
          </a:bodyPr>
          <a:lstStyle/>
          <a:p>
            <a:pPr algn="ctr"/>
            <a:r>
              <a:rPr lang="en-US" altLang="zh-CN" sz="2800" b="1" i="1" dirty="0">
                <a:ln w="13462">
                  <a:noFill/>
                  <a:prstDash val="solid"/>
                </a:ln>
                <a:solidFill>
                  <a:srgbClr val="FFFF00"/>
                </a:solidFill>
              </a:rPr>
              <a:t>FSM</a:t>
            </a:r>
            <a:r>
              <a:rPr lang="zh-CN" altLang="en-US" sz="2800" b="1" i="1" dirty="0">
                <a:ln w="13462">
                  <a:noFill/>
                  <a:prstDash val="solid"/>
                </a:ln>
                <a:solidFill>
                  <a:srgbClr val="FFFF00"/>
                </a:solidFill>
              </a:rPr>
              <a:t>曾经是最常用的决策方法，现在仍然在一些最近的游戏中使用着。</a:t>
            </a:r>
            <a:endParaRPr lang="zh-CN" altLang="en-US" sz="2800" b="1" i="1" cap="none" spc="0" dirty="0">
              <a:ln w="13462">
                <a:noFill/>
                <a:prstDash val="solid"/>
              </a:ln>
              <a:solidFill>
                <a:srgbClr val="FFFF00"/>
              </a:solidFill>
            </a:endParaRPr>
          </a:p>
        </p:txBody>
      </p:sp>
    </p:spTree>
    <p:extLst>
      <p:ext uri="{BB962C8B-B14F-4D97-AF65-F5344CB8AC3E}">
        <p14:creationId xmlns:p14="http://schemas.microsoft.com/office/powerpoint/2010/main" val="354964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44D41E-AD6E-89CE-F405-27037D3C12E8}"/>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EBC8A362-667A-74B1-2919-6A6F036794A5}"/>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CC7D075-2728-3D0D-C356-D4C54E738ABF}"/>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85B2237-41AF-CF8B-61C0-5496FE610B0B}"/>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66DD4B18-CB71-0FAF-A178-37C735C449AB}"/>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BC6966DF-C944-76D9-8A6D-AA53AE8C583C}"/>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F3168703-5F4F-0BA6-9B13-DDE174BC2508}"/>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82D7916A-19F2-73FE-8DCF-F7D2D8823E9C}"/>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CFB8246A-635C-4F8B-AEFF-9BCDE1407CE2}"/>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EE9A3F72-33EA-8DF7-98BA-BC19B23AFB2A}"/>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5956D9A6-F0F3-519E-C718-509A82862E06}"/>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6F6988E8-3327-4043-6BE0-356EE117F0AE}"/>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884230C4-428C-9EB4-3BB9-D8BE2FDE5900}"/>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84D3A65E-7858-9205-A5DE-6B9439AFE9A1}"/>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8B695D4B-12D4-0EBE-6F12-11A0F45AD53D}"/>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5E46E3E1-E08E-FE7F-F955-353EB710E21E}"/>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D040A59F-CF48-9085-A548-3516465D48C6}"/>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1D7F4202-73E1-9CA3-2339-2DC8AD85608C}"/>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AA0E0421-9FE0-C6D5-EC2A-EFA5D592304C}"/>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658ECC95-9FDE-72FA-DE9C-79431A62B991}"/>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C826A8FB-2A68-3EE5-F9AC-5429A5C6AAE9}"/>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8ECDB95A-4D0B-9CA7-4D6F-0CF03B7A231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7EDA0F9-8BF2-FB07-62E1-FB590057841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D910404-4152-6C07-70B1-E9C7D02374D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5D50109-ECD5-D67F-01BD-D73D8AADAEF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B7CAE00-E99C-233F-F918-C984E97F3B6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CFC313C-A5E6-3F29-71F6-C1CEC8E184A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18A0CE62-1486-11BB-B9D4-A2E4B35B7C69}"/>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F68E6ADC-461B-2E96-5250-54A50905556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1C203D0-0E47-5654-449C-9202B172245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3631F5B-C103-ACF1-6185-9B589B953F7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8D9814C-5D28-6F17-B1C4-9D048DAEA21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643A6B9-A5D1-F811-E39B-B7162C6F790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98B8963-1102-F07E-9274-2A8E545E42A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770A8CC1-BB72-F2BC-6792-5A61C98D3018}"/>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E5BF0ADE-0E32-FAFE-A515-764FDE71BEC2}"/>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4F10A145-DCE6-F52F-2258-02CA2FF5850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9D0BA5D-1BA6-6F70-26CA-E5CE45B2EDB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57DA07A-98A7-5E8A-E633-A60C95EEBF3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36764461-46C2-0E7D-AD3B-B4E299EDA30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477BF1F-EF1C-11B8-23FC-1FD242C60B1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708FB2F2-005F-8EB8-9D8A-4955FA8546E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02267C4E-DEFD-4C97-2AB7-3C084B01F3B0}"/>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43183729-23DA-E26A-9A61-30A94296304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CC31D4A-6324-0709-DECE-44AADD68B96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7158C5F8-55E4-88D1-A03A-69E86F9ED1C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42D7DE5-BD13-124D-1D91-3AAF8DDEAEE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9095BD1C-A8B6-F910-E92D-12FFE6A8EB3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269CE825-44E4-66FA-911C-0408B00FF50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40877649-3DE9-E57D-53CB-B5C4560A558C}"/>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0D83C5FD-F3A4-EFA4-4105-B2A4CF119D45}"/>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F65E5CE2-7485-40AF-37B6-2ED94792550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F0F8CFA2-C1C2-3AE6-FD6D-73BEC154A31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F441B21-40C5-23F2-D454-3B833CDA58F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B3B514CC-58E0-7ED1-142A-5D0E9581E1B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286EB5E-5DBB-3D08-6E27-12EA658BD36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1486C486-1ABB-643B-8497-A45904C2D49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CCC2E13F-1DB2-8004-64F1-774DAF2C4B42}"/>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1723A767-59CD-138C-92AA-251BEF7283B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2A8EB81-A88B-A8CF-25E3-F51F9C8CCF4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8C7A7FB-DACC-5D23-B932-C5B2EA1F42C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B717928B-F2EE-0876-421F-DA0339891EC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172F500-D14B-CEFC-B5D4-C7EFEE69ADC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87CFE86-1772-A7E9-5DC7-C4982DD6677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84933D57-09C0-F6C9-A6C5-5FB7A6F0644E}"/>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4E5E2D7A-4548-B4F6-095E-1F6AFC386E22}"/>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2B5734BE-0C3F-71A1-FE58-7C8F9159426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F02C66F-E0F5-75FD-4FDC-A351090D1D1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F0E63E43-3ED9-48C5-EDE3-2F044E34AB7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E07E6A3-E873-70C9-2322-895FBB4E89C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E180388-DB31-F964-192B-805BD351C61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EA8DB50-BF1B-6E60-A2DF-5603517774A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91DD7B9E-DD54-0D50-F35B-FEA27645830B}"/>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64F06158-0E9F-DD5C-D8C5-CC44F96CAD0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3EE801F4-CF3D-9BFF-7D6D-651BCF39BA1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B3B01AD2-B0A5-0DA4-A330-CE9B2750645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376B5D9-7E89-91AA-D4E2-58175441672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18EE831-D995-7F06-B142-798E8ED62CC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4090975-8729-A2C4-88A8-AEA03A5FC80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1DE4C778-E5E4-4094-C694-31F509641B6E}"/>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23BA8640-068E-1BF7-4D4A-76C7E1006EA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377D1A4-9EAB-2470-C2E3-4FCCF1BF663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A0978622-86BB-30BD-063E-7A191536056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1A7B5184-01A3-6D6B-8CC9-B7D02558D80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EE057ECB-A2FA-C10A-E686-A8D24FF242B0}"/>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9E796DC-8C05-926B-5D8E-7328578316D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0D15EEE4-61D3-FD98-F23E-5BAFD3F6E3B2}"/>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C912784B-3675-0EBC-A917-B816DC49480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51D0B021-72A4-2D07-FBA1-B13365EB45B5}"/>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B79713E3-6086-E3BC-8805-E625B12F7281}"/>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0D01E26-CB3D-698E-96A7-79294834040D}"/>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7CF67824-7E37-871F-D00F-C7A220A95B1C}"/>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6AC621B-EF5D-C549-8079-B14FEAF158D9}"/>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F926CAD5-BAE6-A32C-ADE6-18B8F1B30B5C}"/>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09340EC7-F74D-2966-78F3-D30DD090D414}"/>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96BE7D02-6131-5606-76D7-38BADD1F7E1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C219D511-38D7-EF67-E765-3E0FB1BC929F}"/>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91ABAE6-F5D5-FCE0-9522-94EB1883F5DC}"/>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BBCB1FA-C368-CABA-4D16-615F64BD9674}"/>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BB246BD-6EAC-BB65-AB5C-922408A5292C}"/>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4E77E784-83AD-38CF-63AA-FD04E2C48692}"/>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64DF5DED-3EA3-5D09-561D-7AEAF57B6379}"/>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BE51A1DF-0C19-4047-C2B7-4B14BD1BEB2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7388EA6-ADAD-D7BB-1E25-CF30152136FF}"/>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A9DDFD2E-C5EE-FF84-B6E6-03C3494D6A4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1FD3461C-5BDC-A388-DC43-D679F1F0F265}"/>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24F8A08F-B43B-E783-1743-D5DBE203D75D}"/>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304EF53E-7E7F-BE72-0FCF-D5947A212AC6}"/>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0886692F-D506-C60F-DB9A-4EF923AEAFC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D3EC4CA-62D3-288D-CD50-A0618B9404C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2B1FBE8F-FF24-E8E5-E4CF-7807E3D1FB41}"/>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1F92493-2984-ED74-0BFE-7C1E25755C0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78407347-6B2B-5229-AD63-E815D38F55EE}"/>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CC9BF645-FEA3-902C-E9C5-4268E1838063}"/>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DF935763-D4CE-6524-8004-D034D2022A94}"/>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70D06731-41BA-50BC-0606-E14268E0ED89}"/>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DC46CCF6-5B53-F620-286E-C04A6788A069}"/>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F1A3EBD-4CE1-5F3A-1A56-F25CFD4260B1}"/>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29E562C0-AB17-8C70-3C66-B661D510271B}"/>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F0B56A52-D9DF-C4CF-ECF7-DB945FD917FB}"/>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51EF8C07-8862-1505-C678-8224C752BE2D}"/>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99EE6C5-FC49-5707-0D7D-AA034DB411C2}"/>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B419F862-FF3A-7E8A-80B1-ED8D486EDB3D}"/>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3229E029-8FC6-5836-7CD3-2FA2E61BF3F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51957B75-6EB7-AA35-6573-340366910764}"/>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E2180503-EB63-DD68-1ADA-306B599B6DFD}"/>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6AE363EA-BBF4-7786-2C59-4239AF9D470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1EBA2D9D-EFCD-37F5-0DF2-475D8C687FE8}"/>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56987865-504B-E89D-174A-6E21A3824AA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702BCC88-CC1D-8466-806C-BFAA921D383E}"/>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39A410F6-FE43-3E1A-2A1C-E36D1ADBE169}"/>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F148CDAB-1B7B-1C17-1BA1-C823B0468B2A}"/>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6066FCC9-E31C-3070-2388-6542AF861FDB}"/>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5577BE7A-B535-7B7A-74C7-303E1CE213B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CD448BAC-CEA8-E495-0C95-C6604317B91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DC075BD2-7539-E554-4CE6-ABE437561BC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51039FB6-6E27-4392-8A06-34171B434767}"/>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81E39A20-5FC5-2609-151E-15C471C40CB8}"/>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F0B3A3F-FAE8-E09B-6F55-A5ADF0090551}"/>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F3FDC22C-7850-8892-D2B7-75F6A09D311D}"/>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E593BFCB-31FE-EE85-D58E-C2165C188F72}"/>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443D982F-9014-6B42-5F69-34F9375DB56A}"/>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F93AC7E8-6AD8-F425-1611-A294C59832CA}"/>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799E0F75-74E1-2E3A-0B96-FF7360C995FF}"/>
              </a:ext>
            </a:extLst>
          </p:cNvPr>
          <p:cNvSpPr/>
          <p:nvPr/>
        </p:nvSpPr>
        <p:spPr>
          <a:xfrm>
            <a:off x="2276694" y="790498"/>
            <a:ext cx="3679212" cy="707886"/>
          </a:xfrm>
          <a:prstGeom prst="rect">
            <a:avLst/>
          </a:prstGeom>
          <a:noFill/>
        </p:spPr>
        <p:txBody>
          <a:bodyPr wrap="none" lIns="91440" tIns="45720" rIns="91440" bIns="45720">
            <a:spAutoFit/>
          </a:bodyPr>
          <a:lstStyle/>
          <a:p>
            <a:pPr algn="ctr"/>
            <a:r>
              <a:rPr lang="en-US" altLang="zh-CN" sz="4000" b="1" i="1" cap="none" spc="0"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有限状态机</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158" name="文本框 157">
            <a:extLst>
              <a:ext uri="{FF2B5EF4-FFF2-40B4-BE49-F238E27FC236}">
                <a16:creationId xmlns:a16="http://schemas.microsoft.com/office/drawing/2014/main" id="{CC02B107-83FB-1CEA-74FB-9B488CC241A2}"/>
              </a:ext>
            </a:extLst>
          </p:cNvPr>
          <p:cNvSpPr txBox="1"/>
          <p:nvPr/>
        </p:nvSpPr>
        <p:spPr>
          <a:xfrm>
            <a:off x="723574" y="1541025"/>
            <a:ext cx="10744852" cy="830997"/>
          </a:xfrm>
          <a:prstGeom prst="rect">
            <a:avLst/>
          </a:prstGeom>
          <a:noFill/>
        </p:spPr>
        <p:txBody>
          <a:bodyPr wrap="square">
            <a:spAutoFit/>
          </a:bodyPr>
          <a:lstStyle/>
          <a:p>
            <a:r>
              <a:rPr lang="zh-CN" altLang="en-US" sz="2400" b="1" kern="100" dirty="0">
                <a:solidFill>
                  <a:schemeClr val="bg1"/>
                </a:solidFill>
                <a:latin typeface="+mn-ea"/>
                <a:cs typeface="Times New Roman" panose="02020603050405020304" pitchFamily="18" charset="0"/>
              </a:rPr>
              <a:t>不像其他自动机，它并不会返回一个接受或拒绝的结果。每个角色都将分配一个状态机，当角色死亡时，状态机就被销毁。</a:t>
            </a:r>
          </a:p>
        </p:txBody>
      </p:sp>
      <p:pic>
        <p:nvPicPr>
          <p:cNvPr id="2050" name="图片 3">
            <a:extLst>
              <a:ext uri="{FF2B5EF4-FFF2-40B4-BE49-F238E27FC236}">
                <a16:creationId xmlns:a16="http://schemas.microsoft.com/office/drawing/2014/main" id="{5B172F23-F756-2C9B-6BB7-F2E9A211C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254" y="2351169"/>
            <a:ext cx="5983238" cy="3189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954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BD2B17-27C1-D8B6-7B83-29EE0F2512C8}"/>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21AAA158-9929-B324-D8C9-29B623072531}"/>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6ACACF1-C6C0-1427-B7AC-C8EC3D5CBEE4}"/>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79F0FB2-8D46-F03B-5E69-1A7142FB4CF0}"/>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4B28376D-A150-C67C-1BC2-F829195E7848}"/>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A16D2065-2CDE-375E-9811-3B48672E76B8}"/>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6E560DC8-56F8-A464-8F28-F49123FE381F}"/>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455CAF8B-5BA5-81E3-7E45-DABA40C96C30}"/>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9E777CEB-9BE2-42F7-25E4-C2AB523B2C23}"/>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F9242A1F-0B44-BE7A-785A-85A4A7680259}"/>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75D23D70-C8DC-124C-2196-078B3843DE41}"/>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C43A7A5E-3BBB-795B-7896-9E2991A83255}"/>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C8A2FFBF-E2E4-B66E-C5E5-286A45EB6C04}"/>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4504275F-81A4-8036-F112-D3FC3D364046}"/>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04381D59-61B3-7F4F-CB7B-B4A17313D037}"/>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B691604A-F84D-9896-52F4-58EE20291334}"/>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0D7D2093-E268-3A59-3C5D-FF4772E24F79}"/>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B0AEBD7A-98E6-A806-A9E2-63A1308EBE05}"/>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C2AFC472-AC23-5342-E904-FBBC9F09B840}"/>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6E988989-EDC7-B971-CC05-3D4330B72019}"/>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D4F86A11-0A77-ECA9-8FB4-DBD88FB38FDB}"/>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69B6FBB1-1231-C75F-D530-584C38864F3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BA04CA6-88EE-8E56-0FE7-A3450727742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523DBCE-508A-89D7-04DB-3BBB0E26120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7C132E5-EDBC-411D-A690-018D8B58BBC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83D7B1B-2AEC-22C5-DCE0-46A5B926CF0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F435930-0323-6C79-DEFD-CB356877639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4E139779-4196-51D7-DF1E-1AC1CFEA30A0}"/>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1A269C30-A4FF-7CED-D3E9-7AD486DE6EC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B137FB0-B622-202A-5D57-B7B112CD06C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6772AEA-33A2-6ED7-0DAC-85089793F15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F914BCF7-D8A1-3E33-36C7-A1E7280DEC8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50DD8A9-6F83-32D1-2E57-3AD448A414C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5C08DE6-1999-EE77-17EB-13F0B4DACC9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7A74CB3B-628A-BAF7-C82B-267B7464392B}"/>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BE6B1DC5-544F-D151-E44C-8C49C5090695}"/>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7A53C09D-8AE8-9373-C79A-1097168B418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E145664-E3C2-F0E1-D982-0CF4BEF9ED8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B4678BB-6621-4D73-FA15-9BCACF2C9E6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EF561FDD-5BA8-4048-46FA-9200EB529D5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DBC2663-29BC-585C-CA9B-91D323BB54C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BB7C08F-E748-4BEF-5DA0-E322B72ADBD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86F96607-78FB-4EFA-C9B4-3885AB43DB60}"/>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4CCF1EC2-9194-702C-403D-FD0167745CA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5A53449-8C6F-A46B-643B-627BA5B294E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D9E3232-62B5-443D-96ED-2082DF8E363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B6A9834-FAD6-55E0-2C64-3703D2AFDA8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A98BA48-4D3A-2E08-463E-8EB700B74FE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B610E2D-AE2A-B17F-4C9D-79547BA57B0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A59E844F-95D4-D39D-6339-CB04BA21F840}"/>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9AF00D7F-872A-DE2E-9016-54B72AA4DFC3}"/>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D5C8F6D7-E577-CE7A-9CC4-F58868D05FF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0D5A8AC7-0292-206F-FAF0-32B1820E93E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F4807C6-1553-6B26-F94C-689335343BB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913CEF0A-91F5-F487-63B3-378818F2E69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24E12D8-A216-5DD3-A638-D2C9BFA911B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B05FB6F-A50A-32DD-0ED8-D756BA94DA1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4F23C870-C937-4A3C-0005-F18AA72BAF65}"/>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8C8FE9C8-27F2-C7FF-997E-6D779D749E8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E3A2D47-DD72-0755-4CDE-128585D949D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41BB157-9138-47F8-3A3C-6865761E222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79C4F425-8146-D47B-0C8A-C5144AC2D4F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C8441C5-BBAA-57B3-FD41-031BDEEB583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DC1D1940-98A1-1489-40C3-551BDC09DEF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40A6CEA1-BEDA-5534-C511-B91794D1CC46}"/>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A8537F5B-9D80-61D8-E02A-E961F44F785C}"/>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06E97855-182A-D4ED-C036-1E713EBBA2D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9A24BC2A-5DF2-4960-ACB3-36E8A807EB6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3E8FE48-A09F-A3B1-BB83-395A8C3D590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15E6457-3C07-1107-E0A0-3FAB5E907ED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A55635B1-6E75-0E90-7063-978501CBBF7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682BBE4F-DD44-A2C9-110D-652A70A79E4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20B4B099-6C2B-67E6-D1A9-4A09A25C2246}"/>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52726A14-B203-57AF-8065-054A59F1103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8A650C16-DD85-8720-5360-4FE21B6CB32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A47A855-A919-4DCA-F3A8-0FCA3391067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D0209E6-CAD4-25F3-9D0E-F05338745D4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F4B16C0-752F-6D5C-B274-C2D6F65DD7C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F776C00-7FF3-321E-996B-FC807BAB4FF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77BB3236-FA64-C1FF-FDDF-C423F432DCBF}"/>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7AD1FA1D-FBA5-81FA-4C40-D455B08B606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A8C382F7-49AF-FBC6-5F3A-96390A3D2826}"/>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8DC2AFB4-254A-97EF-E2B6-7A7C188801B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7EE40C2-BBB9-7C12-C88C-7C6AAE35E0B3}"/>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143E0DD-26B2-45FD-A6A6-678F16655DA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17928019-58E3-DCAA-D35B-6F20015E582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751644AC-D3DB-E187-7F5F-4709845C5C05}"/>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DEDFA1D0-AFC4-F694-347C-3859B88862E2}"/>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42A6B0B-4923-EBA6-A201-E355D2FE708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491380F1-D1D0-C7A3-701E-0EC00C28C9F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0BC7256-F1BC-B1EA-F59F-497F92C2F75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F7ED3618-89A6-CF45-BE80-D14DE90C0B1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D187BC4D-D571-CDF1-EBDD-5A21DB634D7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B5D99378-D741-7515-4AE2-601FBA378E0C}"/>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E334A996-4F56-6EE2-4FE1-70C586F0C42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4FAB06C-8CAC-11FC-8691-911DADAF25D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E43B97C3-8233-57E2-9D61-FE3ABD5936C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873143D-7053-870A-3447-88AC76D8772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48E86380-99EF-6109-AE23-D9CB9BB9C950}"/>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76FFC226-16BB-58AA-A230-2D43DC074FBE}"/>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1EB145D9-CF94-6505-BC2B-A2928ECD10C5}"/>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18A701C6-C5A1-B790-3E16-0E5ECB0AEE8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E3F66FA-E83C-560B-052F-C9A376E4B05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9188F98-8150-F14D-7B2D-9FC498E32BB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CEA954A-1A5F-4303-24D3-C5526458B2E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D0C22DF5-8BC1-11F9-223C-1071F28F9B31}"/>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8F6B43FB-01C4-9CBC-3C81-BADA7A0C70AD}"/>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F490E7E3-8DB0-FD91-6ADE-603D76539131}"/>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5EA3ACBE-9FF2-1F23-5306-337B2F6F0A2B}"/>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4E48354D-F7A2-82CD-2A81-E75426EB7EA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4BEAB76A-254C-9B4C-8C11-708BAB2ABE3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2ED4331-E2B6-7E6D-C7BC-F3F0191A1B3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EF5D690F-B153-D6DD-D106-87A5D5F30A0E}"/>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C1840B6-6491-BD85-926C-F0B61E0F381B}"/>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6786A832-34CC-9F3A-0459-9815657A10ED}"/>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C403ED9E-BA96-46FD-67E3-1FB81C47161D}"/>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49285E00-0640-29F6-C856-026F9D81A90B}"/>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92F944EC-656D-AEB1-891B-A07E0FCADD15}"/>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01F7BB0-7F19-2E78-63D6-F57ABC4E3950}"/>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B2A0379A-035C-B8C1-4956-F9DE4DC517B7}"/>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758C3200-208B-E243-D07D-40B16EA652B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A3C2017-0E80-D196-BD99-AA07A8DC65B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7761F1B-704B-C266-A994-FE9540608CA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8BECBBD-220D-763D-DE4A-E183C3BD760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36FF4F75-4538-740A-6E79-35184F0E7D5D}"/>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77929AB4-B541-BE9F-F7F3-B08A7E56FDBA}"/>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B3CAE1D1-078D-8D48-8870-CE77C2928A9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37342D7A-8E5B-1514-0CEA-5CC97E89E45C}"/>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666845B-6884-8730-552C-7AFD15248CF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389E3D0D-653B-5D8D-93A4-1BAF33EBD98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167AB0D1-384E-3B46-188E-0819511DDABF}"/>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BDA1DDCD-07A5-F9CB-CE8E-D8010544DAB5}"/>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110BBF53-AA0C-591B-8224-7B4B5EF2563C}"/>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E3A90E59-D823-AB82-C051-94919FDC290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DCB76D6-DB5A-A217-398E-8434EB921352}"/>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CFB4E50-FEF7-56A8-F9C6-C7DA41BDC8B0}"/>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C31B905-1CCA-4B7C-2B2C-CB7F7780D21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935C8E40-8D80-16BA-1B3B-0B466C65E74B}"/>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41C0FED-C45C-28DD-C938-95FFE7610DC9}"/>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00A04AA-D5AC-DDE4-BCB3-8B6302B28A22}"/>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4C65AE46-F059-25AE-AB92-EDD65309C450}"/>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5F1C5622-8379-50EF-FC31-7503D37E7E38}"/>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DEBEA368-7845-7C55-D5F2-05A8F8D36387}"/>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C8DEB321-86D0-1D34-2AE9-69E474296919}"/>
              </a:ext>
            </a:extLst>
          </p:cNvPr>
          <p:cNvSpPr/>
          <p:nvPr/>
        </p:nvSpPr>
        <p:spPr>
          <a:xfrm>
            <a:off x="2276694" y="790498"/>
            <a:ext cx="3679212" cy="707886"/>
          </a:xfrm>
          <a:prstGeom prst="rect">
            <a:avLst/>
          </a:prstGeom>
          <a:noFill/>
        </p:spPr>
        <p:txBody>
          <a:bodyPr wrap="none" lIns="91440" tIns="45720" rIns="91440" bIns="45720">
            <a:spAutoFit/>
          </a:bodyPr>
          <a:lstStyle/>
          <a:p>
            <a:pPr algn="ctr"/>
            <a:r>
              <a:rPr lang="en-US" altLang="zh-CN" sz="4000" b="1" i="1" cap="none" spc="0"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有限状态机</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158" name="文本框 157">
            <a:extLst>
              <a:ext uri="{FF2B5EF4-FFF2-40B4-BE49-F238E27FC236}">
                <a16:creationId xmlns:a16="http://schemas.microsoft.com/office/drawing/2014/main" id="{A54C154D-E6E0-D550-19C9-62FC323BDE0E}"/>
              </a:ext>
            </a:extLst>
          </p:cNvPr>
          <p:cNvSpPr txBox="1"/>
          <p:nvPr/>
        </p:nvSpPr>
        <p:spPr>
          <a:xfrm>
            <a:off x="1832566" y="2077566"/>
            <a:ext cx="9197005" cy="335104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400" b="1" kern="100" dirty="0">
                <a:solidFill>
                  <a:schemeClr val="bg1"/>
                </a:solidFill>
                <a:latin typeface="+mn-ea"/>
                <a:cs typeface="Times New Roman" panose="02020603050405020304" pitchFamily="18" charset="0"/>
              </a:rPr>
              <a:t>FSM</a:t>
            </a:r>
            <a:r>
              <a:rPr lang="zh-CN" altLang="en-US" sz="2400" b="1" kern="100" dirty="0">
                <a:solidFill>
                  <a:schemeClr val="bg1"/>
                </a:solidFill>
                <a:latin typeface="+mn-ea"/>
                <a:cs typeface="Times New Roman" panose="02020603050405020304" pitchFamily="18" charset="0"/>
              </a:rPr>
              <a:t>将</a:t>
            </a:r>
            <a:r>
              <a:rPr lang="en-US" altLang="zh-CN" sz="2400" b="1" kern="100" dirty="0">
                <a:solidFill>
                  <a:schemeClr val="bg1"/>
                </a:solidFill>
                <a:latin typeface="+mn-ea"/>
                <a:cs typeface="Times New Roman" panose="02020603050405020304" pitchFamily="18" charset="0"/>
              </a:rPr>
              <a:t>NPC</a:t>
            </a:r>
            <a:r>
              <a:rPr lang="zh-CN" altLang="en-US" sz="2400" b="1" kern="100" dirty="0">
                <a:solidFill>
                  <a:schemeClr val="bg1"/>
                </a:solidFill>
                <a:latin typeface="+mn-ea"/>
                <a:cs typeface="Times New Roman" panose="02020603050405020304" pitchFamily="18" charset="0"/>
              </a:rPr>
              <a:t>所在的状态进行了划分，但实际情况中可能出现边界模糊的状态，也就是无法轻易的将其归纳为某个状态的中间状态。</a:t>
            </a:r>
            <a:endParaRPr lang="en-US" altLang="zh-CN" sz="2400" b="1" kern="100" dirty="0">
              <a:solidFill>
                <a:schemeClr val="bg1"/>
              </a:solidFill>
              <a:latin typeface="+mn-ea"/>
              <a:cs typeface="Times New Roman" panose="02020603050405020304" pitchFamily="18" charset="0"/>
            </a:endParaRPr>
          </a:p>
          <a:p>
            <a:pPr algn="r">
              <a:lnSpc>
                <a:spcPct val="150000"/>
              </a:lnSpc>
            </a:pPr>
            <a:r>
              <a:rPr lang="en-US" altLang="zh-CN" sz="2400" b="1" i="1" dirty="0">
                <a:ln w="13462">
                  <a:noFill/>
                  <a:prstDash val="solid"/>
                </a:ln>
                <a:solidFill>
                  <a:srgbClr val="FFFF00"/>
                </a:solidFill>
              </a:rPr>
              <a:t>——</a:t>
            </a:r>
            <a:r>
              <a:rPr lang="zh-CN" altLang="en-US" sz="2400" b="1" i="1" dirty="0">
                <a:ln w="13462">
                  <a:noFill/>
                  <a:prstDash val="solid"/>
                </a:ln>
                <a:solidFill>
                  <a:srgbClr val="FFFF00"/>
                </a:solidFill>
              </a:rPr>
              <a:t>模糊状态机（</a:t>
            </a:r>
            <a:r>
              <a:rPr lang="en-US" altLang="zh-CN" sz="2400" b="1" i="1" dirty="0" err="1">
                <a:ln w="13462">
                  <a:noFill/>
                  <a:prstDash val="solid"/>
                </a:ln>
                <a:solidFill>
                  <a:srgbClr val="FFFF00"/>
                </a:solidFill>
              </a:rPr>
              <a:t>FuSM</a:t>
            </a:r>
            <a:r>
              <a:rPr lang="zh-CN" altLang="en-US" sz="2400" b="1" i="1" dirty="0">
                <a:ln w="13462">
                  <a:noFill/>
                  <a:prstDash val="solid"/>
                </a:ln>
                <a:solidFill>
                  <a:srgbClr val="FFFF00"/>
                </a:solidFill>
              </a:rPr>
              <a:t>）</a:t>
            </a:r>
            <a:endParaRPr lang="en-US" altLang="zh-CN" sz="2400" b="1" i="1" dirty="0">
              <a:ln w="13462">
                <a:noFill/>
                <a:prstDash val="solid"/>
              </a:ln>
              <a:solidFill>
                <a:srgbClr val="FFFF00"/>
              </a:solidFill>
            </a:endParaRPr>
          </a:p>
          <a:p>
            <a:pPr marL="342900" indent="-342900">
              <a:lnSpc>
                <a:spcPct val="150000"/>
              </a:lnSpc>
              <a:buFont typeface="Arial" panose="020B0604020202020204" pitchFamily="34" charset="0"/>
              <a:buChar char="•"/>
            </a:pPr>
            <a:r>
              <a:rPr lang="zh-CN" altLang="en-US" sz="2400" b="1" kern="100" dirty="0">
                <a:solidFill>
                  <a:schemeClr val="bg1"/>
                </a:solidFill>
                <a:latin typeface="+mn-ea"/>
                <a:cs typeface="Times New Roman" panose="02020603050405020304" pitchFamily="18" charset="0"/>
              </a:rPr>
              <a:t>随着状态数量的增加，转换的数量会呈指数级增长。</a:t>
            </a:r>
            <a:endParaRPr lang="en-US" altLang="zh-CN" sz="2400" b="1" kern="100" dirty="0">
              <a:solidFill>
                <a:schemeClr val="bg1"/>
              </a:solidFill>
              <a:latin typeface="+mn-ea"/>
              <a:cs typeface="Times New Roman" panose="02020603050405020304" pitchFamily="18" charset="0"/>
            </a:endParaRPr>
          </a:p>
          <a:p>
            <a:pPr algn="r">
              <a:lnSpc>
                <a:spcPct val="150000"/>
              </a:lnSpc>
            </a:pPr>
            <a:r>
              <a:rPr lang="en-US" altLang="zh-CN" sz="2400" b="1" i="1" dirty="0">
                <a:ln w="13462">
                  <a:noFill/>
                  <a:prstDash val="solid"/>
                </a:ln>
                <a:solidFill>
                  <a:srgbClr val="FFFF00"/>
                </a:solidFill>
              </a:rPr>
              <a:t>——</a:t>
            </a:r>
            <a:r>
              <a:rPr lang="zh-CN" altLang="en-US" sz="2400" b="1" i="1" dirty="0">
                <a:ln w="13462">
                  <a:noFill/>
                  <a:prstDash val="solid"/>
                </a:ln>
                <a:solidFill>
                  <a:srgbClr val="FFFF00"/>
                </a:solidFill>
              </a:rPr>
              <a:t>分层</a:t>
            </a:r>
            <a:r>
              <a:rPr lang="en-US" altLang="zh-CN" sz="2400" b="1" i="1" dirty="0">
                <a:ln w="13462">
                  <a:noFill/>
                  <a:prstDash val="solid"/>
                </a:ln>
                <a:solidFill>
                  <a:srgbClr val="FFFF00"/>
                </a:solidFill>
              </a:rPr>
              <a:t>FSM</a:t>
            </a:r>
            <a:r>
              <a:rPr lang="zh-CN" altLang="en-US" sz="2400" b="1" i="1" dirty="0">
                <a:ln w="13462">
                  <a:noFill/>
                  <a:prstDash val="solid"/>
                </a:ln>
                <a:solidFill>
                  <a:srgbClr val="FFFF00"/>
                </a:solidFill>
              </a:rPr>
              <a:t>（</a:t>
            </a:r>
            <a:r>
              <a:rPr lang="en-US" altLang="zh-CN" sz="2400" b="1" i="1" dirty="0">
                <a:ln w="13462">
                  <a:noFill/>
                  <a:prstDash val="solid"/>
                </a:ln>
                <a:solidFill>
                  <a:srgbClr val="FFFF00"/>
                </a:solidFill>
              </a:rPr>
              <a:t>HFSM</a:t>
            </a:r>
            <a:r>
              <a:rPr lang="zh-CN" altLang="en-US" sz="2400" b="1" i="1" dirty="0">
                <a:ln w="13462">
                  <a:noFill/>
                  <a:prstDash val="solid"/>
                </a:ln>
                <a:solidFill>
                  <a:srgbClr val="FFFF00"/>
                </a:solidFill>
              </a:rPr>
              <a:t>）</a:t>
            </a:r>
            <a:endParaRPr lang="en-US" altLang="zh-CN" sz="2400" b="1" i="1" dirty="0">
              <a:ln w="13462">
                <a:noFill/>
                <a:prstDash val="solid"/>
              </a:ln>
              <a:solidFill>
                <a:srgbClr val="FFFF00"/>
              </a:solidFill>
            </a:endParaRPr>
          </a:p>
          <a:p>
            <a:pPr marL="342900" indent="-342900">
              <a:lnSpc>
                <a:spcPct val="150000"/>
              </a:lnSpc>
              <a:buFont typeface="Arial" panose="020B0604020202020204" pitchFamily="34" charset="0"/>
              <a:buChar char="•"/>
            </a:pPr>
            <a:r>
              <a:rPr lang="zh-CN" altLang="en-US" sz="2400" b="1" kern="100" dirty="0">
                <a:solidFill>
                  <a:schemeClr val="bg1"/>
                </a:solidFill>
                <a:latin typeface="+mn-ea"/>
                <a:cs typeface="Times New Roman" panose="02020603050405020304" pitchFamily="18" charset="0"/>
              </a:rPr>
              <a:t>状态或转换不完整，并且过多的状态也可能导致性能问题。</a:t>
            </a:r>
          </a:p>
        </p:txBody>
      </p:sp>
      <p:sp>
        <p:nvSpPr>
          <p:cNvPr id="81" name="矩形 80">
            <a:extLst>
              <a:ext uri="{FF2B5EF4-FFF2-40B4-BE49-F238E27FC236}">
                <a16:creationId xmlns:a16="http://schemas.microsoft.com/office/drawing/2014/main" id="{CBDE9FA2-C2A4-9CAE-2280-AE28EB486B3C}"/>
              </a:ext>
            </a:extLst>
          </p:cNvPr>
          <p:cNvSpPr/>
          <p:nvPr/>
        </p:nvSpPr>
        <p:spPr>
          <a:xfrm>
            <a:off x="1110325" y="1415632"/>
            <a:ext cx="1492717" cy="615553"/>
          </a:xfrm>
          <a:prstGeom prst="rect">
            <a:avLst/>
          </a:prstGeom>
          <a:noFill/>
        </p:spPr>
        <p:txBody>
          <a:bodyPr wrap="none" lIns="91440" tIns="45720" rIns="91440" bIns="45720">
            <a:spAutoFit/>
          </a:bodyPr>
          <a:lstStyle/>
          <a:p>
            <a:pPr algn="ctr"/>
            <a:r>
              <a:rPr lang="zh-CN" altLang="en-US" sz="3400" b="1" i="1" dirty="0">
                <a:ln w="13462">
                  <a:noFill/>
                  <a:prstDash val="solid"/>
                </a:ln>
                <a:solidFill>
                  <a:srgbClr val="FFFF00"/>
                </a:solidFill>
              </a:rPr>
              <a:t>缺点：</a:t>
            </a:r>
            <a:endParaRPr lang="zh-CN" altLang="en-US" sz="3400" b="1" i="1" cap="none" spc="0" dirty="0">
              <a:ln w="13462">
                <a:noFill/>
                <a:prstDash val="solid"/>
              </a:ln>
              <a:solidFill>
                <a:srgbClr val="FFFF00"/>
              </a:solidFill>
            </a:endParaRPr>
          </a:p>
        </p:txBody>
      </p:sp>
    </p:spTree>
    <p:extLst>
      <p:ext uri="{BB962C8B-B14F-4D97-AF65-F5344CB8AC3E}">
        <p14:creationId xmlns:p14="http://schemas.microsoft.com/office/powerpoint/2010/main" val="5271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158886-A24F-90E3-6A98-9090F15FC07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C6628B5-AA23-8501-D666-F0AA1F115049}"/>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261137A-37B4-2C33-2F3E-2FAB56D5FC36}"/>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0ED55B5-7CDE-B07A-58A6-513C9DBAB54E}"/>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BD2675A7-DDAD-1F5F-7AE4-27F11F08423F}"/>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B86BEBC3-AB34-E4E9-5623-FDCE57F22228}"/>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17F7F7BE-87BB-836C-5D3E-0A4CF0E6268E}"/>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7719A777-ACF6-6B08-725A-01B475DE3F19}"/>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C06E60D4-5C0A-D92E-8DAA-71B37CFA5536}"/>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89F29D9A-2CD4-63F3-71D9-246FBC55BA23}"/>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2E6B5A59-AEEE-5199-BE7A-5D0048C8E270}"/>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911A4E4F-7B27-2123-5C3E-857EC5B438CD}"/>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9E126FF6-9DEA-C914-9B83-A85CBF676128}"/>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CA55F3ED-4A9A-38CE-4F67-975A64D50B20}"/>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01402F35-FD22-5A98-C23B-52ACCCC854D1}"/>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305C78D8-FE84-FFBF-BCD7-7F8CAD6F8868}"/>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B0D0DA2D-40AC-6307-10CC-34847960544D}"/>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3345D4FE-BF3D-3470-8AC0-0C86763A5BF4}"/>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A63710FF-DFE8-FBAB-7E81-A71E52DCFB64}"/>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BEB95D27-D028-E639-9875-8755025762FB}"/>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5D903942-06B3-5FA6-ED7C-33FE211E85D9}"/>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D54362B4-659D-6C5C-0ABF-626518BD7D7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D847984-DC6C-0990-AC74-0B2744BFC26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3087E93-59EC-A20E-314E-80BA1DEF251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7A1CAE4-CA37-99D2-84DA-9A7B257D93F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D051393-4A92-762A-42D2-C13F70252B7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A656CF1-71B3-309B-C88D-D0FC96BC5FA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FB2596D4-CC8A-A26B-42DB-3FF48D81E662}"/>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2451C3B3-B9CD-9A80-CFE6-B13858A3D89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1CC6C76-055E-D6CB-93C1-D21CFE7CAF7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8C2DF228-DDBB-3DEF-9338-49886CA66DE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AEDE809-9213-73E4-F517-7514189636E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71B71C9-622E-14B7-7441-012020D5EA2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F2DD6A7-D46A-3C1D-8DA9-FD375ACD2A1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93C771FD-473E-46CA-FECC-78E7763AA586}"/>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99D30D1C-E131-F670-90DE-FBA8CD7FC11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83919B71-4446-93D4-8089-69036348BD9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16BA0E8-4FBE-A781-4E92-EEA5CB3108C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469952F-775F-B936-530E-77696745CC2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907795C-0D0D-C6BA-B4C8-987914B17B2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A55CDACC-58DB-E6CF-5D36-F37B7933FC4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E04F2E-9A8D-6EB6-26B3-B2698A45F95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9953EA73-8DD5-44FD-487F-DBFF2AB003CE}"/>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BBE9E0A6-FFD4-2170-9AE6-3A2C1829715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53CB50C1-224E-52CC-56D4-46EEAB9CB5C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DAB4981-FB58-E106-0125-A984BE81A66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CEE4E29-5171-479D-85CD-84D24F1C66D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4D09EF8-B0EA-A981-C60A-7E2A5E50831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A97F2EC-C8A3-20BC-6892-139BB5B585C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26DC2A12-009F-9930-37A2-D72C7C6255F5}"/>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ACF860B1-764A-72B4-9A8A-FF7BBD7660E8}"/>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E09B2A35-81BD-4049-7E9C-DAAA4D31ECD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9C10EF27-9743-651D-B50C-4356D5FFBE2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658A081-1535-28F5-88F0-330F8629285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7B4E77F-BE06-BE4A-7AB3-4F139C2A893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FE3353CE-1A09-291F-A306-07D96BC112F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5CC7BC09-2457-B982-E20C-F9B23796BF0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A6E10F87-AED8-4424-B051-ACEAF041B828}"/>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3F2C8E15-0F77-B166-DC05-A3BD076D3F6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7D7A407-FEC9-7EB3-B810-C0CE1ACBD16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867A6BC-0068-114A-3D4A-03D267EEFF5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B41487CF-C065-6A14-D576-3933519CDD8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D3D87B1-600D-212D-C1B9-3C1B29DE408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1BD147D1-01B3-47E5-5253-7BAADF420B7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0473952E-42CC-1D3E-A1C7-852E66DEF635}"/>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DBA72FBD-FF7A-2833-5024-1BA98835C954}"/>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D8088E34-BDE2-D2C6-BFB2-A18767E5219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97DB5E0-FF3A-42EF-AB62-7D51C30A9F1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9E8D2ECF-D155-A8B8-2C7A-BA288A72F6C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2D788C8D-FF99-AD5E-D4A8-64592BE63E5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791ED424-3BA8-F165-0D52-E19F1B5DE55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B295C94-8975-3BFF-2C13-C28C57F5BCA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2DF04562-F38E-5240-996D-ABCDF1024BC0}"/>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77EAA255-5FE5-2CC2-BE86-4D3CF671F1B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4165C8FE-0A90-0035-2BA2-08F91EBF16B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B8086B52-C4AA-252B-AC0F-08A65AA8E3F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AFCB504-BEBB-ED49-7B0E-0B8B8EFEDD6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910D3A0-361D-47B9-119C-17E8DC608E0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FD2CCCE-018F-8828-9C7D-CE479B4CB4F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69CC0579-0420-9C61-4BEA-27B2EB8BD402}"/>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C848C7B3-FF82-411F-2198-DA06D52F3E3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ED79833-ECE0-2217-C88F-9C49EA18BB9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255267A4-D0E6-372E-00C3-82A6A9468F5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B52D51A4-B6E3-F46C-F224-6B7F46D4E41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2A17E0E7-8E9E-299A-1390-E2BB9057CF4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6FE3F93-F5A2-7989-E84B-7E16DDE727E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567B2A6C-2A07-3563-77CD-F84B4F714E4B}"/>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34100FB2-FC07-EB4E-FF92-D768086D605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9BB144B-D703-6D96-F6A2-C28C6CB1B71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ECE90F7B-6186-18A6-E42A-8FEA2A9CB3A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A7EABB04-5935-0B21-3859-5B86B6D6537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9B042EA-5264-C85F-B7B4-0A5B211D470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C5062E90-0156-4CA1-C99C-14F1F999962E}"/>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54144D0B-3638-62E0-EBB1-1353450BB5B4}"/>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2C7C288C-9AE7-671F-72A3-778AC515A1A7}"/>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D074F03-8B9B-13FA-7C53-F4C4A7F656B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7374A3AE-6F58-EA3A-2CB9-ACA1F512C8C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42AB9906-21DE-8D9F-85B7-364039545FC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716E7A3-D642-E881-6137-9414672C286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6BE20C7B-292B-F346-7CF7-1CDD5012474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B5A59D99-90C8-38FE-5349-E0049983F7CF}"/>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78D0BE16-D5BD-707C-42AE-7144DC7C58B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F32A8BC8-DCC0-AC5D-06DA-DA4CAD488F1B}"/>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BE85F92F-1FC6-6C54-6A6A-A89303678C2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6EBBB83-A969-2199-AC31-2E51D8D9E401}"/>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9FC80ACA-52A2-AF31-81F0-87D6853AFE4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571A8D0D-385A-1F24-D0E9-DB84EEED755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F3709DF2-7572-9799-C9B2-46725A3739B3}"/>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8E11D9B2-EDFE-2962-DA7D-7B124B1AAFD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71A2D38D-B611-B0FC-D763-E880CC43B9E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7BE0E49C-8204-2DB2-79DB-6BF98D7FA34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9352F6A-5973-DCA8-FE9B-834867ADCE4F}"/>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916A6629-671E-6667-BC56-AE3BD8646805}"/>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AE592AA7-2ED9-FF38-F7C6-8307B5622CE7}"/>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F540153A-10F8-03EA-A0A7-454AE949C055}"/>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9BEF762-13BF-362A-749A-9FC95275DEF2}"/>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1711ABF7-926A-23C3-5F6C-FF311B686A54}"/>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3A13E259-CB0A-CF61-FCD8-9D359EBCE667}"/>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D6F34AE5-A86C-1996-3EF0-61B25B860D95}"/>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E86B6446-C626-2C0D-84A5-1B3588A36F38}"/>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FD20F929-4116-F779-3E21-FAFF23ACCBC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5EA9010C-EBBC-95BC-E809-00CFAD64D851}"/>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8803C6B-8B93-9B88-971C-27EF1E74A95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82364258-9F0A-94B7-39B4-FB49613FB39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DB980AE7-693B-A6CC-C7E9-597757DD39EC}"/>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9458E5FA-0CEF-EDA0-BA2C-6720022A276A}"/>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D9E4117C-E20D-B3D4-DAD5-E4B82DEE5F7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5E77728-92F5-E6A1-0E25-A1024376437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96523FF9-9304-B1C6-93D3-E278D70A5CC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9C8DEB13-AE02-32A3-D959-10C6A7FE23C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1AB46B3F-4672-9C4D-C5CC-4E588151282D}"/>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84FE36FD-EE74-508E-B154-EAAE94591CBA}"/>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2F8CD75C-ACB1-EBE9-179B-FB62DB3059ED}"/>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54D866EE-8BB5-2642-2640-AB8D6763B91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EF1A44E5-4206-3810-A3D0-54866C8D3EF8}"/>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D45B4CA7-BDEB-4722-7514-BAD23925531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EABB1C4C-698C-9533-65C7-56EC5EB61D0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381D509B-053E-F20B-8323-E929D5B268C1}"/>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58D9599B-D783-FF13-3225-564A4A03681C}"/>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6728178F-33A7-73AC-4CA7-202AD56B1C54}"/>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090B38DE-3120-592C-12CC-2E71CA06AE72}"/>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FC7FD17F-DD2C-4D76-2C95-4A10B494F501}"/>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BCD8942F-C074-EAF9-A5A0-939AFF82E39F}"/>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AA6BA13A-A92B-E01F-5F0D-29713603ED8D}"/>
              </a:ext>
            </a:extLst>
          </p:cNvPr>
          <p:cNvSpPr/>
          <p:nvPr/>
        </p:nvSpPr>
        <p:spPr>
          <a:xfrm>
            <a:off x="1507253" y="790498"/>
            <a:ext cx="5218096"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cap="none" spc="0" dirty="0">
                <a:ln w="13462">
                  <a:solidFill>
                    <a:schemeClr val="tx1"/>
                  </a:solidFill>
                  <a:prstDash val="solid"/>
                </a:ln>
                <a:solidFill>
                  <a:srgbClr val="FFFF00"/>
                </a:solidFill>
                <a:effectLst>
                  <a:outerShdw dist="63500" dir="2700000" algn="bl" rotWithShape="0">
                    <a:schemeClr val="bg1"/>
                  </a:outerShdw>
                </a:effectLst>
              </a:rPr>
              <a:t>基于树的决策方法</a:t>
            </a:r>
          </a:p>
        </p:txBody>
      </p:sp>
      <p:sp>
        <p:nvSpPr>
          <p:cNvPr id="158" name="文本框 157">
            <a:extLst>
              <a:ext uri="{FF2B5EF4-FFF2-40B4-BE49-F238E27FC236}">
                <a16:creationId xmlns:a16="http://schemas.microsoft.com/office/drawing/2014/main" id="{6E936280-556A-143C-8EDF-E82FCF99C4EC}"/>
              </a:ext>
            </a:extLst>
          </p:cNvPr>
          <p:cNvSpPr txBox="1"/>
          <p:nvPr/>
        </p:nvSpPr>
        <p:spPr>
          <a:xfrm>
            <a:off x="1247278" y="2136955"/>
            <a:ext cx="9942530" cy="3539430"/>
          </a:xfrm>
          <a:prstGeom prst="rect">
            <a:avLst/>
          </a:prstGeom>
          <a:noFill/>
        </p:spPr>
        <p:txBody>
          <a:bodyPr wrap="square">
            <a:spAutoFit/>
          </a:bodyPr>
          <a:lstStyle/>
          <a:p>
            <a:pPr indent="457200"/>
            <a:r>
              <a:rPr lang="zh-CN" altLang="en-US" sz="2800" b="1" kern="100" dirty="0">
                <a:solidFill>
                  <a:schemeClr val="bg1"/>
                </a:solidFill>
                <a:latin typeface="+mn-ea"/>
                <a:cs typeface="Times New Roman" panose="02020603050405020304" pitchFamily="18" charset="0"/>
              </a:rPr>
              <a:t>相比于</a:t>
            </a:r>
            <a:r>
              <a:rPr lang="en-US" altLang="zh-CN" sz="2800" b="1" kern="100" dirty="0">
                <a:solidFill>
                  <a:schemeClr val="bg1"/>
                </a:solidFill>
                <a:latin typeface="+mn-ea"/>
                <a:cs typeface="Times New Roman" panose="02020603050405020304" pitchFamily="18" charset="0"/>
              </a:rPr>
              <a:t>FSM</a:t>
            </a:r>
            <a:r>
              <a:rPr lang="zh-CN" altLang="en-US" sz="2800" b="1" kern="100" dirty="0">
                <a:solidFill>
                  <a:schemeClr val="bg1"/>
                </a:solidFill>
                <a:latin typeface="+mn-ea"/>
                <a:cs typeface="Times New Roman" panose="02020603050405020304" pitchFamily="18" charset="0"/>
              </a:rPr>
              <a:t>，决策树是模块化、更简单的决策系统。其特征是一组形式化的嵌套</a:t>
            </a:r>
            <a:r>
              <a:rPr lang="en-US" altLang="zh-CN" sz="2800" b="1" kern="100" dirty="0">
                <a:solidFill>
                  <a:schemeClr val="bg1"/>
                </a:solidFill>
                <a:latin typeface="+mn-ea"/>
                <a:cs typeface="Times New Roman" panose="02020603050405020304" pitchFamily="18" charset="0"/>
              </a:rPr>
              <a:t>if-then-else</a:t>
            </a:r>
            <a:r>
              <a:rPr lang="zh-CN" altLang="en-US" sz="2800" b="1" kern="100" dirty="0">
                <a:solidFill>
                  <a:schemeClr val="bg1"/>
                </a:solidFill>
                <a:latin typeface="+mn-ea"/>
                <a:cs typeface="Times New Roman" panose="02020603050405020304" pitchFamily="18" charset="0"/>
              </a:rPr>
              <a:t>规则。</a:t>
            </a:r>
            <a:endParaRPr lang="en-US" altLang="zh-CN" sz="2800" b="1" kern="100" dirty="0">
              <a:solidFill>
                <a:schemeClr val="bg1"/>
              </a:solidFill>
              <a:latin typeface="+mn-ea"/>
              <a:cs typeface="Times New Roman" panose="02020603050405020304" pitchFamily="18" charset="0"/>
            </a:endParaRPr>
          </a:p>
          <a:p>
            <a:pPr indent="457200"/>
            <a:r>
              <a:rPr lang="zh-CN" altLang="en-US" sz="2800" b="1" kern="100" dirty="0">
                <a:solidFill>
                  <a:schemeClr val="bg1"/>
                </a:solidFill>
                <a:latin typeface="+mn-ea"/>
                <a:cs typeface="Times New Roman" panose="02020603050405020304" pitchFamily="18" charset="0"/>
              </a:rPr>
              <a:t>与常规</a:t>
            </a:r>
            <a:r>
              <a:rPr lang="zh-CN" altLang="en-US" sz="2800" b="1" i="1" kern="100" dirty="0">
                <a:solidFill>
                  <a:srgbClr val="FFFF00"/>
                </a:solidFill>
                <a:latin typeface="+mn-ea"/>
                <a:cs typeface="Times New Roman" panose="02020603050405020304" pitchFamily="18" charset="0"/>
              </a:rPr>
              <a:t>树</a:t>
            </a:r>
            <a:r>
              <a:rPr lang="zh-CN" altLang="en-US" sz="2800" b="1" kern="100" dirty="0">
                <a:solidFill>
                  <a:schemeClr val="bg1"/>
                </a:solidFill>
                <a:latin typeface="+mn-ea"/>
                <a:cs typeface="Times New Roman" panose="02020603050405020304" pitchFamily="18" charset="0"/>
              </a:rPr>
              <a:t>抽象数据类型类似，</a:t>
            </a:r>
            <a:r>
              <a:rPr lang="en-US" altLang="zh-CN" sz="2800" b="1" kern="100" dirty="0">
                <a:solidFill>
                  <a:schemeClr val="bg1"/>
                </a:solidFill>
                <a:latin typeface="+mn-ea"/>
                <a:cs typeface="Times New Roman" panose="02020603050405020304" pitchFamily="18" charset="0"/>
              </a:rPr>
              <a:t>DT</a:t>
            </a:r>
            <a:r>
              <a:rPr lang="zh-CN" altLang="en-US" sz="2800" b="1" kern="100" dirty="0">
                <a:solidFill>
                  <a:schemeClr val="bg1"/>
                </a:solidFill>
                <a:latin typeface="+mn-ea"/>
                <a:cs typeface="Times New Roman" panose="02020603050405020304" pitchFamily="18" charset="0"/>
              </a:rPr>
              <a:t>由节点组成，每个节点可能包含零个或多个子节点。没有子节点的节点称为</a:t>
            </a:r>
            <a:r>
              <a:rPr lang="zh-CN" altLang="en-US" sz="2800" b="1" i="1" kern="100" dirty="0">
                <a:solidFill>
                  <a:srgbClr val="FFFF00"/>
                </a:solidFill>
                <a:latin typeface="+mn-ea"/>
                <a:cs typeface="Times New Roman" panose="02020603050405020304" pitchFamily="18" charset="0"/>
              </a:rPr>
              <a:t>叶子节点</a:t>
            </a:r>
            <a:r>
              <a:rPr lang="zh-CN" altLang="en-US" sz="2800" b="1" kern="100" dirty="0">
                <a:solidFill>
                  <a:schemeClr val="bg1"/>
                </a:solidFill>
                <a:latin typeface="+mn-ea"/>
                <a:cs typeface="Times New Roman" panose="02020603050405020304" pitchFamily="18" charset="0"/>
              </a:rPr>
              <a:t>。在</a:t>
            </a:r>
            <a:r>
              <a:rPr lang="en-US" altLang="zh-CN" sz="2800" b="1" kern="100" dirty="0">
                <a:solidFill>
                  <a:schemeClr val="bg1"/>
                </a:solidFill>
                <a:latin typeface="+mn-ea"/>
                <a:cs typeface="Times New Roman" panose="02020603050405020304" pitchFamily="18" charset="0"/>
              </a:rPr>
              <a:t>DT</a:t>
            </a:r>
            <a:r>
              <a:rPr lang="zh-CN" altLang="en-US" sz="2800" b="1" kern="100" dirty="0">
                <a:solidFill>
                  <a:schemeClr val="bg1"/>
                </a:solidFill>
                <a:latin typeface="+mn-ea"/>
                <a:cs typeface="Times New Roman" panose="02020603050405020304" pitchFamily="18" charset="0"/>
              </a:rPr>
              <a:t>中，根节点称为</a:t>
            </a:r>
            <a:r>
              <a:rPr lang="zh-CN" altLang="en-US" sz="2800" b="1" i="1" kern="100" dirty="0">
                <a:solidFill>
                  <a:srgbClr val="FFFF00"/>
                </a:solidFill>
                <a:latin typeface="+mn-ea"/>
                <a:cs typeface="Times New Roman" panose="02020603050405020304" pitchFamily="18" charset="0"/>
              </a:rPr>
              <a:t>起始节点</a:t>
            </a:r>
            <a:r>
              <a:rPr lang="zh-CN" altLang="en-US" sz="2800" b="1" kern="100" dirty="0">
                <a:solidFill>
                  <a:schemeClr val="bg1"/>
                </a:solidFill>
                <a:latin typeface="+mn-ea"/>
                <a:cs typeface="Times New Roman" panose="02020603050405020304" pitchFamily="18" charset="0"/>
              </a:rPr>
              <a:t>；需要决策的节点（包括起始节点）称为</a:t>
            </a:r>
            <a:r>
              <a:rPr lang="zh-CN" altLang="en-US" sz="2800" b="1" i="1" kern="100" dirty="0">
                <a:solidFill>
                  <a:schemeClr val="bg1"/>
                </a:solidFill>
                <a:latin typeface="+mn-ea"/>
                <a:cs typeface="Times New Roman" panose="02020603050405020304" pitchFamily="18" charset="0"/>
              </a:rPr>
              <a:t>决策节点</a:t>
            </a:r>
            <a:r>
              <a:rPr lang="zh-CN" altLang="en-US" sz="2800" b="1" kern="100" dirty="0">
                <a:solidFill>
                  <a:schemeClr val="bg1"/>
                </a:solidFill>
                <a:latin typeface="+mn-ea"/>
                <a:cs typeface="Times New Roman" panose="02020603050405020304" pitchFamily="18" charset="0"/>
              </a:rPr>
              <a:t>；叶节点被称为</a:t>
            </a:r>
            <a:r>
              <a:rPr lang="zh-CN" altLang="en-US" sz="2800" b="1" i="1" kern="100" dirty="0">
                <a:solidFill>
                  <a:schemeClr val="bg1"/>
                </a:solidFill>
                <a:latin typeface="+mn-ea"/>
                <a:cs typeface="Times New Roman" panose="02020603050405020304" pitchFamily="18" charset="0"/>
              </a:rPr>
              <a:t>结束节点</a:t>
            </a:r>
            <a:r>
              <a:rPr lang="zh-CN" altLang="en-US" sz="2800" b="1" kern="100" dirty="0">
                <a:solidFill>
                  <a:schemeClr val="bg1"/>
                </a:solidFill>
                <a:latin typeface="+mn-ea"/>
                <a:cs typeface="Times New Roman" panose="02020603050405020304" pitchFamily="18" charset="0"/>
              </a:rPr>
              <a:t>，包括一旦到达就执行的动作。每个决策都将算法引导到下一个节点，直到执行叶子节点中的动作。</a:t>
            </a:r>
          </a:p>
        </p:txBody>
      </p:sp>
      <p:sp>
        <p:nvSpPr>
          <p:cNvPr id="80" name="矩形 79">
            <a:extLst>
              <a:ext uri="{FF2B5EF4-FFF2-40B4-BE49-F238E27FC236}">
                <a16:creationId xmlns:a16="http://schemas.microsoft.com/office/drawing/2014/main" id="{99F2D8CA-EFA7-2B7C-5C8D-AFAD5D9D021D}"/>
              </a:ext>
            </a:extLst>
          </p:cNvPr>
          <p:cNvSpPr/>
          <p:nvPr/>
        </p:nvSpPr>
        <p:spPr>
          <a:xfrm>
            <a:off x="712046" y="1462351"/>
            <a:ext cx="2249590" cy="615553"/>
          </a:xfrm>
          <a:prstGeom prst="rect">
            <a:avLst/>
          </a:prstGeom>
          <a:noFill/>
        </p:spPr>
        <p:txBody>
          <a:bodyPr wrap="none" lIns="91440" tIns="45720" rIns="91440" bIns="45720">
            <a:spAutoFit/>
          </a:bodyPr>
          <a:lstStyle/>
          <a:p>
            <a:pPr algn="ctr"/>
            <a:r>
              <a:rPr lang="zh-CN" altLang="en-US" sz="3400" b="1" dirty="0">
                <a:ln w="13462">
                  <a:noFill/>
                  <a:prstDash val="solid"/>
                </a:ln>
                <a:solidFill>
                  <a:srgbClr val="FFFF00"/>
                </a:solidFill>
              </a:rPr>
              <a:t>决策树</a:t>
            </a:r>
            <a:r>
              <a:rPr lang="en-US" altLang="zh-CN" sz="3400" b="1" dirty="0">
                <a:ln w="13462">
                  <a:noFill/>
                  <a:prstDash val="solid"/>
                </a:ln>
                <a:solidFill>
                  <a:srgbClr val="FFFF00"/>
                </a:solidFill>
              </a:rPr>
              <a:t>(DT)</a:t>
            </a:r>
            <a:endParaRPr lang="zh-CN" altLang="en-US" sz="3400" b="1" cap="none" spc="0" dirty="0">
              <a:ln w="13462">
                <a:noFill/>
                <a:prstDash val="solid"/>
              </a:ln>
              <a:solidFill>
                <a:srgbClr val="FFFF00"/>
              </a:solidFill>
            </a:endParaRPr>
          </a:p>
        </p:txBody>
      </p:sp>
    </p:spTree>
    <p:extLst>
      <p:ext uri="{BB962C8B-B14F-4D97-AF65-F5344CB8AC3E}">
        <p14:creationId xmlns:p14="http://schemas.microsoft.com/office/powerpoint/2010/main" val="149689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04B8292-E159-4B7B-217E-1A9A442DAC6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9FBD190F-9ECC-0B2C-335D-0B9D16571346}"/>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0DCC06A-ACE8-6A44-2829-B67FF592053F}"/>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C1C8FF6-4C99-D0DF-A0F1-D2D79131DF21}"/>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5A5D4965-D847-3EA7-63E1-D182D91FB3AB}"/>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61FF6E22-C41C-00E0-A26C-8B0F29B8CCF4}"/>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83A88455-A918-B4D1-77C9-A79E8BD6D183}"/>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7E3E84C0-1FAF-C998-D6DE-DB92075E12AD}"/>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38B0FEB8-88E3-4351-6F85-1EC499EF3CC3}"/>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B8F94815-2CA8-B135-F9AC-F2A9E4BF3390}"/>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AC1913C1-C72F-97A0-0FBD-D6A2D76FB0A7}"/>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FABAFCA1-0C75-B1B4-2485-1734588DE769}"/>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C35E1136-3AD1-AAA5-47F3-16FA16D130D3}"/>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54712CEE-0208-429A-CA5E-C8CCD47E6BEC}"/>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1838EB0D-B84C-DD8E-48EC-B0C3AF0EB327}"/>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8B5A325E-E5F9-0FBC-6919-D770309B7814}"/>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509244C1-57DC-04D2-00B4-335420D97542}"/>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482349B1-48A6-EDF8-235E-48582DB5FF3F}"/>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32031AC7-1704-AAAD-E187-F89DB8491394}"/>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BC8CEAF2-8171-9417-962D-A477E916D9B8}"/>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CC492C32-ED0B-A6E2-C1FF-6E18C2FD8095}"/>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7B82654B-1C79-FA29-67B9-DA3F224911C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9E75F4D-664E-985C-A158-27B3ED6468F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E33647F-EF7F-3E3E-6BD5-CE026D35B7B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BF7B6CA-89D6-2580-68D8-A2932EFD4D9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14724C1-6BC2-462A-0321-38A89B0F157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37CBF5C-CBF9-046E-4D05-12CB15ED84D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5F94EA91-626E-6CB5-E4E3-F3032E8B9055}"/>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D9A5042D-6C8D-0287-D15D-4C40104D510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6401F89-5D80-C4FA-C51A-BAE03C6E0B8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815670B5-DA4E-CCB7-8018-F7E6C3F7B73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E2D878C9-4C89-700A-B306-51125734F07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F4CD49C-A4F8-0DD6-8FA6-5208F3F1B0E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6E64A24-E5AE-8F79-E6B2-AE75D281A81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ED04CB98-7230-7608-E24A-149F1B3ED9D1}"/>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4EB28469-D829-9ECB-AF09-4DCD18C3045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B121095A-BE18-94C7-DCD9-06F598365C9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9F2DDD8-6646-B19B-23C0-B7359D1E79C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9654A96-F847-DBBF-CE69-7F6E991B1BF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68687A9-08B4-9D53-9110-4C53E74844A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1AA8608-2775-AE4F-E21D-3DB12C70505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FE03092-D4D4-5067-F1A3-C88CDE95177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921B9DB1-119E-B403-6ECA-018E19304378}"/>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37625354-9DC1-125A-1BFB-BD3B028AC05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534D4B6-F226-BB90-C296-C5D05ADC621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8DE93BD-D13B-0C06-7C2A-9DB3AAAF1D7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CB8C259-1CDB-40BB-6E56-B8EDCDC48DD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B62278B5-4C18-EE00-B31D-45F04997A0A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9E39E6D-BA19-308A-45E3-055F1D58A98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2231A42A-CAE7-8861-4B0F-7C803091A479}"/>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5FE8E1E8-557A-F815-235F-D25F7921C3D7}"/>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0D65415B-1635-95C1-8483-C60D923C22A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90FE8859-BE23-07BA-2821-0FC74E01968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04890FA4-02ED-9F37-580F-20AC160DCFA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9C891498-D539-F2D9-7A03-F5963B5F5F0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D047858-FEA1-6E36-D7A9-16464ED8FA2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AA78411-2690-B938-7DF9-468C134BCA7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D41C7213-895E-FDCD-2CB6-4AF44EDB0F08}"/>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9B267093-9D4E-4487-09C7-9BE2838306A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3AFE0CB-0B1B-B844-7D2E-946F7042D6E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25EBCF8-3FB7-0653-D531-97C6E5EE803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7A6D44FE-BB94-B54F-7D7B-B10A0BB8507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A8B2A5D-857B-45F3-F497-89F4F44F617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217D3DD-9901-1A9B-41F7-EE2B2A821C3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1E95F98A-C4C9-D9C8-6E5F-38E73690B60A}"/>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DD198CB5-0766-237D-B52B-D10562D94DD6}"/>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29CD4DDE-91B8-CAF2-DAE2-89B79E09ACA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1A3B614-A32F-31A5-055F-C3010A62377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61E2CD1-908C-F76E-706A-49C1905FF1A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F1CD710C-5AC6-8305-2802-4E2F6EF8D5B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BD7E0C0-9701-367D-6F21-C65A1BA8990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1E7C84E4-0FA3-9218-F824-16EBDB5BC57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D9D39BF4-2E57-4838-E218-369962BE3687}"/>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EFD2E91C-AAB1-3B81-CBC5-330614C1EC4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07BD4397-134A-D8AD-3A4F-DE51C103215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62B1ADEB-A722-EF6C-3725-39F775EB448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F567B2D5-C983-4B4C-271C-8BF5545415A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749FFBC-E5F6-289A-E08D-4A30AA9B11F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0CC29AE2-42FE-E8AF-D273-3D8414FE2E6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0010C784-7786-5870-94D2-B38DB4713E1D}"/>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662CE165-24CD-52F5-FBC8-496A132A77D8}"/>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A13377E7-5219-6D7C-7CEC-FB3C4C6C8EC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BEBA5BDE-E161-AC34-F89E-F8C0BE5CBA7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06E003D0-14E7-B807-6E7F-F0FC77981DB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2CD40603-229F-CB4F-1998-279CF3C2EEC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3EF2B23-4D2D-E08B-4F97-3566CCA6CAA9}"/>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C4497385-78B2-5F63-2BFE-D20D9D360C33}"/>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C133E75C-688D-5E87-75BE-85B4F79FC3B8}"/>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4876E92-C065-AD7E-EB92-2CCD70F7677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8E431D97-2919-2D49-D1A7-A568D3FA6688}"/>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3A0CF95-2057-1CE0-DE4A-33A118DDE1E8}"/>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3B871F53-BE57-25F3-1B74-9E7787158A9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C52630DF-9432-9C16-EDED-2DA9D3BBB0E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EBD480B0-D742-0CED-E109-82C264068798}"/>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370B5A2E-6A07-57E6-6DFD-FDFFD9D3A2E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D78F7DB8-EF7D-899D-466B-57DEABC22987}"/>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E3BA7BCF-E7C6-3F9E-C2B4-9F9A6CF72B7A}"/>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7E289B4-EB6C-BFA2-4349-BAED343AC47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EC4206E-FE4D-2088-51D1-7628E7D6B13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380DA71C-AD78-E4E2-29F1-5FDF41EEE4D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72E47C4C-CD1F-F1D4-503E-AD0649622995}"/>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09232560-5291-6F56-03B7-F7ADA20F13B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7E0AE045-0629-392E-4478-DD3C36F0B5DB}"/>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0C4626FB-1467-7751-1D41-8F0449334BE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87F770D-4D6B-4A54-33F4-BD33A4E94D4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1AC38357-BBD3-560F-7D16-752B0B59E3D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4DB86710-1221-DD0A-77CA-A2DF153F4320}"/>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019461AB-73F3-AAE7-6558-03FB3C6D1A06}"/>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5D9E13F5-2A66-A1E1-EF94-C47A8622046E}"/>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813AB510-7934-7E46-AF93-0F4E1E04EC8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C326BC3-FF89-555D-EFC3-BE6BE26B4E2D}"/>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D806DBDA-558F-15DA-A81C-44CEB39ED9D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A7705546-B6D1-8E34-C9BE-C1C20F1ED40B}"/>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28B00CF-CF82-13FC-84A0-9C91857665B3}"/>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893D999F-420F-5ADB-D012-BA7CBFB8E98A}"/>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E15779B2-B571-5065-9A5A-526B512CEC9C}"/>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46A20CCE-B8E2-471C-0613-21F0F779A94A}"/>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BA7FA7A5-EF35-99C4-5B23-EA606CFEF629}"/>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238FBD6-E1A6-2275-84A7-E758E959F2CF}"/>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D9FC56DB-A91C-7242-CED7-9BB681BB70C7}"/>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16EB5620-4169-1579-9063-B08F13D2629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C6E022A3-8B9E-D1D9-93ED-256641BE4DA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9F7123F-D7C3-6E0A-0126-F2801D1BE97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6AB4FDC-6C60-6980-6F62-E2CFF2EBE60F}"/>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705C8D15-49B5-CFBF-8F54-CD2A53A81D73}"/>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D917EEF5-9215-4943-7292-32CCC7557779}"/>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7701D1D4-4069-4BC2-07C8-6319A8E0291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47D5DD75-7E2F-10A7-49CC-973DD3C5DEB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6A7069C7-B9E9-9F58-E083-8B38A6CEB53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D1B40110-89A0-3C7A-609C-CE82DBA46720}"/>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E4F64092-8EC8-F956-9640-B21E3FD6FABF}"/>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DFEB2E9E-8FF1-0BBC-18D0-B77F8E47CDE7}"/>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5C93AB04-AB4C-3210-1F82-0A24C56EB7D6}"/>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3D049E0B-62A0-DF2C-9915-69E1076CC9CE}"/>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829EEF48-A43B-F0C4-DB2D-DE819F2E84F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4D1811A3-BE28-6367-A102-3374275D2D1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F990EA82-78A3-B768-E977-C48D1513ECB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84C0076D-C60A-18F8-8F0D-23C59B8F70EC}"/>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3563A59B-5220-914F-377E-09381FC9CB5A}"/>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C4B4A9BC-5DFC-3686-4CF1-25C1BDC256B6}"/>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C5561D65-F7E9-83F5-9494-8612127C0921}"/>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350700B4-42A7-959E-F92F-648FF60B1AC4}"/>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873EB335-8135-A5ED-C0D1-82E87D749429}"/>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1960252D-D961-A129-F1B3-7E376A016EF4}"/>
              </a:ext>
            </a:extLst>
          </p:cNvPr>
          <p:cNvSpPr/>
          <p:nvPr/>
        </p:nvSpPr>
        <p:spPr>
          <a:xfrm>
            <a:off x="1507253" y="790498"/>
            <a:ext cx="5218096"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cap="none" spc="0" dirty="0">
                <a:ln w="13462">
                  <a:solidFill>
                    <a:schemeClr val="tx1"/>
                  </a:solidFill>
                  <a:prstDash val="solid"/>
                </a:ln>
                <a:solidFill>
                  <a:srgbClr val="FFFF00"/>
                </a:solidFill>
                <a:effectLst>
                  <a:outerShdw dist="63500" dir="2700000" algn="bl" rotWithShape="0">
                    <a:schemeClr val="bg1"/>
                  </a:outerShdw>
                </a:effectLst>
              </a:rPr>
              <a:t>基于树的决策方法</a:t>
            </a:r>
          </a:p>
        </p:txBody>
      </p:sp>
      <p:sp>
        <p:nvSpPr>
          <p:cNvPr id="80" name="矩形 79">
            <a:extLst>
              <a:ext uri="{FF2B5EF4-FFF2-40B4-BE49-F238E27FC236}">
                <a16:creationId xmlns:a16="http://schemas.microsoft.com/office/drawing/2014/main" id="{CAF0C471-4C1B-5F6A-C6E3-68ED04E92163}"/>
              </a:ext>
            </a:extLst>
          </p:cNvPr>
          <p:cNvSpPr/>
          <p:nvPr/>
        </p:nvSpPr>
        <p:spPr>
          <a:xfrm>
            <a:off x="1110326" y="1415632"/>
            <a:ext cx="1492716" cy="615553"/>
          </a:xfrm>
          <a:prstGeom prst="rect">
            <a:avLst/>
          </a:prstGeom>
          <a:noFill/>
        </p:spPr>
        <p:txBody>
          <a:bodyPr wrap="none" lIns="91440" tIns="45720" rIns="91440" bIns="45720">
            <a:spAutoFit/>
          </a:bodyPr>
          <a:lstStyle/>
          <a:p>
            <a:pPr algn="ctr"/>
            <a:r>
              <a:rPr lang="zh-CN" altLang="en-US" sz="3400" b="1" dirty="0">
                <a:ln w="13462">
                  <a:noFill/>
                  <a:prstDash val="solid"/>
                </a:ln>
                <a:solidFill>
                  <a:srgbClr val="FFFF00"/>
                </a:solidFill>
              </a:rPr>
              <a:t>决策树</a:t>
            </a:r>
            <a:endParaRPr lang="zh-CN" altLang="en-US" sz="3400" b="1" cap="none" spc="0" dirty="0">
              <a:ln w="13462">
                <a:noFill/>
                <a:prstDash val="solid"/>
              </a:ln>
              <a:solidFill>
                <a:srgbClr val="FFFF00"/>
              </a:solidFill>
            </a:endParaRPr>
          </a:p>
        </p:txBody>
      </p:sp>
      <p:pic>
        <p:nvPicPr>
          <p:cNvPr id="3074" name="图片 1">
            <a:extLst>
              <a:ext uri="{FF2B5EF4-FFF2-40B4-BE49-F238E27FC236}">
                <a16:creationId xmlns:a16="http://schemas.microsoft.com/office/drawing/2014/main" id="{42886B5C-0EA0-362A-3696-6DBA64195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711" y="1994710"/>
            <a:ext cx="9088578" cy="35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9744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48F5106-E69E-06BE-9CD4-D048BFDEC370}"/>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8E9A518-AC4D-EFBD-B776-E3AEF4F42876}"/>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B23B3B5-A51C-E82E-6C3C-E4ACFD424A6C}"/>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E58FCB2-04C8-C090-A819-1414806A9A24}"/>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3F8E7B67-7924-1758-7C1C-3988A122F269}"/>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1463741D-BE55-93D6-5D5E-410206F93162}"/>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0C89F0CA-C392-FFA0-F9B7-C72D3640D3EF}"/>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58D43517-3A07-129E-66A7-5998481F426D}"/>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80D84022-706F-E2C6-AF5F-5F90C6BE2CF2}"/>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1BBED562-BC87-3D57-C68C-87181FA8BA76}"/>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5237E872-F4DB-2FC5-61E6-108C77C8AE6C}"/>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ACC53A47-0598-2D37-EDE7-C2BD5D1C05EE}"/>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D8A26228-D1EE-6935-BD2E-6B677C2EA41A}"/>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621CE1F3-782F-43B1-0A83-2CFBBE463467}"/>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AB81345B-21E3-50A4-DD87-E9DB5BD425EB}"/>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485A1D5E-1003-4062-169B-AD0B5C200E94}"/>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76B9C74E-D8CF-9ABD-1343-1051C92E6846}"/>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187A7ED2-64DA-666A-9892-BEB68750B479}"/>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C75F6419-CD97-7F3C-99CE-256CF12B38DC}"/>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7B7B3597-8586-1847-94E1-A34EFD43D188}"/>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1C1B3FF4-7021-92CB-A9EF-3E2B53A30A1A}"/>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97AE600B-2173-2F3C-499E-6DB6F35459B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7C5A838-EC05-7A71-39B8-092E7B137DE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33B02CD-0159-7236-88EA-AE483033042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CD19F9D-DDAF-B2E2-194A-4808347D0A5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59B2DD4-7D4C-A8B9-3D24-FFB47BEC89F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DA5DBB2-597F-C533-AD53-A93A81F39E4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EA49CE6D-2998-F786-AEE0-2566C26D2D46}"/>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7A0125EF-B67F-09FB-4F77-1F667F82C7A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60D1374-1379-079D-BAE7-8D45C828234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A996E565-FADE-3AC5-F3C4-2072CB37452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C7B1786-F285-4983-11FC-26DD8469805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4FE5FFB-B10C-011D-B6C4-5F4BA91EBDB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3C0B941-F9F1-8971-6DF5-BB7262903EB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7E6F6CC5-13FD-590F-4289-94AA98DF3999}"/>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48A3F9BA-BAFB-1FE5-F9E6-CEA676552FAB}"/>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75C072FD-E46D-50BC-DB92-DED6B357090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4745CE4-61E4-713D-D137-B8C96EE043E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2551EDE-ECF9-CDB6-D8F0-1E6FE990C2D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097187E-8741-9E9D-CEB9-6A79ED6B0AC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3653EE4-F5F7-0E55-7D61-18D6529FD09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7B830F8-727E-8A59-FC0D-DDDA3115561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52327D85-8D92-95CF-4994-56C4C3CAD5E7}"/>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6BEC5FD5-B416-116B-F3BB-D949354975D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B2E0456-4860-84D8-4B65-81AFBC3A0A3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2B2D105-2E71-D3E4-E5C0-1B2F6C1B204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CD8A4565-CB39-DD7B-2B8D-DDB29C5F597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DB039E-D406-1E55-4226-8A0752D74A0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CC256C7A-C951-01F9-7879-527AD35DA50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354F83A4-44EC-EDA6-A90C-AC904C5043DC}"/>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2A0136D0-1C03-9C6E-69AF-072C056EB42B}"/>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8651379E-22A4-8A53-59F6-CD0A03FA721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600846D-4823-EDB5-138F-D26B5A7063A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0216979-7494-0EB1-2BFF-2D8AC57203B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AB8EBAC-D8BD-1007-F09C-8E02B7B1491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926C9B5-69EE-7D99-4F76-23193C2CC92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A41EC5B0-85A4-8478-23CE-BBB30F6EA51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C0341915-151E-BAF7-C2D5-A4738AF1CF34}"/>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2BA72564-8C1C-BA5E-E5CE-21449CC246E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919A9B5-3066-7511-93C4-FFB8BAAB8B9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6DB79507-1DDF-A4F7-81E4-53FD75524BE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73AD5B7A-D66C-8794-D46F-BD410DB5FB2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5B1E92B-A516-265E-40BD-7201C8BDEB5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3301261-34D7-7C1D-8975-8F5D630ED22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7A0B6584-0DEE-5236-5802-9E126272527F}"/>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34429F9F-7725-3900-AC00-3AEEAE647879}"/>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116FBDC7-0339-0BB5-2675-9F7F5B385A8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2AF031A-39B4-F420-464D-7CC83A63C6E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C9DB9005-715B-4FBD-AECB-F7B41174D23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FDA97FAC-1EDE-7979-F97B-37CF8709DCE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3ED2CC4-EC3D-5665-CF1A-F60E15FBF80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9D33D7B-A880-778B-E4B5-2145238050D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22D8DCF-0E17-2A82-6BE4-31C91ABCB433}"/>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E5413D1F-13C9-7F5C-24AE-87E8C870229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7DDA4FE-E038-4CE5-9A27-843569365BE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922A4A21-6D3A-7A83-CA27-EC26DEF75A2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CA8CB1A5-F30B-33FD-7F98-DBA126B5ECE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F28EEE3B-87FD-C9B8-7858-B299F64A0EE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D91F643E-E440-826D-5ECA-E1ACCCEFEB8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B546FEAC-EDCA-ED50-8CF4-31295BDFD976}"/>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43F6FA70-EF6F-5361-235D-4D885EF42D1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A961BBE2-F131-E999-4804-170F0898CB0B}"/>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75307910-2739-FA40-10CA-DD73BE380141}"/>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C462BBE-F66E-87D1-B8D1-34BEF30D7C88}"/>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6371FB0-678A-2691-9929-6231C7D8C6D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54C5C928-BC95-36AD-7C38-0A87630B1AE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ADE2516B-7573-9172-357F-2EC1D295CFA7}"/>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DB0D68B7-9C17-A0C3-DF08-EE564765B99E}"/>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34AC8042-54AA-1570-275C-C56C63A2E77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C274ACE1-EBFA-EF56-CD6F-C3CF3EDB49A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05DCF63-E641-4E63-3DC5-4F3F1BE4B91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E5A35184-E645-D249-9C43-CCCA2E0FC6A0}"/>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0BDD696-6C21-ACCE-F9B9-4E617BB470B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29F51A17-2E97-F10B-2F88-D9141303B0CE}"/>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BE2543ED-FBF1-79C1-5656-B54EE22E2A7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EB724627-7171-50C5-79BC-ED9856CAD8B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7724E172-88F4-24DA-F808-1408BD41D0B0}"/>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B643A60-83D2-047E-090C-F3BBFB3873D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63417DAE-8A5F-9091-2490-CF3BB69F7DB0}"/>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D8C859B4-E277-A8BF-B81F-509F24C13978}"/>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F8019442-5A2D-603E-E74C-53E6D44C2E56}"/>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962E3C5A-697F-5201-35B6-09BFA8FC5E27}"/>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7610A22B-9840-502D-E2D3-9F506C21C11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90217DE5-8CE4-8977-2C3B-877DC5EB0B3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8EABEC76-B5D4-C137-B8E4-A02AF0D903C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D1DD04B5-DBDC-06C5-5517-0B9153E668DB}"/>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84B88B30-52CB-18FE-7F87-96E4A62747DE}"/>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729ACD51-70D1-23C2-619A-7D5F13BD634B}"/>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0DE25DCA-F669-1CDE-8A4F-C4E3070040E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B130DBA1-C7E3-88D9-14BA-1F50291640E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258FBB62-41B6-471E-EDAC-1873E728A5C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915EA8E0-EC6B-82E8-C234-39E19DB5D51E}"/>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2EEFD1C4-2B86-2149-BB4B-CC4922B8425A}"/>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FE8229A-C0AD-C6EC-829C-AA5E9006CA5F}"/>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80FA192D-429B-6046-183F-3B8B1FDD322A}"/>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8310E056-AEB7-1AEF-F693-98BA6851DF7C}"/>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D615DB5C-505E-7F01-082F-C3E7B873430D}"/>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F435C964-502C-2277-E4CC-7B460738276F}"/>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9D9770B-292C-7CDE-95B3-B0E2CB326DAD}"/>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E1DD7162-FD8F-8AEF-188B-4503ADDC4527}"/>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04FC5CB7-7E12-A387-5620-FAF070497E6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CAE6403A-97BA-D8BA-CF11-AABDE9A8450C}"/>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3CAAC254-8A26-3111-6FDC-1DFE17F2CCA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E8DF3C36-DD55-2F3C-7F0A-077870E5C98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1D976083-D721-9A03-6EC3-F51209444A03}"/>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FE4B9494-AAE7-0EC1-1374-E5DD55D60E78}"/>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CAE5C929-D246-F987-C0B9-CBD488602E9E}"/>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4BB4A1A4-8CD1-38F0-C2EE-840342B15440}"/>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22A1524C-D23D-6A44-87CB-6C7562E0315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81FA706-B8E4-6B36-79D9-1B83683ACC4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6250FCA0-C04A-0DF2-0CAC-4EE72FEA52C9}"/>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274D8A9-4360-1521-1A5F-B56A2FD3F0C6}"/>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ABE1641C-DFC1-377C-C3E8-ABE5EBDD90A0}"/>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52CEB7C7-8412-9B4E-2A7E-2056AE11093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7DFAB504-9AE9-5FC2-9CEB-8C7C526ED9A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670B11BA-8423-69FA-3514-BA1FAEC3BCB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D960032-AD04-346D-DCEB-7948536172D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AC037E19-53E1-965C-FE68-E12E77A6B660}"/>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E4D2CF7E-4CD4-7ECF-1296-2EB8A17EFBE7}"/>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1A738763-025C-ADE0-B332-EBABB1766665}"/>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D397C5F5-85DF-FC1A-6198-5A4948B85383}"/>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39232C2B-29A5-D041-297C-50618898962E}"/>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6580BDCB-D8A2-D6EE-5F1C-6D0972C32B25}"/>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796E574D-3EBE-348D-94B8-EFB01D381059}"/>
              </a:ext>
            </a:extLst>
          </p:cNvPr>
          <p:cNvSpPr/>
          <p:nvPr/>
        </p:nvSpPr>
        <p:spPr>
          <a:xfrm>
            <a:off x="1507253" y="790498"/>
            <a:ext cx="5218096"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cap="none" spc="0" dirty="0">
                <a:ln w="13462">
                  <a:solidFill>
                    <a:schemeClr val="tx1"/>
                  </a:solidFill>
                  <a:prstDash val="solid"/>
                </a:ln>
                <a:solidFill>
                  <a:srgbClr val="FFFF00"/>
                </a:solidFill>
                <a:effectLst>
                  <a:outerShdw dist="63500" dir="2700000" algn="bl" rotWithShape="0">
                    <a:schemeClr val="bg1"/>
                  </a:outerShdw>
                </a:effectLst>
              </a:rPr>
              <a:t>基于树的决策方法</a:t>
            </a:r>
          </a:p>
        </p:txBody>
      </p:sp>
      <p:sp>
        <p:nvSpPr>
          <p:cNvPr id="158" name="文本框 157">
            <a:extLst>
              <a:ext uri="{FF2B5EF4-FFF2-40B4-BE49-F238E27FC236}">
                <a16:creationId xmlns:a16="http://schemas.microsoft.com/office/drawing/2014/main" id="{0005DF72-76C7-D2E2-8EFE-2BB7063232F3}"/>
              </a:ext>
            </a:extLst>
          </p:cNvPr>
          <p:cNvSpPr txBox="1"/>
          <p:nvPr/>
        </p:nvSpPr>
        <p:spPr>
          <a:xfrm>
            <a:off x="1247278" y="2136955"/>
            <a:ext cx="9942530" cy="3539430"/>
          </a:xfrm>
          <a:prstGeom prst="rect">
            <a:avLst/>
          </a:prstGeom>
          <a:noFill/>
        </p:spPr>
        <p:txBody>
          <a:bodyPr wrap="square">
            <a:spAutoFit/>
          </a:bodyPr>
          <a:lstStyle/>
          <a:p>
            <a:pPr indent="457200"/>
            <a:r>
              <a:rPr lang="zh-CN" altLang="en-US" sz="2800" b="1" kern="100" dirty="0">
                <a:solidFill>
                  <a:schemeClr val="bg1"/>
                </a:solidFill>
                <a:latin typeface="+mn-ea"/>
                <a:cs typeface="Times New Roman" panose="02020603050405020304" pitchFamily="18" charset="0"/>
              </a:rPr>
              <a:t>树中的其他分支包括</a:t>
            </a:r>
            <a:r>
              <a:rPr lang="zh-CN" altLang="en-US" sz="2800" b="1" i="1" kern="100" dirty="0">
                <a:solidFill>
                  <a:srgbClr val="FFFF00"/>
                </a:solidFill>
                <a:latin typeface="+mn-ea"/>
                <a:cs typeface="Times New Roman" panose="02020603050405020304" pitchFamily="18" charset="0"/>
              </a:rPr>
              <a:t>不同类型</a:t>
            </a:r>
            <a:r>
              <a:rPr lang="zh-CN" altLang="en-US" sz="2800" b="1" kern="100" dirty="0">
                <a:solidFill>
                  <a:schemeClr val="bg1"/>
                </a:solidFill>
                <a:latin typeface="+mn-ea"/>
                <a:cs typeface="Times New Roman" panose="02020603050405020304" pitchFamily="18" charset="0"/>
              </a:rPr>
              <a:t>的实用节点，这些节点控制</a:t>
            </a:r>
            <a:r>
              <a:rPr lang="en-US" altLang="zh-CN" sz="2800" b="1" kern="100" dirty="0">
                <a:solidFill>
                  <a:schemeClr val="bg1"/>
                </a:solidFill>
                <a:latin typeface="+mn-ea"/>
                <a:cs typeface="Times New Roman" panose="02020603050405020304" pitchFamily="18" charset="0"/>
              </a:rPr>
              <a:t>AI</a:t>
            </a:r>
            <a:r>
              <a:rPr lang="zh-CN" altLang="en-US" sz="2800" b="1" kern="100" dirty="0">
                <a:solidFill>
                  <a:schemeClr val="bg1"/>
                </a:solidFill>
                <a:latin typeface="+mn-ea"/>
                <a:cs typeface="Times New Roman" panose="02020603050405020304" pitchFamily="18" charset="0"/>
              </a:rPr>
              <a:t>的树遍历，以根据情况到达命令序列。</a:t>
            </a:r>
            <a:r>
              <a:rPr lang="en-US" altLang="zh-CN" sz="2800" b="1" kern="100" dirty="0">
                <a:solidFill>
                  <a:schemeClr val="bg1"/>
                </a:solidFill>
                <a:latin typeface="+mn-ea"/>
                <a:cs typeface="Times New Roman" panose="02020603050405020304" pitchFamily="18" charset="0"/>
              </a:rPr>
              <a:t>BT</a:t>
            </a:r>
            <a:r>
              <a:rPr lang="zh-CN" altLang="en-US" sz="2800" b="1" kern="100" dirty="0">
                <a:solidFill>
                  <a:schemeClr val="bg1"/>
                </a:solidFill>
                <a:latin typeface="+mn-ea"/>
                <a:cs typeface="Times New Roman" panose="02020603050405020304" pitchFamily="18" charset="0"/>
              </a:rPr>
              <a:t>由几种类型的节点组成，但核心功能对于树中的任何类型的节点都是通用的。</a:t>
            </a:r>
            <a:r>
              <a:rPr lang="zh-CN" altLang="en-US" sz="2800" b="1" i="1" kern="100" dirty="0">
                <a:solidFill>
                  <a:srgbClr val="FFFF00"/>
                </a:solidFill>
                <a:latin typeface="+mn-ea"/>
                <a:cs typeface="Times New Roman" panose="02020603050405020304" pitchFamily="18" charset="0"/>
              </a:rPr>
              <a:t>它们可以返回三种状态之一：成功、失败或运行。</a:t>
            </a:r>
            <a:r>
              <a:rPr lang="zh-CN" altLang="en-US" sz="2800" b="1" kern="100" dirty="0">
                <a:solidFill>
                  <a:schemeClr val="bg1"/>
                </a:solidFill>
                <a:latin typeface="+mn-ea"/>
                <a:cs typeface="Times New Roman" panose="02020603050405020304" pitchFamily="18" charset="0"/>
              </a:rPr>
              <a:t>除此之外，行为树也可以结合概率，让子节点以一定概率返回不同的结果。</a:t>
            </a:r>
            <a:endParaRPr lang="en-US" altLang="zh-CN" sz="2800" b="1" kern="100" dirty="0">
              <a:solidFill>
                <a:schemeClr val="bg1"/>
              </a:solidFill>
              <a:latin typeface="+mn-ea"/>
              <a:cs typeface="Times New Roman" panose="02020603050405020304" pitchFamily="18" charset="0"/>
            </a:endParaRPr>
          </a:p>
          <a:p>
            <a:pPr indent="457200"/>
            <a:endParaRPr lang="en-US" altLang="zh-CN" sz="2800" b="1" kern="100" dirty="0">
              <a:solidFill>
                <a:schemeClr val="bg1"/>
              </a:solidFill>
              <a:latin typeface="+mn-ea"/>
              <a:cs typeface="Times New Roman" panose="02020603050405020304" pitchFamily="18" charset="0"/>
            </a:endParaRPr>
          </a:p>
          <a:p>
            <a:pPr indent="457200"/>
            <a:r>
              <a:rPr lang="zh-CN" altLang="en-US" sz="2800" b="1" kern="100" dirty="0">
                <a:solidFill>
                  <a:schemeClr val="bg1"/>
                </a:solidFill>
                <a:latin typeface="+mn-ea"/>
                <a:cs typeface="Times New Roman" panose="02020603050405020304" pitchFamily="18" charset="0"/>
              </a:rPr>
              <a:t>每个行为树都对应</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的一种行为，每当</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执行一种行为，就从该行为树的根节点开始，以深度优先访问节点。</a:t>
            </a:r>
          </a:p>
        </p:txBody>
      </p:sp>
      <p:sp>
        <p:nvSpPr>
          <p:cNvPr id="80" name="矩形 79">
            <a:extLst>
              <a:ext uri="{FF2B5EF4-FFF2-40B4-BE49-F238E27FC236}">
                <a16:creationId xmlns:a16="http://schemas.microsoft.com/office/drawing/2014/main" id="{8E77FB3D-258F-C990-F3EC-D89AA7BCD143}"/>
              </a:ext>
            </a:extLst>
          </p:cNvPr>
          <p:cNvSpPr/>
          <p:nvPr/>
        </p:nvSpPr>
        <p:spPr>
          <a:xfrm>
            <a:off x="736837" y="1506619"/>
            <a:ext cx="2215736" cy="615553"/>
          </a:xfrm>
          <a:prstGeom prst="rect">
            <a:avLst/>
          </a:prstGeom>
          <a:noFill/>
        </p:spPr>
        <p:txBody>
          <a:bodyPr wrap="none" lIns="91440" tIns="45720" rIns="91440" bIns="45720">
            <a:spAutoFit/>
          </a:bodyPr>
          <a:lstStyle/>
          <a:p>
            <a:pPr algn="ctr"/>
            <a:r>
              <a:rPr lang="zh-CN" altLang="en-US" sz="3400" b="1" dirty="0">
                <a:ln w="13462">
                  <a:noFill/>
                  <a:prstDash val="solid"/>
                </a:ln>
                <a:solidFill>
                  <a:srgbClr val="FFFF00"/>
                </a:solidFill>
              </a:rPr>
              <a:t>行为树</a:t>
            </a:r>
            <a:r>
              <a:rPr lang="en-US" altLang="zh-CN" sz="3400" b="1" dirty="0">
                <a:ln w="13462">
                  <a:noFill/>
                  <a:prstDash val="solid"/>
                </a:ln>
                <a:solidFill>
                  <a:srgbClr val="FFFF00"/>
                </a:solidFill>
              </a:rPr>
              <a:t>(BT)</a:t>
            </a:r>
            <a:endParaRPr lang="zh-CN" altLang="en-US" sz="3400" b="1" cap="none" spc="0" dirty="0">
              <a:ln w="13462">
                <a:noFill/>
                <a:prstDash val="solid"/>
              </a:ln>
              <a:solidFill>
                <a:srgbClr val="FFFF00"/>
              </a:solidFill>
            </a:endParaRPr>
          </a:p>
        </p:txBody>
      </p:sp>
    </p:spTree>
    <p:extLst>
      <p:ext uri="{BB962C8B-B14F-4D97-AF65-F5344CB8AC3E}">
        <p14:creationId xmlns:p14="http://schemas.microsoft.com/office/powerpoint/2010/main" val="736770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A4C15F-6A5B-49E6-CAB9-28876BCF8A84}"/>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7451C9F-1C27-2ABA-725C-25E3DE66C461}"/>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7FC6A8B-7E0F-975C-C596-4E09FFB68A21}"/>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667F56C-7C5C-4458-FF14-3C9D717387C5}"/>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1233784D-7694-D947-035F-871DD9F54671}"/>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E87C40F1-9C8C-ABF7-7098-E010BCE361A5}"/>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7032ABB5-7D88-F454-AFE2-9648EEBDB484}"/>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1352F31D-45C7-E9C0-8331-D8ECE85C99EF}"/>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AFBD4729-08E3-E326-7DEA-DEE881137A86}"/>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37E6752C-EAEF-4481-78F0-7E82AD10854B}"/>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80145527-1C05-351C-4CB0-E337099D6ED5}"/>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6AC54FD8-1A66-08A7-CC76-7DE92013E4DF}"/>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452C8D0B-CD84-46B0-82D4-8BCBE390298E}"/>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8980BDEE-A49C-DB7B-7D27-0D2BCC2BF02F}"/>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ADDE91A2-8D2A-EA76-09F0-EC006501C314}"/>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4631A48E-863F-3917-82C6-B893D8AB4268}"/>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C5CD2EF7-1357-987C-757A-CE6B629C3086}"/>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9CEB593C-EFCB-B8A8-7ECB-2E876BE8B834}"/>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4D75F0C2-481B-0DF6-F797-F26579B4AD70}"/>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43955342-3BB0-33DD-BE84-3163EE5195CA}"/>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DD9AC6C5-B846-8407-7D70-525BB98B4227}"/>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C6DA0B71-DF2A-F52B-912B-014D2CAA051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004814F-13EF-E972-D512-E603581E507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108338E2-4F84-E84A-8B8E-B7F04BE9085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49E6418-11CE-B374-80CF-5327DAD92DC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2CAE48B-E072-1243-D6A4-86E9C4230DF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98C80B97-3CCD-A2DE-C41F-E7CB35904E6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F475202A-D65A-F361-7FB5-ECB206497591}"/>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1E2F4BE3-3955-976E-40BF-E7112211437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FE7331B-FCEA-451E-6E2B-098EB088363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A94A63F-B00E-F9A3-1113-6DB46B18790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83E6D3C-214D-E6AA-A31C-F090AC6024C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972F17AC-E72E-68D2-9C87-5D78BF619FC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706BF4E-A97F-9E48-806C-334E4491420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1CEC9B1D-0EA1-9793-69CB-EB1E4FD44FAC}"/>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8D10B8A1-7F64-86BD-65C8-8D344C654016}"/>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0A01CD2B-0209-A722-980B-9A573EBE97E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536CC53-DC35-2EE8-FF3F-2DBBAB093C1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1B417A6-3B0E-B9B2-EE0A-83E834DF73B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A64991C-E810-05B3-5D0F-BCF673451B7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2B3725F9-43E2-D88D-984A-D9EDA1A2B8B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125317C-99FA-E918-1031-D5912A3A343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B7E40992-94C7-E779-078C-27BA9A157B5F}"/>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ABF1ECCA-74A4-C936-432E-C49D3CE7F1D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404560B-EE0B-371A-80FA-325390DF87F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4041830-D1AA-D88F-2B7B-EFF12672754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B3B52BC-DEEB-B072-30AF-B4340F367C6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3D5734C-E885-18DC-E165-2032AB6FC02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A2A73CA0-E0F9-EC83-E91A-E46B9BD2D82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62A1BF1C-7753-A6EB-E979-080A990D0C7E}"/>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006F7FB6-F217-79D7-4F7A-E646EF9C249D}"/>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2A056398-DED8-9DAE-5F44-F48007681F9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49EDB783-7B77-4187-CCC8-5449280083E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32225F8-99CC-C666-2606-D5BEC47EA4B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047893F-A33B-AF82-CCD4-EC435C8F5EF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F623300-7F65-3034-FD76-A15250A48EA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53E071F5-806C-E1C9-A2A1-F6D33EFFEED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720C5250-4F4C-04BB-8507-9610D7261D5A}"/>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54DB0B72-3636-4F2D-FF0F-3FC1F71EE02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8E1AA438-255C-B5FF-F7C6-8979440827E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CEF2D85-0376-9F73-A387-4F0B9EA60D2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26A4383-BB26-9902-AE7F-0A224C6F597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522152E-BEED-DCBC-32F0-850F0822410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A3FB9CB-F254-AA77-55E7-3C76082C8C9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21C7DAE8-400D-4F9F-4E0C-C200D7A3E295}"/>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80D5D56B-9F28-3802-F82B-FC618D6426AF}"/>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E26CB7CB-AE6B-930B-B667-4A0F0DF234F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0E7F9CB-5351-4DA5-0A44-A92DAA2E41C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B0CB2250-4372-E3D4-FCC9-6420B12DA9E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64BE82F-FC3A-B91C-9C9F-908BBC2B731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DEF0A8A-106E-E37E-C5C7-35E5D461D39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98764AFE-F2F8-EABA-7A91-8B7C0A8C2FD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964242DB-5ABF-1D83-FEC0-3E7BEA717AD3}"/>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3E8DA694-AEE7-871C-38FB-3BC5AD0947C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DF8BC2-F954-1E7D-36BE-FCF9C020DE6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9A65CD86-A45F-AD3C-E213-0288B55DBCD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2AF92AC-C364-0225-4049-4D11831947A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C911FB3-8C3D-F3FB-C881-7B0A1E6673A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D2077E7E-6B20-CBE4-86F8-7BC22BFE5C8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232D5BF9-8AED-35C0-F045-28A8A20940F5}"/>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97F3855C-7A26-B8FD-D286-E8113F2C879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1D782ABB-0386-B15B-9BFD-6309F2323776}"/>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09311C2B-C8F0-4B62-6427-74ED21156295}"/>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ECC0C9E-DEDD-B135-221A-E3589759C2B2}"/>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021E9DB-951B-8F2B-8009-8FF7CB7E345C}"/>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AF3FC8B5-1757-3115-D70D-FB907487FA5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412C0406-8A9B-E120-406F-FE027859B6FE}"/>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A67CE21E-A280-4D22-CB97-7D76988AB49E}"/>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1E31546D-1EF9-2A79-5368-59A92C191D4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2E211C9E-64D4-8656-A25E-A3EB28DAAB2F}"/>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498C696-0ACF-816A-32FF-57AE42D6F3F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A33EED8-B6A2-E1F0-ACBB-307DC5F1178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73AF9ECF-3A9D-5F46-19D5-4231B88BD5B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7DE4F645-84B2-A895-BF09-B7113DB61858}"/>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D77B9F8D-BC97-957A-C6AA-87C2B31BD5B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7A715E75-4980-BD5A-B284-B9FD39407A0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2492A795-1596-AE14-0890-B361BA66970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3AE527E4-E0D2-27B3-59CA-7ED93F2CD5D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67FC801-3A8F-C3D8-C0D7-7E4B62C09E29}"/>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C57D12B-DBD3-1061-407A-B1A2E56E01B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9353C405-622E-39ED-EFF1-E0E1D0E7B66E}"/>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A3D02DF5-24C3-92C9-11D4-CE34F806CFE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FE517C95-6D44-A69E-9DF0-EF90AB731F2F}"/>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0FA9BA6C-9C74-1EA9-77C8-55213A6BA855}"/>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D447EDCB-15A0-3197-50B9-340C082F2552}"/>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A667E8FF-8C48-462C-4ED1-F5F54320CD7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3DC86B2D-0481-38AF-8345-985BF0E366DD}"/>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B5312D32-39B1-7461-0B11-1695E3599191}"/>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71CEBFF4-60C0-57AC-E62B-304B8C8160F2}"/>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09ED8791-B78E-B2EC-8FF4-06A47BDBFF2F}"/>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7B38AD37-2BD8-3365-2A98-1DB14F74AE9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B4676358-0A33-FF08-69BB-D3D2E2611E26}"/>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F921731C-2C2A-AF7C-DD51-AB950A841803}"/>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E735B8CD-8556-7F83-0D50-E5094F595825}"/>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8280C050-A5EB-FBF0-E53B-2A776042BCD0}"/>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DAC0E262-52D3-09D0-7CE5-3A791F2C9EDD}"/>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56659EE3-794E-ED4C-2BD2-032EBC68892B}"/>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94C3ABCD-89F6-4560-073A-B7E1B926F294}"/>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8967CA80-995E-C711-6632-BE337FD97797}"/>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B89FD29D-571C-F1BF-0F48-865903A0A1BC}"/>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3E43BD56-9C76-2096-C8D9-FFDE68B44C4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3A05F30D-E6C8-8B35-88D3-A18497213240}"/>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22DA082D-3431-66E2-817F-759B3D7FAA3E}"/>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9C85C42E-63A3-043C-1919-307F46B4D090}"/>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8029055D-BA11-FA29-4ED4-3EAB63BDD0FD}"/>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5FCF0D85-E28C-D933-1233-64700CDA98D6}"/>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BF518DAD-6A58-3657-CD19-B8FF8DC883C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CD829F8-4993-967D-D57C-20F0B73F532C}"/>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4F9C0E4A-EB31-F34E-38C4-C9FF5FD5B23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263C9AC-A287-3C9D-2960-9C01837DDC5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5F05F61B-40EC-BF4D-0038-69E1CEDBB441}"/>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69301EA-512F-3894-FD50-7924EB376985}"/>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1244EDCB-353F-60B1-E6C6-36F34123DA14}"/>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66B85C50-0B03-0AFA-2F3A-B49CF2A1756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87103FD-0DFA-859A-4F96-2BF87605AA5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92BE314E-1F94-9592-AB63-C9A324BC66A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5681EE1F-7136-C4DB-9060-643EDC7E291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991A3408-8525-81DE-BDEF-14203D44FC2D}"/>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E3CB9F7A-07B5-52A4-14B3-0F6487A69C89}"/>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8507BF70-C887-7C9A-D1B8-68AFF524D072}"/>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CFC04EF4-5B1D-D9EE-88DE-8B2521A9C6DE}"/>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7175E137-C549-269B-EA9B-C490349081E7}"/>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4B669265-4931-A20B-2628-3F8A302D8983}"/>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F338F164-0BDA-A324-6CCA-BE2C43252F6C}"/>
              </a:ext>
            </a:extLst>
          </p:cNvPr>
          <p:cNvSpPr/>
          <p:nvPr/>
        </p:nvSpPr>
        <p:spPr>
          <a:xfrm>
            <a:off x="1507252" y="790498"/>
            <a:ext cx="5218096"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cap="none" spc="0" dirty="0">
                <a:ln w="13462">
                  <a:solidFill>
                    <a:schemeClr val="tx1"/>
                  </a:solidFill>
                  <a:prstDash val="solid"/>
                </a:ln>
                <a:solidFill>
                  <a:srgbClr val="FFFF00"/>
                </a:solidFill>
                <a:effectLst>
                  <a:outerShdw dist="63500" dir="2700000" algn="bl" rotWithShape="0">
                    <a:schemeClr val="bg1"/>
                  </a:outerShdw>
                </a:effectLst>
              </a:rPr>
              <a:t>基于树的决策方法</a:t>
            </a:r>
          </a:p>
        </p:txBody>
      </p:sp>
      <p:sp>
        <p:nvSpPr>
          <p:cNvPr id="158" name="文本框 157">
            <a:extLst>
              <a:ext uri="{FF2B5EF4-FFF2-40B4-BE49-F238E27FC236}">
                <a16:creationId xmlns:a16="http://schemas.microsoft.com/office/drawing/2014/main" id="{040E164F-CCC9-6E9D-A4F4-E57094C516AF}"/>
              </a:ext>
            </a:extLst>
          </p:cNvPr>
          <p:cNvSpPr txBox="1"/>
          <p:nvPr/>
        </p:nvSpPr>
        <p:spPr>
          <a:xfrm>
            <a:off x="1003235" y="1955765"/>
            <a:ext cx="9889609" cy="3905043"/>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400" b="1" i="1" kern="100" dirty="0">
                <a:solidFill>
                  <a:srgbClr val="FFFF00"/>
                </a:solidFill>
                <a:latin typeface="+mn-ea"/>
                <a:cs typeface="Times New Roman" panose="02020603050405020304" pitchFamily="18" charset="0"/>
              </a:rPr>
              <a:t>动作节点（</a:t>
            </a:r>
            <a:r>
              <a:rPr lang="en-US" altLang="zh-CN" sz="2400" b="1" i="1" kern="100" dirty="0">
                <a:solidFill>
                  <a:srgbClr val="FFFF00"/>
                </a:solidFill>
                <a:latin typeface="+mn-ea"/>
                <a:cs typeface="Times New Roman" panose="02020603050405020304" pitchFamily="18" charset="0"/>
              </a:rPr>
              <a:t>Action Nodes</a:t>
            </a:r>
            <a:r>
              <a:rPr lang="zh-CN" altLang="en-US" sz="2400" b="1" i="1" kern="100" dirty="0">
                <a:solidFill>
                  <a:srgbClr val="FFFF00"/>
                </a:solidFill>
                <a:latin typeface="+mn-ea"/>
                <a:cs typeface="Times New Roman" panose="02020603050405020304" pitchFamily="18" charset="0"/>
              </a:rPr>
              <a:t>），</a:t>
            </a:r>
            <a:r>
              <a:rPr lang="zh-CN" altLang="en-US" sz="2400" b="1" kern="100" dirty="0">
                <a:solidFill>
                  <a:schemeClr val="bg1"/>
                </a:solidFill>
                <a:latin typeface="+mn-ea"/>
                <a:cs typeface="Times New Roman" panose="02020603050405020304" pitchFamily="18" charset="0"/>
              </a:rPr>
              <a:t>执行具体的动作或任务，例如移动、攻击等，完成动作则返回成功，无法完成则返回失败；</a:t>
            </a:r>
            <a:endParaRPr lang="en-US" altLang="zh-CN" sz="24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400" b="1" i="1" kern="100" dirty="0">
                <a:solidFill>
                  <a:srgbClr val="FFFF00"/>
                </a:solidFill>
                <a:latin typeface="+mn-ea"/>
                <a:cs typeface="Times New Roman" panose="02020603050405020304" pitchFamily="18" charset="0"/>
              </a:rPr>
              <a:t>条件节点（</a:t>
            </a:r>
            <a:r>
              <a:rPr lang="en-US" altLang="zh-CN" sz="2400" b="1" i="1" kern="100" dirty="0">
                <a:solidFill>
                  <a:srgbClr val="FFFF00"/>
                </a:solidFill>
                <a:latin typeface="+mn-ea"/>
                <a:cs typeface="Times New Roman" panose="02020603050405020304" pitchFamily="18" charset="0"/>
              </a:rPr>
              <a:t>Condition Nodes</a:t>
            </a:r>
            <a:r>
              <a:rPr lang="zh-CN" altLang="en-US" sz="2400" b="1" i="1" kern="100" dirty="0">
                <a:solidFill>
                  <a:srgbClr val="FFFF00"/>
                </a:solidFill>
                <a:latin typeface="+mn-ea"/>
                <a:cs typeface="Times New Roman" panose="02020603050405020304" pitchFamily="18" charset="0"/>
              </a:rPr>
              <a:t>）</a:t>
            </a:r>
            <a:r>
              <a:rPr lang="zh-CN" altLang="en-US" sz="2400" b="1" kern="100" dirty="0">
                <a:solidFill>
                  <a:schemeClr val="bg1"/>
                </a:solidFill>
                <a:latin typeface="+mn-ea"/>
                <a:cs typeface="Times New Roman" panose="02020603050405020304" pitchFamily="18" charset="0"/>
              </a:rPr>
              <a:t>检查某个条件是否满足，例如是否看到敌人、是否有足够的资源等；</a:t>
            </a:r>
            <a:endParaRPr lang="en-US" altLang="zh-CN" sz="24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400" b="1" i="1" kern="100" dirty="0">
                <a:solidFill>
                  <a:srgbClr val="FFFF00"/>
                </a:solidFill>
                <a:latin typeface="+mn-ea"/>
                <a:cs typeface="Times New Roman" panose="02020603050405020304" pitchFamily="18" charset="0"/>
              </a:rPr>
              <a:t>选择节点（</a:t>
            </a:r>
            <a:r>
              <a:rPr lang="en-US" altLang="zh-CN" sz="2400" b="1" i="1" kern="100" dirty="0">
                <a:solidFill>
                  <a:srgbClr val="FFFF00"/>
                </a:solidFill>
                <a:latin typeface="+mn-ea"/>
                <a:cs typeface="Times New Roman" panose="02020603050405020304" pitchFamily="18" charset="0"/>
              </a:rPr>
              <a:t>Selector Nodes</a:t>
            </a:r>
            <a:r>
              <a:rPr lang="zh-CN" altLang="en-US" sz="2400" b="1" i="1" kern="100" dirty="0">
                <a:solidFill>
                  <a:srgbClr val="FFFF00"/>
                </a:solidFill>
                <a:latin typeface="+mn-ea"/>
                <a:cs typeface="Times New Roman" panose="02020603050405020304" pitchFamily="18" charset="0"/>
              </a:rPr>
              <a:t>）</a:t>
            </a:r>
            <a:r>
              <a:rPr lang="zh-CN" altLang="en-US" sz="2400" b="1" kern="100" dirty="0">
                <a:solidFill>
                  <a:schemeClr val="bg1"/>
                </a:solidFill>
                <a:latin typeface="+mn-ea"/>
                <a:cs typeface="Times New Roman" panose="02020603050405020304" pitchFamily="18" charset="0"/>
              </a:rPr>
              <a:t>从多个子节点中选择一个成功的节点执行，如果一个子节点失败，则尝试下一个，如果成功则不再遍历兄弟节点，回到父节点；</a:t>
            </a:r>
            <a:endParaRPr lang="en-US" altLang="zh-CN" sz="2400" b="1" kern="100" dirty="0">
              <a:solidFill>
                <a:schemeClr val="bg1"/>
              </a:solidFill>
              <a:latin typeface="+mn-ea"/>
              <a:cs typeface="Times New Roman" panose="02020603050405020304" pitchFamily="18" charset="0"/>
            </a:endParaRPr>
          </a:p>
        </p:txBody>
      </p:sp>
      <p:sp>
        <p:nvSpPr>
          <p:cNvPr id="80" name="文本框 79">
            <a:extLst>
              <a:ext uri="{FF2B5EF4-FFF2-40B4-BE49-F238E27FC236}">
                <a16:creationId xmlns:a16="http://schemas.microsoft.com/office/drawing/2014/main" id="{D89068EF-DF2B-1CA8-C0DF-A8A99D1F028B}"/>
              </a:ext>
            </a:extLst>
          </p:cNvPr>
          <p:cNvSpPr txBox="1"/>
          <p:nvPr/>
        </p:nvSpPr>
        <p:spPr>
          <a:xfrm>
            <a:off x="723574" y="1541025"/>
            <a:ext cx="10744852" cy="461665"/>
          </a:xfrm>
          <a:prstGeom prst="rect">
            <a:avLst/>
          </a:prstGeom>
          <a:noFill/>
        </p:spPr>
        <p:txBody>
          <a:bodyPr wrap="square">
            <a:spAutoFit/>
          </a:bodyPr>
          <a:lstStyle/>
          <a:p>
            <a:r>
              <a:rPr lang="zh-CN" altLang="en-US" sz="2400" b="1" kern="100" dirty="0">
                <a:solidFill>
                  <a:schemeClr val="bg1"/>
                </a:solidFill>
                <a:latin typeface="+mn-ea"/>
                <a:cs typeface="Times New Roman" panose="02020603050405020304" pitchFamily="18" charset="0"/>
              </a:rPr>
              <a:t>行为树有不同种类的节点，包括：</a:t>
            </a:r>
          </a:p>
        </p:txBody>
      </p:sp>
    </p:spTree>
    <p:extLst>
      <p:ext uri="{BB962C8B-B14F-4D97-AF65-F5344CB8AC3E}">
        <p14:creationId xmlns:p14="http://schemas.microsoft.com/office/powerpoint/2010/main" val="338376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A91BEF0-53A5-9C68-CB78-965C814F51E7}"/>
              </a:ext>
            </a:extLst>
          </p:cNvPr>
          <p:cNvSpPr/>
          <p:nvPr/>
        </p:nvSpPr>
        <p:spPr>
          <a:xfrm>
            <a:off x="3810000" y="777240"/>
            <a:ext cx="3390900" cy="815341"/>
          </a:xfrm>
          <a:prstGeom prst="rect">
            <a:avLst/>
          </a:prstGeom>
          <a:solidFill>
            <a:schemeClr val="bg1">
              <a:alpha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9AFD05E-3E40-8F5B-D274-E6759A487D44}"/>
              </a:ext>
            </a:extLst>
          </p:cNvPr>
          <p:cNvSpPr>
            <a:spLocks noGrp="1"/>
          </p:cNvSpPr>
          <p:nvPr>
            <p:ph type="title"/>
          </p:nvPr>
        </p:nvSpPr>
        <p:spPr>
          <a:xfrm>
            <a:off x="4054906" y="848999"/>
            <a:ext cx="2719274" cy="743582"/>
          </a:xfrm>
        </p:spPr>
        <p:txBody>
          <a:bodyPr>
            <a:normAutofit/>
          </a:bodyPr>
          <a:lstStyle/>
          <a:p>
            <a:r>
              <a:rPr lang="zh-CN" altLang="en-US" sz="3200" dirty="0">
                <a:latin typeface="Fusion Pixel 10px Monospaced zh" panose="020B0604020202020204" pitchFamily="2" charset="0"/>
                <a:ea typeface="Fusion Pixel 10px Monospaced zh" panose="020B0604020202020204" pitchFamily="2" charset="0"/>
              </a:rPr>
              <a:t>要讲什么好呢？</a:t>
            </a:r>
          </a:p>
        </p:txBody>
      </p:sp>
      <p:pic>
        <p:nvPicPr>
          <p:cNvPr id="5" name="内容占位符 4">
            <a:extLst>
              <a:ext uri="{FF2B5EF4-FFF2-40B4-BE49-F238E27FC236}">
                <a16:creationId xmlns:a16="http://schemas.microsoft.com/office/drawing/2014/main" id="{F7F19CA2-5F18-B874-0DD2-1483766289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2751"/>
            <a:ext cx="12555219" cy="6032497"/>
          </a:xfrm>
        </p:spPr>
      </p:pic>
      <p:sp>
        <p:nvSpPr>
          <p:cNvPr id="7" name="文本框 6">
            <a:hlinkClick r:id="rId3" action="ppaction://hlinksldjump"/>
            <a:extLst>
              <a:ext uri="{FF2B5EF4-FFF2-40B4-BE49-F238E27FC236}">
                <a16:creationId xmlns:a16="http://schemas.microsoft.com/office/drawing/2014/main" id="{313369A1-6F69-4836-7E5B-4F3F87F38979}"/>
              </a:ext>
            </a:extLst>
          </p:cNvPr>
          <p:cNvSpPr txBox="1"/>
          <p:nvPr/>
        </p:nvSpPr>
        <p:spPr>
          <a:xfrm>
            <a:off x="4814914" y="2171700"/>
            <a:ext cx="6595208" cy="523220"/>
          </a:xfrm>
          <a:prstGeom prst="rect">
            <a:avLst/>
          </a:prstGeom>
          <a:noFill/>
        </p:spPr>
        <p:txBody>
          <a:bodyPr wrap="square" rtlCol="0">
            <a:spAutoFit/>
          </a:bodyPr>
          <a:lstStyle/>
          <a:p>
            <a:r>
              <a:rPr lang="en-US" altLang="zh-CN" sz="2800" dirty="0">
                <a:solidFill>
                  <a:schemeClr val="bg1"/>
                </a:solidFill>
              </a:rPr>
              <a:t>AI</a:t>
            </a:r>
            <a:r>
              <a:rPr lang="zh-CN" altLang="en-US" sz="2800" dirty="0">
                <a:solidFill>
                  <a:schemeClr val="bg1"/>
                </a:solidFill>
              </a:rPr>
              <a:t>算法</a:t>
            </a:r>
          </a:p>
        </p:txBody>
      </p:sp>
      <p:sp>
        <p:nvSpPr>
          <p:cNvPr id="8" name="文本框 7">
            <a:hlinkClick r:id="rId4" action="ppaction://hlinksldjump"/>
            <a:extLst>
              <a:ext uri="{FF2B5EF4-FFF2-40B4-BE49-F238E27FC236}">
                <a16:creationId xmlns:a16="http://schemas.microsoft.com/office/drawing/2014/main" id="{15B8AAC3-B2A1-AA75-D292-E0E1443ACB81}"/>
              </a:ext>
            </a:extLst>
          </p:cNvPr>
          <p:cNvSpPr txBox="1"/>
          <p:nvPr/>
        </p:nvSpPr>
        <p:spPr>
          <a:xfrm>
            <a:off x="4814914" y="3578901"/>
            <a:ext cx="6470402" cy="523220"/>
          </a:xfrm>
          <a:prstGeom prst="rect">
            <a:avLst/>
          </a:prstGeom>
          <a:noFill/>
        </p:spPr>
        <p:txBody>
          <a:bodyPr wrap="square" rtlCol="0">
            <a:spAutoFit/>
          </a:bodyPr>
          <a:lstStyle/>
          <a:p>
            <a:r>
              <a:rPr lang="en-US" altLang="zh-CN" sz="2800" dirty="0">
                <a:solidFill>
                  <a:schemeClr val="bg1"/>
                </a:solidFill>
              </a:rPr>
              <a:t>AI</a:t>
            </a:r>
            <a:r>
              <a:rPr lang="zh-CN" altLang="en-US" sz="2800" dirty="0">
                <a:solidFill>
                  <a:schemeClr val="bg1"/>
                </a:solidFill>
              </a:rPr>
              <a:t>工具</a:t>
            </a:r>
          </a:p>
        </p:txBody>
      </p:sp>
      <p:sp>
        <p:nvSpPr>
          <p:cNvPr id="10" name="文本框 9">
            <a:hlinkClick r:id="rId5" action="ppaction://hlinksldjump"/>
            <a:extLst>
              <a:ext uri="{FF2B5EF4-FFF2-40B4-BE49-F238E27FC236}">
                <a16:creationId xmlns:a16="http://schemas.microsoft.com/office/drawing/2014/main" id="{9B4D95FA-E01E-9A1C-08F1-0A7C660775CE}"/>
              </a:ext>
            </a:extLst>
          </p:cNvPr>
          <p:cNvSpPr txBox="1"/>
          <p:nvPr/>
        </p:nvSpPr>
        <p:spPr>
          <a:xfrm>
            <a:off x="4544866" y="4940413"/>
            <a:ext cx="6595207" cy="523220"/>
          </a:xfrm>
          <a:prstGeom prst="rect">
            <a:avLst/>
          </a:prstGeom>
          <a:noFill/>
        </p:spPr>
        <p:txBody>
          <a:bodyPr wrap="square" rtlCol="0">
            <a:spAutoFit/>
          </a:bodyPr>
          <a:lstStyle/>
          <a:p>
            <a:r>
              <a:rPr lang="zh-CN" altLang="en-US" sz="2800" dirty="0">
                <a:solidFill>
                  <a:schemeClr val="bg1"/>
                </a:solidFill>
              </a:rPr>
              <a:t>现状和未来</a:t>
            </a:r>
          </a:p>
        </p:txBody>
      </p:sp>
    </p:spTree>
    <p:extLst>
      <p:ext uri="{BB962C8B-B14F-4D97-AF65-F5344CB8AC3E}">
        <p14:creationId xmlns:p14="http://schemas.microsoft.com/office/powerpoint/2010/main" val="904058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C26D78A-17A7-1C7E-4ACE-120F7422124F}"/>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3A251806-C66A-B333-1F90-7F3A77FA181A}"/>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92F9BDC-CEB0-B657-8581-C28CFC75F765}"/>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569BD08-D9DA-2793-9BE0-24B7ED8F713D}"/>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2F57F9D8-F5BC-0E2D-E8F0-1B3D99C64942}"/>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7AE858F0-C043-A21E-0CE9-D5AD1A3880B2}"/>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197B402A-7B51-7848-5064-4880AA525534}"/>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EDD6FD10-22B8-BB2D-E4FB-89F596F7BBA3}"/>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3F9FACF4-1281-6AAB-E51D-903A91CF4114}"/>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17BD2DB7-179C-D663-2FB6-D50CF3F70756}"/>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4CB1EF2D-87A7-F137-D655-23CD99B5FF27}"/>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E9286436-F990-1C3A-CED2-E32952043DDF}"/>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308F9D6E-C4B4-7D75-13C9-6042C92DD495}"/>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418091DB-F771-ECCA-B43F-860FB516C77B}"/>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07D365B3-FB1F-EBA7-89F8-5395EF7EF384}"/>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4FE419D8-6282-97CD-0C4A-DEBAE6C374EB}"/>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B7962E84-E781-DC89-E79A-ACBA52D45866}"/>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3350DEFF-BDCA-7B02-EF6B-CAF215E21476}"/>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19F95C5C-50CC-F3B6-8DE6-F7CF8E4EFE3B}"/>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7D5CBC81-3991-2744-E953-D2D0F77A90B9}"/>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5E47FC7E-C6BA-8823-BD52-146CACF448A8}"/>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D9ACBC8B-99AC-0635-CD63-2E101E631A8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DA1AA67-7E2B-DB5C-40A9-4B6AC384C97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5C376D1-0625-921E-F263-43F27BBFC84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4664442-7E23-5CA8-E9CC-80F12D20185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4B98D88-FEF8-115E-0BA2-AD97C31B16D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958F422-952A-E0BB-B792-B3361EB5B99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8BC1EE7A-6B7F-BCBB-CC82-8BAEE424720B}"/>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4B41A396-9BD9-AE60-CAC0-26ED87E8C95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D480BC7-4C3F-DB32-3890-1B49C05AA6A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E61CC0D-A2BA-082F-B688-A2487DD3CB8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EAE67CE1-1C6E-0949-29F0-0E723BB79C8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F236BC6-77A9-2060-01E0-6D28D764CE8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93566F0-F081-4D00-29D2-F995C617303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451D2D5C-4714-54A4-633D-16782C9D17D5}"/>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AA5A0DC8-D92F-51F7-5F8B-5418DD12E66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C509184F-BCC9-5113-87B4-4C7472FAD93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8C9FCD4-4F43-30BF-4925-3C452F56AE0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81B50C2-8728-152B-5494-FACA1B30483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0E34F8A-00CF-04EA-1A27-C7DB35538DF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863F350D-5CE4-D05E-DD83-40A8374DEC9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11BAA22-6954-9B33-231C-5B555DB2999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7CAFFCB6-197C-1A71-9F3B-12E46FC80BB1}"/>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3F7D6066-DE7F-75D3-2A32-6D7EC35DA6A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5286769-BC84-BF33-5FFB-E44409AA05C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7229CB76-AD55-FD4B-EA6B-DB16F1C535B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CE176BC-3EF1-DBAC-6524-48CFB760825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ADAA05E-4F9F-EFB5-4D04-BE140B18692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EDE7CCD-E1B2-79C1-6ADA-7FEC68CB233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CCEBEF15-F7E9-AA7C-A502-E1DECFF2B3DD}"/>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11D95103-5930-BAF3-528F-41734655475E}"/>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5C67E266-2ED6-1812-0ECF-B3E2881F3A3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F9A41D1-1930-680E-6599-CB7E65CD135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B092118-27D6-3A83-39C3-F03E01AC530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F468157-7139-E023-EC0B-7E9906D8FD8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43C4AEF-EBCD-CD3D-120F-F51E2E82F27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2C3B02E-3BE7-8D02-1504-1A973E57543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657E5C65-DB95-281D-ECB5-BA25836BB415}"/>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1C659C24-9494-5963-A508-963E6EDA08D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488C56C2-CDE6-FBEC-35FF-FE59B30652F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18493BD-F685-84AF-FF53-2BD8AE97144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57FDFA16-5FDF-E910-AC6E-944576FFE06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8AA888E-927D-2AF1-7411-3D0D09BD88F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B7FA6518-5035-B184-FE17-0724FD9C196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E258AE0C-B762-ED8C-DCD9-620E9B923987}"/>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0A78D3EB-39A0-4BB3-9927-2497B76262CA}"/>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1617E59E-121E-55F3-62CC-F59935C0BD2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57E8B67-CFC9-7CB7-06A3-CAC9986EF5A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433EE19-423B-BC02-77BB-E2B04DF727C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96FA229-144E-8EF8-E6A0-AD712E4449F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DB8DB945-BAF7-2E37-FE0C-4ADDE63085E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727316F-4E04-C0F9-1B85-3D3B5EB37B7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5DBE26D-98E8-2FC7-562E-A6E3848544FE}"/>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637B10AA-A8F7-CD2E-4AE2-9F24C9E24DF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57AA8A8-922F-A454-18F1-F0B49C17B91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35BC720-615A-172C-DA22-BBE539A914B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DF1D3A9-EF4D-53D0-2A45-52D4EB4D8B5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7F841DA-2AFB-A1E8-56E0-81CC7409038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45CD9552-A4EC-FEF5-F6A4-EEE0745FADF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8D81A89B-AF0A-A55D-D617-77154A566E3F}"/>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895BF285-DF01-E68D-4AE6-AAA69F2431B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FFCBC0C4-BDC5-5E90-EFFF-D3C8435579F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776947AE-52EA-06C9-54F9-69CE472DF0A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9EFC3E45-3234-E644-8AD2-5298F872F015}"/>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92766359-AA85-9F7B-E14A-9C2A45C945B4}"/>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039638A0-83BF-5400-EAFD-38399C091CD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D7950B90-8A83-09DA-FF1C-D5B9072C0655}"/>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6BAE1D4C-9EBA-1BD0-D490-96BCA2F9BBA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9B9A550-0781-FEB2-6D6E-5D7725E5AD8F}"/>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C95BE422-B0B1-4135-1BD8-60A473E2769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89F412C-9C59-8D69-80EE-E6B9D5009FC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1DCD0CFD-BD54-30D6-E46C-D269A7ABA8B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D79BC4E2-77C2-3603-BAEB-68EC25ED5B0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697C8C88-C800-78DF-17E2-81F14AC048AB}"/>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BBB82E5D-076F-36A7-E9E3-0CB458641A9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9470B168-0211-25B3-A991-3FBEDF920C7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1DC84712-7725-708F-BB18-B43FAA20E361}"/>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24BAA4EC-3EB6-09F2-0D05-04103FFD6C3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8DB0B9CA-3148-F8EE-76D7-2F640BE1352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63BBDA30-6E60-4E5F-B743-6EA7BFE7793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813C5CE5-9B35-276E-947F-E1A9C3504D07}"/>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4C6DA022-0BE7-E78F-5A4E-C3296272A6C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B620AD7-10C6-738F-84F6-2788D19EC0FB}"/>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2290F8B3-C542-E25C-47BC-2AF2ECB81CE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A040E7F9-978C-46FA-B89F-B0DF9CD0163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ECB34A1F-1548-AEC6-FAA2-BC378B3560E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5227D83-232D-6615-9C8D-2C34A5A1011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7329DE78-2D1A-0DD8-D480-E765B506EA84}"/>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0B4B4288-A89A-C6B9-425E-FCA47A5FEC9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C5A96375-D620-F606-78E9-57DEEE7F0F5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F08AB5E-C553-7230-8D57-500C27BF2AA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79F47AA-7ED1-4F46-4C8E-AA38A881EC0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7F583F4A-C0B1-8EC8-18FC-0883674159D2}"/>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E65D2BB0-4C99-CD3B-24E6-B05CC14E3596}"/>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6B4384D5-BBB4-0790-F7FD-1C5615C1E031}"/>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9062E5A-4904-D2AF-E2A0-310EF8AE8A92}"/>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B344F8F8-0680-3A88-9AE0-F2418EE61365}"/>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516CB209-4CB9-D0CB-5C64-2F26E13F3194}"/>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BF52D79E-1306-924C-EE68-CFABF34195EA}"/>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9E26F687-2E9D-80A6-950F-2E1809B67496}"/>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72C5036A-26F6-B510-1561-804E375ED56C}"/>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C626C69-9AB6-7482-078E-C4D287F00FA1}"/>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33AB1FD-B029-31DC-FBAD-47F6B5EE4819}"/>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22A7183F-0CF6-FA3D-C96E-32AD9F76A947}"/>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A0D0A688-F39A-ED72-83F4-1455451C960A}"/>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277BAA5B-DA32-395C-B8E8-58CF1335E6B9}"/>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B2C261C6-A588-583F-30AD-95F91EA319F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40E65403-B5B0-CBF1-8699-B33F4E45A1F7}"/>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AA7AC2D4-5BF4-E020-D54C-E2C219B1FA65}"/>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38B73A8-7330-B352-D1C8-326623A8BD2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C8B0F5F3-D6A2-0F0F-DEA6-41AA9109DF56}"/>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A0AE6664-3CEA-3704-6200-C32CA0B16F95}"/>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F602AD06-ADF0-ACC5-BCC8-898456D234DD}"/>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1144F17F-A5E0-CFF7-6D07-EFF208DA12B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C2D57D22-E078-6F2E-A4E3-78E0DA03193F}"/>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B7B430BB-35E5-C5BD-4BE2-86860F170CCE}"/>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4C1562CF-9A5B-53A0-0362-33C6BBC8E26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2CA6D04C-2557-4305-C1DE-057D3FF2288F}"/>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003AFD8C-358A-4FF3-8BF7-3678C81AFC7A}"/>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9C345F7-0EDA-6A2E-361A-63DD829DE18B}"/>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593CEDEA-987A-8000-5EFD-299E76CAF2CB}"/>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73F58F18-C880-5A77-5EA4-7FE9C1668B26}"/>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E6108C59-7909-6BC4-9143-73328875C939}"/>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8E026F47-3C5C-69EE-F987-CFD4D71781F7}"/>
              </a:ext>
            </a:extLst>
          </p:cNvPr>
          <p:cNvSpPr/>
          <p:nvPr/>
        </p:nvSpPr>
        <p:spPr>
          <a:xfrm>
            <a:off x="1507252" y="790498"/>
            <a:ext cx="5218096"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cap="none" spc="0" dirty="0">
                <a:ln w="13462">
                  <a:solidFill>
                    <a:schemeClr val="tx1"/>
                  </a:solidFill>
                  <a:prstDash val="solid"/>
                </a:ln>
                <a:solidFill>
                  <a:srgbClr val="FFFF00"/>
                </a:solidFill>
                <a:effectLst>
                  <a:outerShdw dist="63500" dir="2700000" algn="bl" rotWithShape="0">
                    <a:schemeClr val="bg1"/>
                  </a:outerShdw>
                </a:effectLst>
              </a:rPr>
              <a:t>基于树的决策方法</a:t>
            </a:r>
          </a:p>
        </p:txBody>
      </p:sp>
      <p:sp>
        <p:nvSpPr>
          <p:cNvPr id="158" name="文本框 157">
            <a:extLst>
              <a:ext uri="{FF2B5EF4-FFF2-40B4-BE49-F238E27FC236}">
                <a16:creationId xmlns:a16="http://schemas.microsoft.com/office/drawing/2014/main" id="{D6E21E61-4872-76BC-23F2-24945CA6E0EA}"/>
              </a:ext>
            </a:extLst>
          </p:cNvPr>
          <p:cNvSpPr txBox="1"/>
          <p:nvPr/>
        </p:nvSpPr>
        <p:spPr>
          <a:xfrm>
            <a:off x="1139962" y="2077566"/>
            <a:ext cx="9889609" cy="335104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400" b="1" i="1" kern="100" dirty="0">
                <a:solidFill>
                  <a:srgbClr val="FFFF00"/>
                </a:solidFill>
                <a:latin typeface="+mn-ea"/>
                <a:cs typeface="Times New Roman" panose="02020603050405020304" pitchFamily="18" charset="0"/>
              </a:rPr>
              <a:t>序列节点（</a:t>
            </a:r>
            <a:r>
              <a:rPr lang="en-US" altLang="zh-CN" sz="2400" b="1" i="1" kern="100" dirty="0">
                <a:solidFill>
                  <a:srgbClr val="FFFF00"/>
                </a:solidFill>
                <a:latin typeface="+mn-ea"/>
                <a:cs typeface="Times New Roman" panose="02020603050405020304" pitchFamily="18" charset="0"/>
              </a:rPr>
              <a:t>Sequence Nodes</a:t>
            </a:r>
            <a:r>
              <a:rPr lang="zh-CN" altLang="en-US" sz="2400" b="1" i="1" kern="100" dirty="0">
                <a:solidFill>
                  <a:srgbClr val="FFFF00"/>
                </a:solidFill>
                <a:latin typeface="+mn-ea"/>
                <a:cs typeface="Times New Roman" panose="02020603050405020304" pitchFamily="18" charset="0"/>
              </a:rPr>
              <a:t>）</a:t>
            </a:r>
            <a:r>
              <a:rPr lang="zh-CN" altLang="en-US" sz="2400" b="1" kern="100" dirty="0">
                <a:solidFill>
                  <a:schemeClr val="bg1"/>
                </a:solidFill>
                <a:latin typeface="+mn-ea"/>
                <a:cs typeface="Times New Roman" panose="02020603050405020304" pitchFamily="18" charset="0"/>
              </a:rPr>
              <a:t>按顺序执行子节点，直到一个子节点失败或所有子节点成功；</a:t>
            </a:r>
            <a:endParaRPr lang="en-US" altLang="zh-CN" sz="24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400" b="1" i="1" kern="100" dirty="0">
                <a:solidFill>
                  <a:srgbClr val="FFFF00"/>
                </a:solidFill>
                <a:latin typeface="+mn-ea"/>
                <a:cs typeface="Times New Roman" panose="02020603050405020304" pitchFamily="18" charset="0"/>
              </a:rPr>
              <a:t>并行节点（</a:t>
            </a:r>
            <a:r>
              <a:rPr lang="en-US" altLang="zh-CN" sz="2400" b="1" i="1" kern="100" dirty="0">
                <a:solidFill>
                  <a:srgbClr val="FFFF00"/>
                </a:solidFill>
                <a:latin typeface="+mn-ea"/>
                <a:cs typeface="Times New Roman" panose="02020603050405020304" pitchFamily="18" charset="0"/>
              </a:rPr>
              <a:t>Parallel Nodes</a:t>
            </a:r>
            <a:r>
              <a:rPr lang="zh-CN" altLang="en-US" sz="2400" b="1" i="1" kern="100" dirty="0">
                <a:solidFill>
                  <a:srgbClr val="FFFF00"/>
                </a:solidFill>
                <a:latin typeface="+mn-ea"/>
                <a:cs typeface="Times New Roman" panose="02020603050405020304" pitchFamily="18" charset="0"/>
              </a:rPr>
              <a:t>）</a:t>
            </a:r>
            <a:r>
              <a:rPr lang="zh-CN" altLang="en-US" sz="2400" b="1" kern="100" dirty="0">
                <a:solidFill>
                  <a:schemeClr val="bg1"/>
                </a:solidFill>
                <a:latin typeface="+mn-ea"/>
                <a:cs typeface="Times New Roman" panose="02020603050405020304" pitchFamily="18" charset="0"/>
              </a:rPr>
              <a:t>同时执行多个子节点，可以设置成功或失败的条件；</a:t>
            </a:r>
            <a:endParaRPr lang="en-US" altLang="zh-CN" sz="24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400" b="1" i="1" kern="100" dirty="0">
                <a:solidFill>
                  <a:srgbClr val="FFFF00"/>
                </a:solidFill>
                <a:latin typeface="+mn-ea"/>
                <a:cs typeface="Times New Roman" panose="02020603050405020304" pitchFamily="18" charset="0"/>
              </a:rPr>
              <a:t>装饰节点（</a:t>
            </a:r>
            <a:r>
              <a:rPr lang="en-US" altLang="zh-CN" sz="2400" b="1" i="1" kern="100" dirty="0">
                <a:solidFill>
                  <a:srgbClr val="FFFF00"/>
                </a:solidFill>
                <a:latin typeface="+mn-ea"/>
                <a:cs typeface="Times New Roman" panose="02020603050405020304" pitchFamily="18" charset="0"/>
              </a:rPr>
              <a:t>Decorator Nodes</a:t>
            </a:r>
            <a:r>
              <a:rPr lang="zh-CN" altLang="en-US" sz="2400" b="1" i="1" kern="100" dirty="0">
                <a:solidFill>
                  <a:srgbClr val="FFFF00"/>
                </a:solidFill>
                <a:latin typeface="+mn-ea"/>
                <a:cs typeface="Times New Roman" panose="02020603050405020304" pitchFamily="18" charset="0"/>
              </a:rPr>
              <a:t>）</a:t>
            </a:r>
            <a:r>
              <a:rPr lang="zh-CN" altLang="en-US" sz="2400" b="1" kern="100" dirty="0">
                <a:solidFill>
                  <a:schemeClr val="bg1"/>
                </a:solidFill>
                <a:latin typeface="+mn-ea"/>
                <a:cs typeface="Times New Roman" panose="02020603050405020304" pitchFamily="18" charset="0"/>
              </a:rPr>
              <a:t>修改或扩展子节点的行为，例如重复执行某个动作、添加条件检查等成功。</a:t>
            </a:r>
          </a:p>
        </p:txBody>
      </p:sp>
      <p:sp>
        <p:nvSpPr>
          <p:cNvPr id="80" name="文本框 79">
            <a:extLst>
              <a:ext uri="{FF2B5EF4-FFF2-40B4-BE49-F238E27FC236}">
                <a16:creationId xmlns:a16="http://schemas.microsoft.com/office/drawing/2014/main" id="{02F8FDFA-9812-EB79-6891-3C0E1A041156}"/>
              </a:ext>
            </a:extLst>
          </p:cNvPr>
          <p:cNvSpPr txBox="1"/>
          <p:nvPr/>
        </p:nvSpPr>
        <p:spPr>
          <a:xfrm>
            <a:off x="723574" y="1541025"/>
            <a:ext cx="10744852" cy="461665"/>
          </a:xfrm>
          <a:prstGeom prst="rect">
            <a:avLst/>
          </a:prstGeom>
          <a:noFill/>
        </p:spPr>
        <p:txBody>
          <a:bodyPr wrap="square">
            <a:spAutoFit/>
          </a:bodyPr>
          <a:lstStyle/>
          <a:p>
            <a:r>
              <a:rPr lang="zh-CN" altLang="en-US" sz="2400" b="1" kern="100" dirty="0">
                <a:solidFill>
                  <a:schemeClr val="bg1"/>
                </a:solidFill>
                <a:latin typeface="+mn-ea"/>
                <a:cs typeface="Times New Roman" panose="02020603050405020304" pitchFamily="18" charset="0"/>
              </a:rPr>
              <a:t>行为树有不同种类的节点，包括：</a:t>
            </a:r>
          </a:p>
        </p:txBody>
      </p:sp>
    </p:spTree>
    <p:extLst>
      <p:ext uri="{BB962C8B-B14F-4D97-AF65-F5344CB8AC3E}">
        <p14:creationId xmlns:p14="http://schemas.microsoft.com/office/powerpoint/2010/main" val="2163849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6F830F1-ED50-228C-515D-E42F8730C1DB}"/>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353FACAB-A8AD-902B-2BCC-202D1FE08EE4}"/>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A5B53E8-EA50-0102-0283-C955C3A1053B}"/>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2546C0F-DFD1-F643-5DD4-ED594415F98B}"/>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B89B0CC0-DCD1-AEAE-48F8-CEB160BABF0C}"/>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892BD4C5-3F12-4A95-7B82-DF80C92B45C1}"/>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AC34395A-CC9B-93C2-4292-2D21C4B80369}"/>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3C10FDAD-DB92-F360-FEF0-F9AC4B3A41D4}"/>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1C18A18F-C42C-A145-3859-E4077B925E2E}"/>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75477C7C-C66C-B10A-0972-E411F8013F7A}"/>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51558F29-5960-7D5B-B7B1-3E14395AFEFC}"/>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E893E69E-A10B-0172-B6B5-60DA53DA75BD}"/>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293D093A-C7D7-029D-76E0-24FDFE3A9817}"/>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AD38C7A0-4540-DD8B-F36E-1DF248B52C60}"/>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7208A081-3125-4C73-17B3-D236C2C280B8}"/>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FC78529C-BBE8-9D79-6D99-2FC2F4235598}"/>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C2129355-5D94-88B3-3685-CDCC6496B07B}"/>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5F81B013-B9C4-BEA7-9861-7B225731D93D}"/>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1463649C-2577-C242-60BE-B04882A31CCF}"/>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05BE5246-ED3C-6F1C-0111-219FB689A897}"/>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2291DC19-CED1-E5FF-210A-130BBA42F2A5}"/>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D226668F-7DBD-B2F8-A965-44BA3BC45C6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7B49A04-1663-FC5D-44C9-B166A02174A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EBC6F42-A4A5-9DA6-295D-D599D0F2763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5F91632-0312-A8AB-4BA0-43F0066BDA4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DF69722-33EC-A84A-E218-D877C311C5A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3F444A9-90B2-9789-143E-DC28658AE25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6A450CFF-86E2-99BF-4AC9-C06F4FE31E61}"/>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CD8D4BDB-D00A-BE14-30F1-F24F4546C19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75AE5AB2-4640-63FE-DABB-2604A87591F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A17DFD7-6B60-6F7D-355A-140BC9EC56C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B9CF68B-075E-8F8A-CA85-2DA009FC433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5C38F46-5474-F3B0-0BB7-384E888AB75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3DCD6D2-3484-3B0F-2153-981783E4BD7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0A6C1984-F711-5F25-65E8-401394828965}"/>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C2EDFD27-9983-9AD8-B6C5-9240F5800C36}"/>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DB71E351-86D0-5E65-F94C-2FEC45E8EF9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17E6748-C0EA-3BE9-356A-F0AAA521C09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D3D9184-AEFD-C97E-4ED7-C9F973683B7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B7D5F90-B4DF-A9EE-F613-167C6CC50A8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E94B8DE-EB84-41C9-BF57-41289F4A0B2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F4592E2-48E0-3703-B0A5-DA69FFBCCD7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88C20D35-1FBF-620F-09AB-3AE9598D020B}"/>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73091FC0-DFBA-8E47-597D-004DFDF60A4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B7B54794-4256-3699-A6AD-53EF078F879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63D9351-9A1E-5401-BA1E-5AAF7858001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62E073-F8E9-2FDF-D269-03665DE66C5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2E89BD45-B3E8-1E58-D159-5473CCD146B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1483DAD-B76E-FC03-F06D-1CF08386557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9A56722B-6D84-BAAC-75E2-908A1B3CA413}"/>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E8C85F1B-7F01-6A26-166E-0250FFADF671}"/>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3FE524E8-C161-0FEE-B58E-E4BD3315748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7515B3-236D-D21A-BC56-97E4106A4F1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B89519E-9AED-1C84-14BA-F98370DD5AE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7576E9D-DDFF-59AF-2D52-CCEC965A566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535CCABB-46EA-9764-2C24-7150D6D2DE0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79E6903-127B-1B2A-CC08-3E932514ACC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6D47F2C1-DA29-B578-1DE0-76F503645FBC}"/>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56CD2DA7-D45D-3D57-B938-DD2681A2E3C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BE642BD3-9389-C839-07EC-37FF9C6D32F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91372C63-DAE6-64F7-E6B5-E3657A0DB43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2AEA4B82-E4D1-5E88-0A28-E5444D445EA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0113224A-0ACB-7F8F-D512-1A235E9E9FA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BBA449F-D59D-8B30-1E82-7C3DC12E052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09DF8CEA-4C7D-8FF3-4CEF-C735379CCF3E}"/>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6CA058B9-ABF0-30BB-FC9E-04994B1E3A2E}"/>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301C1E67-2D96-78C3-1618-E24E646EA15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96F4FD9E-2751-9289-3EDB-F4600E41A10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CB7BE29-09C9-4014-D83D-4AFD1740A27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09BB00C1-AD33-A3C1-CA52-CA09984DE75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9CE3876-9657-EB38-3606-AB65D362425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C7609E08-C832-F951-1121-A9D020BA304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8C390EAD-3CAB-5A9E-58FF-B2EFAE1B38C5}"/>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E8304292-3C78-3507-3B10-7B657544583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F6A4061D-BAAE-DE54-6B7F-73E18CC2053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E2D89644-C84D-CD22-4DBC-55E50C36E44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CC74397C-C8BA-A563-41AA-7C54367958F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0EFCEE98-18D8-2233-6E0D-A37C5B01F5A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4686182-B460-E87C-80A7-A7BB506F40D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1B5BBA69-AAA2-E502-7914-9479E618AFF9}"/>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EA5D2BD7-5583-0AD5-20BB-48AC95C3390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425A421F-9965-F7EC-3BB2-BC1085393C9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B58D2B3E-4C33-6F71-DA46-BDAD883D568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4162CE5-32EC-D1E1-07E0-9E4FF15BD6A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A25ED36-2C55-C59F-4635-09BB94E10208}"/>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3113D1A-46B6-948A-DC18-9DB7B1B58EE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1660F46F-D594-6FC4-2330-81F5F9FA4B1C}"/>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87421E2E-0310-5EA8-58A2-96B2BEBD9AF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413D343-B3CE-CDE9-63F6-BE2E6F3F29B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732E1D96-CA3D-0BBC-8F6A-6F3F15251310}"/>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9C4A846-1504-5BA3-00AE-B834EA6258A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003B2486-7ABA-9B54-F1A6-02D2BE4E639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E72D5E25-E40B-347F-3BD8-1AB9B5B6F9E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319E9B14-57A6-86AD-4148-82A2A73E0844}"/>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0D126144-0F80-AA91-60FA-47F34F42DAC9}"/>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004A231-A315-3D43-2EAC-5666966445A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1D74E40E-1412-3D27-9F90-50A1020D60D5}"/>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0809D50-60BC-F2A4-0289-6CC33E7B571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95ED4074-1702-09B9-FCFB-4E33A17B0021}"/>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27CE2416-E3B7-D817-FB7B-AA9A82AEA71E}"/>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E1822820-73E0-4A3C-12E7-966081A530DF}"/>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B81D82E7-CF35-4B98-59CE-73C00CDBF3D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99E50636-40F7-FAD8-1590-299A56767C86}"/>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E07E6124-0340-570C-E2C9-1BACB7F9F531}"/>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555677F-0A1F-5DC7-3276-56B8D47E687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3702E8C3-8314-4419-83C5-0B7703BC00A5}"/>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2C810EC-826D-61CC-58B5-8D3EBC7786E8}"/>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3CB839DC-A87A-DE24-4148-9BA6528CBC77}"/>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0C8FAA72-8D71-2D5E-2D8E-29E9F97160C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DAE0CA01-E9C4-A2BB-420D-3966C713ADAF}"/>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7BEEB035-9547-93B9-2822-123F01D8527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584CE126-39BE-E603-D99B-D5CAFAD74B0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C3FCAE5B-EE85-E74E-D708-80AA749E7E40}"/>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EF5333DC-1834-0A84-9F31-14DEF315E8EA}"/>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2C34FBA5-A967-F43A-84F9-C2EB7A511BF4}"/>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C0A26213-2524-6290-255A-FBDB28A62B3F}"/>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C7BED2EE-35E3-EDB1-9619-2D2C4979FB30}"/>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3186F1D1-09AD-BFF5-F236-F0E0296CE549}"/>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B5579383-B209-8D10-2CFA-E74D34B424EB}"/>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8A24F8FC-8F6A-D07C-A0F0-E100F69704A3}"/>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AD36ADD1-696F-F04F-198C-F4A47ECFA7F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6412620-D30A-4BAA-A120-35D6DD521098}"/>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3FD6DDB2-E06C-1A05-B3F1-CCD41DC4677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C42100CB-16AA-6FFE-E8C8-7A914E470E1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7EFBAF4D-37B4-4A7A-3B42-B1E9E3EB99F7}"/>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AE525569-FB5E-E368-3B52-F6AAF6BC1E04}"/>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C1C4AD16-218D-36BF-93C8-161F18B15D9E}"/>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AE8E3295-079B-3700-D6B9-0C2E361669D1}"/>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5E24FAAE-A84D-3431-5A41-75B73C599F6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31468FD-CC16-4E7F-883F-6BE8CF3B822F}"/>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CC7351F1-6930-F68E-EDD9-0E982C028B64}"/>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865A1826-6F37-2982-96D4-CD93AD673EA1}"/>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0EAEBD74-A429-BCA5-77DD-A3B598281EE0}"/>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B001079C-6C2D-A8AE-3902-00B0028C02A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0210AAB-8FF8-8DCB-1429-A99144828AA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37F06738-B0F3-6DE6-4029-68BDEDD7864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EE58F9E-C6CB-7A32-81F0-973E5050765F}"/>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2E7C40DB-4FD1-1721-57C9-1C7B019544CD}"/>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E5D6CAD5-9A33-F78A-5ABE-6E16F80F8C76}"/>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B3EA35B4-88BB-AE08-88F4-AB4EE294EBAE}"/>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F3DD74D4-26DB-9779-B2B1-0BFA846F5E83}"/>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CDAB2A00-8AB4-E972-80E6-E8B79E9F1B1A}"/>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D923DAB8-80AB-E15C-245F-476CB66D453E}"/>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E77C38A0-DC73-AB9D-4735-4F5C3BA2CCDF}"/>
              </a:ext>
            </a:extLst>
          </p:cNvPr>
          <p:cNvSpPr/>
          <p:nvPr/>
        </p:nvSpPr>
        <p:spPr>
          <a:xfrm>
            <a:off x="1507252" y="790498"/>
            <a:ext cx="5218096"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cap="none" spc="0" dirty="0">
                <a:ln w="13462">
                  <a:solidFill>
                    <a:schemeClr val="tx1"/>
                  </a:solidFill>
                  <a:prstDash val="solid"/>
                </a:ln>
                <a:solidFill>
                  <a:srgbClr val="FFFF00"/>
                </a:solidFill>
                <a:effectLst>
                  <a:outerShdw dist="63500" dir="2700000" algn="bl" rotWithShape="0">
                    <a:schemeClr val="bg1"/>
                  </a:outerShdw>
                </a:effectLst>
              </a:rPr>
              <a:t>基于树的决策方法</a:t>
            </a:r>
          </a:p>
        </p:txBody>
      </p:sp>
      <p:pic>
        <p:nvPicPr>
          <p:cNvPr id="4098" name="图片 1">
            <a:extLst>
              <a:ext uri="{FF2B5EF4-FFF2-40B4-BE49-F238E27FC236}">
                <a16:creationId xmlns:a16="http://schemas.microsoft.com/office/drawing/2014/main" id="{0521D1DB-1D7D-B433-AB8F-C63525B2B0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55"/>
          <a:stretch/>
        </p:blipFill>
        <p:spPr bwMode="auto">
          <a:xfrm>
            <a:off x="1385734" y="1554374"/>
            <a:ext cx="9420532" cy="434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261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77D4374-69BA-3900-E1C9-832933C79A94}"/>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77AD8805-6845-6B6A-116C-D04D2564F0C3}"/>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DDA07BE-7037-FB71-BF04-F377ED8C0C2D}"/>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638E479-19C5-A9AC-CB26-76777F20AB66}"/>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C9516EC3-ADF3-B6F2-BFD8-6834AF5CDC42}"/>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895FC64C-9415-10E9-1263-3C5C76126A28}"/>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03FA2916-BB9A-DBDF-A933-E97521C6C92F}"/>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AC61F503-5D07-6055-7118-FC7A1CE690E3}"/>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034E72C4-62A9-7BE2-A57A-81B7C075E9A0}"/>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CF7C967F-D08B-6D57-F13B-E64D67C30632}"/>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F77DFB65-50FE-DDB4-A7E2-0FA6ABD198F1}"/>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2ED59B2A-D119-6EFC-627D-02676274FA70}"/>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FCCBC1A0-F380-FAB0-6538-98AF555F2F3F}"/>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1AC26592-EC52-3ED0-58F2-D2F1750C311E}"/>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511875BB-F31E-2A0B-9406-7A82731A9915}"/>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4B50AB1C-2627-2B9D-537F-D5045977B940}"/>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B2E392E0-0125-965E-3D2E-4BC9E6782CFA}"/>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05C91F33-9933-4406-7AD8-A76B6154D188}"/>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3F5A2E83-A1C0-96DA-DB53-A88A66577E1B}"/>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AACEF1BA-717F-FC59-7774-EEDFD8DAE88C}"/>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16FF623C-824F-61F7-52B3-43FE6CFF32D5}"/>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059107D4-816C-81B6-B187-7CFA383AF7A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3C05466-4E7F-84EF-1057-44B6A997BCB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98375EF-0E82-A311-DCC0-BB67F36F431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6C148F3-B559-3B58-D0F0-19813707D46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AEBA250-0BA1-ACFA-B0E0-25B5B9BA7FA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3E235E3-C5B4-73AC-0CDC-FD3F2A49249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A1C4D712-EF29-7602-05CE-9ED8251D8378}"/>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18FAA0F9-A8A1-B4D0-F981-461786C8171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B05B96C1-F912-4BA6-9368-EFDEF09A2D5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9026C93-B9B3-8E6C-CA34-7BF0AB3B7A2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DC16111-CB9E-306B-716D-93CCC2E3EB1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0CF4EB0-A650-D640-BC7A-1AA25A8EAE4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1D4BEAF0-D849-14DD-313F-AC5A4825F9C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0F5C355E-83FB-D98E-D799-0978107233D1}"/>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0261C95D-042F-1DE7-1FFD-19CF64A680C7}"/>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82F4C9E5-D3A7-7C01-F0F6-2D367165ACE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F7553A0-4D10-3A26-4F73-832957E7C25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92BF9CA-53D9-79EF-163F-0668ABA5661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52CEB97-1D03-3876-8DCB-53C4675176F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EC193624-FF0E-056A-4F8D-6226312AFD2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FA0F4DC-2241-47B1-65DE-A2B474DF84D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2CCA2D15-4117-786E-17F2-D9B7A591FA71}"/>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7ECFBDCD-E6D9-42D7-D82A-C1C7BCA6CF3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8E8F507F-9A10-1123-EBA6-1DA81657110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994DB6EE-0B86-294E-4387-13C811B8B39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1439BF2-B157-9031-7CC0-1908C75D622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578E49A-B55B-54A6-A82C-E676DFE71C4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40926B2-E150-0A64-6A2B-A9B4F2AAB65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C08ED3A1-FCCD-225A-A921-DC425A28EAEA}"/>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E2765B2B-1B76-7FF4-0676-3DACE6823248}"/>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270CFD3E-8A56-31A6-B884-461E0E43F1A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B253E86-EAE5-5AE8-D9A7-83A60D2C194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89939E0-21BF-977A-07EA-F4F7A160341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DAF4B3BA-0CAC-FBA6-EECC-EC06B3E1CA2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DBB4E99-4B86-4488-CBDF-BF8F9C0AB8A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F38E9370-F996-B237-942B-A027A84EB4C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4D665D70-1ADD-CDBF-E0C3-6A3899EE7F85}"/>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30B9A6CE-4FCC-3485-A048-5EE10111FD9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2FFFB898-BF25-0423-9F01-14EF89B50A4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B4742AC-AB56-E16D-C06E-13156EEC711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87E1783-2905-EA1D-DEAC-F83E61104F5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1E450B3-4D38-6467-168F-21289352E25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B763802-0A7C-9E72-9669-4165C298378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8FA00F94-1D07-6430-1B6A-4B2964D945DA}"/>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C4BBCFFD-F913-9FC0-46BA-3D6BFDE32FA3}"/>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6A432380-47E4-1891-7C36-D337FA9D948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A3DC9FD-FCF0-CCEA-B1C7-1A2E7A852E1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6A46B30-7DB6-E95F-A397-A24B56EB308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73E908D-C571-F217-373D-B0F163A78B0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BC1CBB6-B136-2EC3-04B9-FE6154CCB6D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EF1A2AA-5C3E-DCB6-AA31-459DC8154DB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BB8921C-A9C4-819E-9BDA-3E300E83CFB7}"/>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4580F337-80CD-4539-E962-3F8FC708D8D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4D942969-FAEE-FD41-4CFC-E46B4E3E10E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AA2156D-106F-79D9-BD26-896A4FA76FB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BD3960E1-A390-33EE-359C-C82BFE09F90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1B0723F8-7905-A5C2-EDD1-743BCD36ED9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B2CD8057-A169-0E5E-2D44-C5D65771F6F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6AC9B3DB-9DB0-9E9A-6BE9-036FBD1F5866}"/>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D5C66961-3BA7-6E75-352B-16CAA186571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9A79064A-2F80-086D-AA17-287D8CAEF845}"/>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F667D9CD-C16A-AEAE-090E-A807CD01F4B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866C9F9D-755F-4CC5-72CE-907C66DFCEB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B164463A-C6B9-4A6F-2D21-5EFD25E63C1B}"/>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F980C799-58AD-21FF-41EA-28CB75F926BD}"/>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41654263-AB1E-D350-6CFC-7493B9F74F7D}"/>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921E2EEB-A4E5-4FA9-EB0C-2DF7DEABE11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4288D44-251A-5AB0-741E-6217A233104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E8AEDB2-1432-329E-75AF-3359FBC97380}"/>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EA1259B-0157-E845-E319-987C70A7BEF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3AC80579-F3BC-1685-F41A-C13289B2CE3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8D5B0D5B-60F4-3FD8-614A-713E86569640}"/>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771D84D3-9DC8-8838-A0A6-E63BA043DCEC}"/>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D684661A-34BA-0B5E-10D2-EA5F0CBD9FD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39DC78E-CA52-C80F-2CC7-8D7561368F0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1661662-9CF2-384C-7DF2-E94FFE15DE0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56A235D0-0CF4-74E6-F088-1353F1E71EA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7ADC7387-1463-0349-CB68-FA7090183B7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3AA3C223-4601-92CE-B02D-2C2FA7C080D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59A43FD7-A52F-3F4F-2ADB-F0E5FE4C9AC3}"/>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767B1F0D-9EF1-48B6-A732-EBB6A73248E4}"/>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7E822AD9-3C7B-38DD-868D-3544BF5150C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8BF6DAC2-10EA-362A-9C46-EC23353B742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8FD9B13-8BC2-6407-0DBB-58DE284587A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6606BF32-D37E-7D4A-F4C1-9D9267527AC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2A12D28B-D39A-6A71-183A-9FDB9BDF37C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E71F4280-1073-BED6-E3CB-E30F2C2A5D14}"/>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071EE0ED-0004-C27E-67BE-E081E5D2A8EC}"/>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C7299DAD-F553-E88B-D295-CC7DC05FED27}"/>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4028478E-ABC6-CA1E-4AF5-110B5F9AABB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7B77002D-6C55-42F5-5744-CD031EC833C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2CFDC575-AE9F-9032-54C3-A399E2462C5D}"/>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AF241E3F-5625-A7E6-196B-D658F24B3972}"/>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624D11F9-1833-17E6-3D4F-D35ABE28D618}"/>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ECE7D94D-906A-4CAC-E238-3DEC47B818FB}"/>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4ACD205E-AD17-2440-6772-303262A7251C}"/>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D7C4CB14-8F43-EA9D-9141-E876B58DDA9E}"/>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7DFE2672-8139-153C-7F5D-3F7F4AE3D210}"/>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1F473AB9-3781-0974-B04D-1E712D3D859D}"/>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0FB467E9-DEE8-D2E0-0184-2C47AB47DCA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F22CFFF-4F42-6127-22AC-EE5C9DD5304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614442E-1410-F43C-71E0-AB15E48CA5D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52F6DDB1-5FAC-F378-7ED4-3A12C31ED26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7CBAC0C7-7499-DAC3-C1B0-94F9F0557365}"/>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C9630AC8-8B15-E919-2AF7-18A872FCDCDA}"/>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04B4CBB8-58C8-CE8E-939B-8EE9C36EC0FB}"/>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892B6EBF-B042-18FA-0CFA-95C2C31F738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DB97571-59ED-782B-2C1D-D120B7EE5320}"/>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76DA89B2-7DCA-10B4-62C0-EB9045D6FAB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845132A1-7F7C-7384-EB2F-F5A0F6537C5C}"/>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EDFB2AD6-1957-463B-705D-751803BA5EF7}"/>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68B59979-D95C-A6F4-CE62-806DDF77B359}"/>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335BA31A-CBA8-5971-22CF-09ECFD3F2D6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BA1F7761-D828-E323-94D3-C1CD1D2CF3A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F881AC5E-2FE0-1CA6-3E68-C8393B98335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64416526-2E97-7AC0-805D-7BDED9897A9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25091AA8-0692-E4EE-13A4-0A722A795D00}"/>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092130C-4AEB-9153-73C7-3B25876F20E5}"/>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939126A-30CC-FA21-11AD-CC191D0A8541}"/>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724E6C7A-1A05-C55D-8F21-4B543C9E57BC}"/>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F19306CB-E02E-2404-7F65-1801FFB48823}"/>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C76FACDF-0F0F-A191-464C-FD0F4E3CE28E}"/>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900A2C22-D13C-B712-5B54-64428434F90D}"/>
              </a:ext>
            </a:extLst>
          </p:cNvPr>
          <p:cNvSpPr/>
          <p:nvPr/>
        </p:nvSpPr>
        <p:spPr>
          <a:xfrm>
            <a:off x="1507252" y="790498"/>
            <a:ext cx="5218096"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cap="none" spc="0" dirty="0">
                <a:ln w="13462">
                  <a:solidFill>
                    <a:schemeClr val="tx1"/>
                  </a:solidFill>
                  <a:prstDash val="solid"/>
                </a:ln>
                <a:solidFill>
                  <a:srgbClr val="FFFF00"/>
                </a:solidFill>
                <a:effectLst>
                  <a:outerShdw dist="63500" dir="2700000" algn="bl" rotWithShape="0">
                    <a:schemeClr val="bg1"/>
                  </a:outerShdw>
                </a:effectLst>
              </a:rPr>
              <a:t>基于树的决策方法</a:t>
            </a:r>
          </a:p>
        </p:txBody>
      </p:sp>
      <p:sp>
        <p:nvSpPr>
          <p:cNvPr id="158" name="文本框 157">
            <a:extLst>
              <a:ext uri="{FF2B5EF4-FFF2-40B4-BE49-F238E27FC236}">
                <a16:creationId xmlns:a16="http://schemas.microsoft.com/office/drawing/2014/main" id="{3C02006D-450A-5FED-0A9A-3AE56AFAF0F7}"/>
              </a:ext>
            </a:extLst>
          </p:cNvPr>
          <p:cNvSpPr txBox="1"/>
          <p:nvPr/>
        </p:nvSpPr>
        <p:spPr>
          <a:xfrm>
            <a:off x="1066138" y="1925060"/>
            <a:ext cx="10203790" cy="3905043"/>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400" b="1" kern="100" dirty="0">
                <a:solidFill>
                  <a:schemeClr val="bg1"/>
                </a:solidFill>
                <a:latin typeface="+mn-ea"/>
                <a:cs typeface="Times New Roman" panose="02020603050405020304" pitchFamily="18" charset="0"/>
              </a:rPr>
              <a:t>不同的</a:t>
            </a:r>
            <a:r>
              <a:rPr lang="en-US" altLang="zh-CN" sz="2400" b="1" kern="100" dirty="0">
                <a:solidFill>
                  <a:schemeClr val="bg1"/>
                </a:solidFill>
                <a:latin typeface="+mn-ea"/>
                <a:cs typeface="Times New Roman" panose="02020603050405020304" pitchFamily="18" charset="0"/>
              </a:rPr>
              <a:t>NPC</a:t>
            </a:r>
            <a:r>
              <a:rPr lang="zh-CN" altLang="en-US" sz="2400" b="1" kern="100" dirty="0">
                <a:solidFill>
                  <a:schemeClr val="bg1"/>
                </a:solidFill>
                <a:latin typeface="+mn-ea"/>
                <a:cs typeface="Times New Roman" panose="02020603050405020304" pitchFamily="18" charset="0"/>
              </a:rPr>
              <a:t>可以使用不同的行为树，而行为树中的某些子树可以有相同的设计，因此可以做到子树的复用，</a:t>
            </a:r>
            <a:r>
              <a:rPr lang="zh-CN" altLang="en-US" sz="2400" b="1" kern="100" dirty="0">
                <a:solidFill>
                  <a:srgbClr val="FFFF00"/>
                </a:solidFill>
                <a:latin typeface="+mn-ea"/>
                <a:cs typeface="Times New Roman" panose="02020603050405020304" pitchFamily="18" charset="0"/>
              </a:rPr>
              <a:t>降低开发人员的工作量。</a:t>
            </a:r>
            <a:endParaRPr lang="en-US" altLang="zh-CN" sz="2400" b="1" kern="100" dirty="0">
              <a:solidFill>
                <a:srgbClr val="FFFF00"/>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400" b="1" kern="100" dirty="0">
                <a:solidFill>
                  <a:schemeClr val="bg1"/>
                </a:solidFill>
                <a:latin typeface="+mn-ea"/>
                <a:cs typeface="Times New Roman" panose="02020603050405020304" pitchFamily="18" charset="0"/>
              </a:rPr>
              <a:t>行为树是树状的数据结构，因此不同于有限状态机，每个节点只和父节点与子节点有直接联系，节点之间的联系较少，</a:t>
            </a:r>
            <a:r>
              <a:rPr lang="zh-CN" altLang="en-US" sz="2400" b="1" kern="100" dirty="0">
                <a:solidFill>
                  <a:srgbClr val="FFFF00"/>
                </a:solidFill>
                <a:latin typeface="+mn-ea"/>
                <a:cs typeface="Times New Roman" panose="02020603050405020304" pitchFamily="18" charset="0"/>
              </a:rPr>
              <a:t>增删节点对整体的影响较少，增加了灵活性和可扩展性。</a:t>
            </a:r>
            <a:endParaRPr lang="en-US" altLang="zh-CN" sz="2400" b="1" kern="100" dirty="0">
              <a:solidFill>
                <a:srgbClr val="FFFF00"/>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400" b="1" kern="100" dirty="0">
                <a:solidFill>
                  <a:schemeClr val="bg1"/>
                </a:solidFill>
                <a:latin typeface="+mn-ea"/>
                <a:cs typeface="Times New Roman" panose="02020603050405020304" pitchFamily="18" charset="0"/>
              </a:rPr>
              <a:t>在</a:t>
            </a:r>
            <a:r>
              <a:rPr lang="en-US" altLang="zh-CN" sz="2400" b="1" kern="100" dirty="0">
                <a:solidFill>
                  <a:srgbClr val="FFFF00"/>
                </a:solidFill>
                <a:latin typeface="+mn-ea"/>
                <a:cs typeface="Times New Roman" panose="02020603050405020304" pitchFamily="18" charset="0"/>
              </a:rPr>
              <a:t>MOBA</a:t>
            </a:r>
            <a:r>
              <a:rPr lang="zh-CN" altLang="en-US" sz="2400" b="1" kern="100" dirty="0">
                <a:solidFill>
                  <a:srgbClr val="FFFF00"/>
                </a:solidFill>
                <a:latin typeface="+mn-ea"/>
                <a:cs typeface="Times New Roman" panose="02020603050405020304" pitchFamily="18" charset="0"/>
              </a:rPr>
              <a:t>游戏</a:t>
            </a:r>
            <a:r>
              <a:rPr lang="zh-CN" altLang="en-US" sz="2400" b="1" kern="100" dirty="0">
                <a:solidFill>
                  <a:schemeClr val="bg1"/>
                </a:solidFill>
                <a:latin typeface="+mn-ea"/>
                <a:cs typeface="Times New Roman" panose="02020603050405020304" pitchFamily="18" charset="0"/>
              </a:rPr>
              <a:t>的</a:t>
            </a:r>
            <a:r>
              <a:rPr lang="en-US" altLang="zh-CN" sz="2400" b="1" kern="100" dirty="0">
                <a:solidFill>
                  <a:schemeClr val="bg1"/>
                </a:solidFill>
                <a:latin typeface="+mn-ea"/>
                <a:cs typeface="Times New Roman" panose="02020603050405020304" pitchFamily="18" charset="0"/>
              </a:rPr>
              <a:t>AI</a:t>
            </a:r>
            <a:r>
              <a:rPr lang="zh-CN" altLang="en-US" sz="2400" b="1" kern="100" dirty="0">
                <a:solidFill>
                  <a:schemeClr val="bg1"/>
                </a:solidFill>
                <a:latin typeface="+mn-ea"/>
                <a:cs typeface="Times New Roman" panose="02020603050405020304" pitchFamily="18" charset="0"/>
              </a:rPr>
              <a:t>设计中，行为树是最成熟、可靠、简单的更新决策的方法。</a:t>
            </a:r>
          </a:p>
        </p:txBody>
      </p:sp>
      <p:sp>
        <p:nvSpPr>
          <p:cNvPr id="80" name="文本框 79">
            <a:extLst>
              <a:ext uri="{FF2B5EF4-FFF2-40B4-BE49-F238E27FC236}">
                <a16:creationId xmlns:a16="http://schemas.microsoft.com/office/drawing/2014/main" id="{109EA64B-74D2-CDC4-49DD-D869065250CF}"/>
              </a:ext>
            </a:extLst>
          </p:cNvPr>
          <p:cNvSpPr txBox="1"/>
          <p:nvPr/>
        </p:nvSpPr>
        <p:spPr>
          <a:xfrm>
            <a:off x="723574" y="1541025"/>
            <a:ext cx="10744852" cy="461665"/>
          </a:xfrm>
          <a:prstGeom prst="rect">
            <a:avLst/>
          </a:prstGeom>
          <a:noFill/>
        </p:spPr>
        <p:txBody>
          <a:bodyPr wrap="square">
            <a:spAutoFit/>
          </a:bodyPr>
          <a:lstStyle/>
          <a:p>
            <a:r>
              <a:rPr lang="zh-CN" altLang="en-US" sz="2400" b="1" kern="100" dirty="0">
                <a:solidFill>
                  <a:schemeClr val="bg1"/>
                </a:solidFill>
                <a:latin typeface="+mn-ea"/>
                <a:cs typeface="Times New Roman" panose="02020603050405020304" pitchFamily="18" charset="0"/>
              </a:rPr>
              <a:t>行为树也是</a:t>
            </a:r>
            <a:r>
              <a:rPr lang="en-US" altLang="zh-CN" sz="2400" b="1" kern="100" dirty="0">
                <a:solidFill>
                  <a:schemeClr val="bg1"/>
                </a:solidFill>
                <a:latin typeface="+mn-ea"/>
                <a:cs typeface="Times New Roman" panose="02020603050405020304" pitchFamily="18" charset="0"/>
              </a:rPr>
              <a:t>NPC AI</a:t>
            </a:r>
            <a:r>
              <a:rPr lang="zh-CN" altLang="en-US" sz="2400" b="1" kern="100" dirty="0">
                <a:solidFill>
                  <a:schemeClr val="bg1"/>
                </a:solidFill>
                <a:latin typeface="+mn-ea"/>
                <a:cs typeface="Times New Roman" panose="02020603050405020304" pitchFamily="18" charset="0"/>
              </a:rPr>
              <a:t>常用的决策系统，与有限自动机相比：</a:t>
            </a:r>
          </a:p>
        </p:txBody>
      </p:sp>
    </p:spTree>
    <p:extLst>
      <p:ext uri="{BB962C8B-B14F-4D97-AF65-F5344CB8AC3E}">
        <p14:creationId xmlns:p14="http://schemas.microsoft.com/office/powerpoint/2010/main" val="65572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1386E5-8CD4-E083-654E-99107A4A5ED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9CD1AF3-3732-21DA-9F37-D024307EC7FB}"/>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09BE4D1-D6B5-A771-7538-11AA80122CC7}"/>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E66EB8C-A9E1-BFE8-982B-FA7762F5A690}"/>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3DE4EBDB-9EB5-DE4F-8054-059D0E1B2492}"/>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00735B7E-B9F3-FC5C-3D06-180B63719A96}"/>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0692B29C-E13B-1EED-59E7-77F16B9F5834}"/>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70DA81EB-59D5-9D04-7ED8-65CD1ED459B8}"/>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90D70EDD-AD5F-D5C5-898A-CD94AD32BBFD}"/>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BE2779BB-AE9C-E151-AAF5-F1E062084E37}"/>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36AB2953-3501-D26A-E8C0-0F4B235B63E6}"/>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526E2978-2A92-B810-DBE9-F2A7693B54C2}"/>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C31DF07E-094F-7952-6E24-095E25794E2F}"/>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5E7D2033-1FE6-EE94-05E5-C9F75733CDF6}"/>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C4FF8DA5-6DF0-2FA3-5A3A-137501E7485A}"/>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0B40B132-E42D-6E11-72D1-121157592E38}"/>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44BD002E-E097-B8AC-FCCC-44B19286FBE2}"/>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97A08F89-F49E-6E03-068C-A79B9352463B}"/>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D0D9A722-8254-3866-3186-7F3759E03D89}"/>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9217AAA5-CFCD-A43A-2D5F-8862F3675FD0}"/>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969B6FAD-66B8-D7B8-F73E-70422B2A3E98}"/>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349967B5-7CA5-CA83-D82F-340B40B793F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857016E-0BCB-4DF4-880F-7EA7980FA18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70BEE56-68F5-1023-E65C-4238D44F3C2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1F6078E-771D-7CC6-859B-A55E0EECD3C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0B013C3-CA38-03EC-8789-CD6BE4E6894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BB56EFC-E7B5-858A-95F8-1AD52A6F547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55A29C4C-75A9-4DA6-0619-A5289AABF8BD}"/>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DEE15A09-02CF-D085-47FB-D7249754DF5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734980D9-60FF-5BA0-6330-B1BD6E58146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D3C4CBF-98DE-3432-D2C8-96F483503F7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BDECF7E-B8AF-A265-B072-393DD9691BF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CF6D5A9-F38C-7FC5-0EFB-D04D7D82944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9A24BCC-F593-92A5-3BA4-20B3319D698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2FEFE429-A62D-1A0A-7492-2DE52FDB8B12}"/>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89348795-7BD6-323C-6B45-AD130E310973}"/>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E5E9C428-492E-81E7-7120-7886713D050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FBE3D2D-FE59-BBDF-DD61-AEE1E3FF343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5AC54FD-A25E-1907-D76E-4CA83C8010D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DE17364-4F0D-31A8-BF9B-CF47729BA91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D2356959-26B7-76FB-EFB6-80631E56442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50D72D7-C534-7F88-5AEF-EA301AF88AE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52FA7466-6EBA-6DDF-4DCB-3B0C74599D2E}"/>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D65F23BD-FA83-6541-EF86-15CC665434F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CEF8741-694B-7665-9164-2A1F23C5570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2B23638-E231-8745-739A-9A53EBD4560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952854FD-A446-742A-6EDB-5402576E9F8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E57822C-E6AC-C57B-A6A6-BE5F1B113BA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C78DAF39-FBD9-33CE-4A18-1B059E8C6E4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C65AF208-0EF4-5603-8093-47079F780E1D}"/>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8735FB9A-BC5A-D95C-31E8-D744E46F0CBD}"/>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F896FC75-2706-19A8-B6CD-B08E082CE4E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FA413579-D320-EA0D-DE65-F4D3E8CA144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DF1FAF7F-C07A-9A2C-7DAA-11E22B46805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8914A8D-3239-5D9D-98E7-3A993E14F05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2D3FA352-7D43-3A89-57C0-9D73B5C6540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1E358D3-B0C4-CE6F-CF6E-32685E0F7A3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79F80F89-1FB0-406B-7CE8-3B31D2C39B7A}"/>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4C94DA51-5B22-3CB1-2F66-BE5420B31C2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7B9C4FA-D826-7923-01BB-BEA1F4A94D1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C6873F77-AE65-087B-6E84-50336E4A15D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273EB09-29EC-F609-2957-61925068DFD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2BAB68A-9D4B-67CC-6E92-5DA80C506EC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ABE322-49B6-CCC3-F240-155C6B99479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3AC775D2-83B8-1D3D-7024-CD23E3F1F056}"/>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38942101-6222-194A-5B6C-5FA78E7DF415}"/>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F312158E-3BF8-FE02-B859-891A072F76D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65085D9-4690-2F62-3066-9491E27508B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EC214DE3-C2E9-76CE-AFDD-137C1C1F323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2BB84EDB-5E62-84CE-F40B-D6B693BC472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D9C90CA-6B4D-E996-FB11-9ED9B6A448D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CCC68D-BE28-B67E-3E40-CE18731FE42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6A21FE1-F050-F0CF-61DE-CB3DE10188B8}"/>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002BBAC1-4398-065A-A8D1-A2C14B50F91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D581DC3-CC92-0A3F-BFEF-68374911EDE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FF00B54-AAEB-5DA4-04B1-892A3D89199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5D9EB9E-6AD0-CC98-1D54-58521881FB7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0C31B84-0105-99BF-9AE6-610718A4537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FD037D10-0F12-87A7-C5CD-52560C239B9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9DBB84CD-A781-C456-5555-325F2764DC6C}"/>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B866B56F-2B61-7073-0188-4C6981EE99C9}"/>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D7B1735B-47FA-5CF8-F9FA-2AB4FAB89D2F}"/>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D359C116-3D1E-80C0-2A04-2347455F500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59409FE-50AF-4257-5D50-206B680F2002}"/>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AB1E151A-E127-E964-60C7-CE9491C3F81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A108FF92-F8C4-C8CF-8C6E-DDC93C3EE88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72778B0E-CC10-8D77-2310-68978E88F828}"/>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461478B3-1F56-B908-D595-68FB01CBFE4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EAE9908F-19C0-8544-7323-7BBA2F74296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8A32CA0-F466-B196-34F5-03AFF01D122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45DF3016-189E-D820-B070-ADE6C5686173}"/>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90CFD57B-7330-8AE0-C4D6-4FE20B829A3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19C784B6-8DCA-4B94-64DE-7781353A6B40}"/>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DAB8F04E-88D1-14A8-EE3C-B4C014D09C4E}"/>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29D2A708-EFA9-C646-10DA-8E825F4CBB98}"/>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4F0D138C-4D3F-9EA4-2039-344263E9EC78}"/>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E865BB4D-FCCE-E3BD-BA3C-EA993F3787B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B6A15207-7054-F7A4-9ADD-DFB5AD882FA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C4ABADA1-DAF2-0F4F-0CD0-B15FAB60493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80762B2-6DA6-B6F5-8A16-92FC174153E9}"/>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69111E57-3614-7000-1A49-F607C05E988B}"/>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00A8BAE0-6024-EC25-E7DD-D8BB7CCBAC9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21E438B7-3490-B709-B738-64FB22DFD5C5}"/>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EE562F4D-857A-53CA-4656-BC54EB64D96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947BAB9-04B4-1E4C-BAEF-472CE7614F3C}"/>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1E98C26-8E92-CD7F-A79D-9142BF6E3A1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19EDA099-12CB-E1F4-C879-12A3596CB445}"/>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8C506AE5-33C5-C18D-3F47-FC19651C8C60}"/>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036D94F3-1B20-948D-03E3-72E70571E07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44F4F34F-BE7B-E949-A91E-94D0B77BD2C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0CA1A98A-0539-4FD5-12FE-2A6A0F7E194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41D1659-75BB-9703-34BB-DB271716A4D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069331AF-C994-D69F-4DCF-B4E47A6FF2AE}"/>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45B23BB4-3D11-4524-8046-9D24FCA1CE95}"/>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B8D66E36-F1AE-E9FA-ACD1-D84F2BC4F863}"/>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159F79E7-520F-F67E-800A-B3718ADA73BC}"/>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65CA8DE0-6F0A-3F38-D818-41102D0932F0}"/>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2EF56522-1819-8899-2218-56B36AD7DBE6}"/>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0583DA26-BE04-E6B6-19A8-C2BE2798D2DD}"/>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1DC4B94B-8F2E-0B7B-1D60-92ADEFB1D323}"/>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A5250459-F7C4-6EF5-2F56-79E3A82633FB}"/>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2063221-9C91-5D57-E66F-8327B5B72A3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42D6E2E-AC4A-ED4B-0EC9-4D575E8687F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EBFC6D8-6D6C-8184-1467-AF5D03004CC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89B14A53-3BCC-5CE3-EA4B-E14F0821347D}"/>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8F6B7F98-E637-A043-DE2E-EE09AC74A01D}"/>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0551D086-9043-F87F-1605-F65CEC0727A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7E58CA8-12F1-C2FB-46B0-FB1386060E49}"/>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4EC4B4A-1B14-4D9D-C5C6-74BCB3CA72A1}"/>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6DBF4661-D1C4-F868-CEF9-4021AF232A6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0EDF2DD2-6929-396C-D5C7-DC7E94F78436}"/>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D4779321-3169-1363-37B5-5DC9C940870A}"/>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4CDC88D5-C547-3DBE-3580-EEBE94F9841F}"/>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3EA1B369-7054-A2C8-06E3-D48CE2565DC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CFB0607C-D181-AC1D-B69D-D54AAB3FFF4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5F65F35A-A38E-021F-346A-C8C67708FFD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69A606DB-843D-CE29-D0D5-01F4CDA6637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A15E3F0-5CC3-D364-B5F7-57AECA870E54}"/>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EBDE75EF-C2D3-D2F6-8C00-694D5A5519B6}"/>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4C04636A-421B-CE20-9EBF-330819377832}"/>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27A564E-8C96-B428-EB8E-EABC5E09537A}"/>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F384DAD5-D559-036B-5035-8596276F5C9F}"/>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F7DCE531-C4D6-F2C9-B8D7-E9174E04C875}"/>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9FB765DB-6EFE-8317-ED68-80EA58F86669}"/>
              </a:ext>
            </a:extLst>
          </p:cNvPr>
          <p:cNvSpPr/>
          <p:nvPr/>
        </p:nvSpPr>
        <p:spPr>
          <a:xfrm>
            <a:off x="1507252" y="790498"/>
            <a:ext cx="5218096"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cap="none" spc="0" dirty="0">
                <a:ln w="13462">
                  <a:solidFill>
                    <a:schemeClr val="tx1"/>
                  </a:solidFill>
                  <a:prstDash val="solid"/>
                </a:ln>
                <a:solidFill>
                  <a:srgbClr val="FFFF00"/>
                </a:solidFill>
                <a:effectLst>
                  <a:outerShdw dist="63500" dir="2700000" algn="bl" rotWithShape="0">
                    <a:schemeClr val="bg1"/>
                  </a:outerShdw>
                </a:effectLst>
              </a:rPr>
              <a:t>基于树的决策方法</a:t>
            </a:r>
          </a:p>
        </p:txBody>
      </p:sp>
      <p:sp>
        <p:nvSpPr>
          <p:cNvPr id="158" name="文本框 157">
            <a:extLst>
              <a:ext uri="{FF2B5EF4-FFF2-40B4-BE49-F238E27FC236}">
                <a16:creationId xmlns:a16="http://schemas.microsoft.com/office/drawing/2014/main" id="{9F43A893-F235-C18D-CE4E-A87FC31163EC}"/>
              </a:ext>
            </a:extLst>
          </p:cNvPr>
          <p:cNvSpPr txBox="1"/>
          <p:nvPr/>
        </p:nvSpPr>
        <p:spPr>
          <a:xfrm>
            <a:off x="974436" y="2168868"/>
            <a:ext cx="10203790" cy="3351046"/>
          </a:xfrm>
          <a:prstGeom prst="rect">
            <a:avLst/>
          </a:prstGeom>
          <a:noFill/>
        </p:spPr>
        <p:txBody>
          <a:bodyPr wrap="square">
            <a:spAutoFit/>
          </a:bodyPr>
          <a:lstStyle/>
          <a:p>
            <a:pPr marL="457200" indent="457200">
              <a:lnSpc>
                <a:spcPct val="150000"/>
              </a:lnSpc>
            </a:pPr>
            <a:r>
              <a:rPr lang="zh-CN" altLang="en-US" sz="2400" b="1" kern="100" dirty="0">
                <a:solidFill>
                  <a:schemeClr val="bg1"/>
                </a:solidFill>
                <a:latin typeface="+mn-ea"/>
                <a:cs typeface="Times New Roman" panose="02020603050405020304" pitchFamily="18" charset="0"/>
              </a:rPr>
              <a:t>有限状态机可以提高</a:t>
            </a:r>
            <a:r>
              <a:rPr lang="en-US" altLang="zh-CN" sz="2400" b="1" kern="100" dirty="0">
                <a:solidFill>
                  <a:schemeClr val="bg1"/>
                </a:solidFill>
                <a:latin typeface="+mn-ea"/>
                <a:cs typeface="Times New Roman" panose="02020603050405020304" pitchFamily="18" charset="0"/>
              </a:rPr>
              <a:t>NPC</a:t>
            </a:r>
            <a:r>
              <a:rPr lang="zh-CN" altLang="en-US" sz="2400" b="1" kern="100" dirty="0">
                <a:solidFill>
                  <a:schemeClr val="bg1"/>
                </a:solidFill>
                <a:latin typeface="+mn-ea"/>
                <a:cs typeface="Times New Roman" panose="02020603050405020304" pitchFamily="18" charset="0"/>
              </a:rPr>
              <a:t>的单体智能，而行为树则可以提高</a:t>
            </a:r>
            <a:r>
              <a:rPr lang="en-US" altLang="zh-CN" sz="2400" b="1" kern="100" dirty="0">
                <a:solidFill>
                  <a:schemeClr val="bg1"/>
                </a:solidFill>
                <a:latin typeface="+mn-ea"/>
                <a:cs typeface="Times New Roman" panose="02020603050405020304" pitchFamily="18" charset="0"/>
              </a:rPr>
              <a:t>NPC</a:t>
            </a:r>
            <a:r>
              <a:rPr lang="zh-CN" altLang="en-US" sz="2400" b="1" kern="100" dirty="0">
                <a:solidFill>
                  <a:schemeClr val="bg1"/>
                </a:solidFill>
                <a:latin typeface="+mn-ea"/>
                <a:cs typeface="Times New Roman" panose="02020603050405020304" pitchFamily="18" charset="0"/>
              </a:rPr>
              <a:t>的团队配合智能，在开发过程中综合使用两种模型可以达到更好的智能效果。</a:t>
            </a:r>
            <a:endParaRPr lang="en-US" altLang="zh-CN" sz="2400" b="1" kern="100" dirty="0">
              <a:solidFill>
                <a:schemeClr val="bg1"/>
              </a:solidFill>
              <a:latin typeface="+mn-ea"/>
              <a:cs typeface="Times New Roman" panose="02020603050405020304" pitchFamily="18" charset="0"/>
            </a:endParaRPr>
          </a:p>
          <a:p>
            <a:pPr marL="457200" indent="457200">
              <a:lnSpc>
                <a:spcPct val="150000"/>
              </a:lnSpc>
            </a:pPr>
            <a:r>
              <a:rPr lang="zh-CN" altLang="en-US" sz="2400" b="1" kern="100" dirty="0">
                <a:solidFill>
                  <a:schemeClr val="bg1"/>
                </a:solidFill>
                <a:latin typeface="+mn-ea"/>
                <a:cs typeface="Times New Roman" panose="02020603050405020304" pitchFamily="18" charset="0"/>
              </a:rPr>
              <a:t>游戏</a:t>
            </a:r>
            <a:r>
              <a:rPr lang="en-US" altLang="zh-CN" sz="2400" b="1" kern="100" dirty="0">
                <a:solidFill>
                  <a:schemeClr val="bg1"/>
                </a:solidFill>
                <a:latin typeface="+mn-ea"/>
                <a:cs typeface="Times New Roman" panose="02020603050405020304" pitchFamily="18" charset="0"/>
              </a:rPr>
              <a:t>《</a:t>
            </a:r>
            <a:r>
              <a:rPr lang="zh-CN" altLang="en-US" sz="2400" b="1" kern="100" dirty="0">
                <a:solidFill>
                  <a:schemeClr val="bg1"/>
                </a:solidFill>
                <a:latin typeface="+mn-ea"/>
                <a:cs typeface="Times New Roman" panose="02020603050405020304" pitchFamily="18" charset="0"/>
              </a:rPr>
              <a:t>最终幻想</a:t>
            </a:r>
            <a:r>
              <a:rPr lang="en-US" altLang="zh-CN" sz="2400" b="1" kern="100" dirty="0">
                <a:solidFill>
                  <a:schemeClr val="bg1"/>
                </a:solidFill>
                <a:latin typeface="+mn-ea"/>
                <a:cs typeface="Times New Roman" panose="02020603050405020304" pitchFamily="18" charset="0"/>
              </a:rPr>
              <a:t>XV》</a:t>
            </a:r>
            <a:r>
              <a:rPr lang="zh-CN" altLang="en-US" sz="2400" b="1" kern="100" dirty="0">
                <a:solidFill>
                  <a:schemeClr val="bg1"/>
                </a:solidFill>
                <a:latin typeface="+mn-ea"/>
                <a:cs typeface="Times New Roman" panose="02020603050405020304" pitchFamily="18" charset="0"/>
              </a:rPr>
              <a:t>中使用</a:t>
            </a:r>
            <a:r>
              <a:rPr lang="en-US" altLang="zh-CN" sz="2400" b="1" kern="100" dirty="0">
                <a:solidFill>
                  <a:schemeClr val="bg1"/>
                </a:solidFill>
                <a:latin typeface="+mn-ea"/>
                <a:cs typeface="Times New Roman" panose="02020603050405020304" pitchFamily="18" charset="0"/>
              </a:rPr>
              <a:t>BT</a:t>
            </a:r>
            <a:r>
              <a:rPr lang="zh-CN" altLang="en-US" sz="2400" b="1" kern="100" dirty="0">
                <a:solidFill>
                  <a:schemeClr val="bg1"/>
                </a:solidFill>
                <a:latin typeface="+mn-ea"/>
                <a:cs typeface="Times New Roman" panose="02020603050405020304" pitchFamily="18" charset="0"/>
              </a:rPr>
              <a:t>和</a:t>
            </a:r>
            <a:r>
              <a:rPr lang="en-US" altLang="zh-CN" sz="2400" b="1" kern="100" dirty="0">
                <a:solidFill>
                  <a:schemeClr val="bg1"/>
                </a:solidFill>
                <a:latin typeface="+mn-ea"/>
                <a:cs typeface="Times New Roman" panose="02020603050405020304" pitchFamily="18" charset="0"/>
              </a:rPr>
              <a:t>FSM</a:t>
            </a:r>
            <a:r>
              <a:rPr lang="zh-CN" altLang="en-US" sz="2400" b="1" kern="100" dirty="0">
                <a:solidFill>
                  <a:schemeClr val="bg1"/>
                </a:solidFill>
                <a:latin typeface="+mn-ea"/>
                <a:cs typeface="Times New Roman" panose="02020603050405020304" pitchFamily="18" charset="0"/>
              </a:rPr>
              <a:t>一起为</a:t>
            </a:r>
            <a:r>
              <a:rPr lang="en-US" altLang="zh-CN" sz="2400" b="1" kern="100" dirty="0">
                <a:solidFill>
                  <a:schemeClr val="bg1"/>
                </a:solidFill>
                <a:latin typeface="+mn-ea"/>
                <a:cs typeface="Times New Roman" panose="02020603050405020304" pitchFamily="18" charset="0"/>
              </a:rPr>
              <a:t>NPC</a:t>
            </a:r>
            <a:r>
              <a:rPr lang="zh-CN" altLang="en-US" sz="2400" b="1" kern="100" dirty="0">
                <a:solidFill>
                  <a:schemeClr val="bg1"/>
                </a:solidFill>
                <a:latin typeface="+mn-ea"/>
                <a:cs typeface="Times New Roman" panose="02020603050405020304" pitchFamily="18" charset="0"/>
              </a:rPr>
              <a:t>创建了一个决策工具，他们称之为</a:t>
            </a:r>
            <a:r>
              <a:rPr lang="en-US" altLang="zh-CN" sz="2400" b="1" kern="100" dirty="0">
                <a:solidFill>
                  <a:schemeClr val="bg1"/>
                </a:solidFill>
                <a:latin typeface="+mn-ea"/>
                <a:cs typeface="Times New Roman" panose="02020603050405020304" pitchFamily="18" charset="0"/>
              </a:rPr>
              <a:t>AI</a:t>
            </a:r>
            <a:r>
              <a:rPr lang="zh-CN" altLang="en-US" sz="2400" b="1" kern="100" dirty="0">
                <a:solidFill>
                  <a:schemeClr val="bg1"/>
                </a:solidFill>
                <a:latin typeface="+mn-ea"/>
                <a:cs typeface="Times New Roman" panose="02020603050405020304" pitchFamily="18" charset="0"/>
              </a:rPr>
              <a:t>图形编辑器</a:t>
            </a:r>
            <a:r>
              <a:rPr lang="en-US" altLang="zh-CN" sz="2400" b="1" kern="100" dirty="0">
                <a:solidFill>
                  <a:schemeClr val="bg1"/>
                </a:solidFill>
                <a:latin typeface="+mn-ea"/>
                <a:cs typeface="Times New Roman" panose="02020603050405020304" pitchFamily="18" charset="0"/>
              </a:rPr>
              <a:t>(AI Graph Editor),</a:t>
            </a:r>
            <a:r>
              <a:rPr lang="zh-CN" altLang="en-US" sz="2400" b="1" kern="100" dirty="0">
                <a:solidFill>
                  <a:schemeClr val="bg1"/>
                </a:solidFill>
                <a:latin typeface="+mn-ea"/>
                <a:cs typeface="Times New Roman" panose="02020603050405020304" pitchFamily="18" charset="0"/>
              </a:rPr>
              <a:t>可以在层级嵌套的节点架构中结合有限向量机和行为树的优势</a:t>
            </a:r>
          </a:p>
        </p:txBody>
      </p:sp>
      <p:sp>
        <p:nvSpPr>
          <p:cNvPr id="80" name="文本框 79">
            <a:extLst>
              <a:ext uri="{FF2B5EF4-FFF2-40B4-BE49-F238E27FC236}">
                <a16:creationId xmlns:a16="http://schemas.microsoft.com/office/drawing/2014/main" id="{68DE89CE-72E7-6A6E-E076-187394D4585D}"/>
              </a:ext>
            </a:extLst>
          </p:cNvPr>
          <p:cNvSpPr txBox="1"/>
          <p:nvPr/>
        </p:nvSpPr>
        <p:spPr>
          <a:xfrm>
            <a:off x="723574" y="1541025"/>
            <a:ext cx="10744852" cy="461665"/>
          </a:xfrm>
          <a:prstGeom prst="rect">
            <a:avLst/>
          </a:prstGeom>
          <a:noFill/>
        </p:spPr>
        <p:txBody>
          <a:bodyPr wrap="square">
            <a:spAutoFit/>
          </a:bodyPr>
          <a:lstStyle/>
          <a:p>
            <a:r>
              <a:rPr lang="zh-CN" altLang="en-US" sz="2400" b="1" kern="100" dirty="0">
                <a:solidFill>
                  <a:schemeClr val="bg1"/>
                </a:solidFill>
                <a:latin typeface="+mn-ea"/>
                <a:cs typeface="Times New Roman" panose="02020603050405020304" pitchFamily="18" charset="0"/>
              </a:rPr>
              <a:t>行为树也是</a:t>
            </a:r>
            <a:r>
              <a:rPr lang="en-US" altLang="zh-CN" sz="2400" b="1" kern="100" dirty="0">
                <a:solidFill>
                  <a:schemeClr val="bg1"/>
                </a:solidFill>
                <a:latin typeface="+mn-ea"/>
                <a:cs typeface="Times New Roman" panose="02020603050405020304" pitchFamily="18" charset="0"/>
              </a:rPr>
              <a:t>NPC AI</a:t>
            </a:r>
            <a:r>
              <a:rPr lang="zh-CN" altLang="en-US" sz="2400" b="1" kern="100" dirty="0">
                <a:solidFill>
                  <a:schemeClr val="bg1"/>
                </a:solidFill>
                <a:latin typeface="+mn-ea"/>
                <a:cs typeface="Times New Roman" panose="02020603050405020304" pitchFamily="18" charset="0"/>
              </a:rPr>
              <a:t>常用的决策系统，与有限自动机相比：</a:t>
            </a:r>
          </a:p>
        </p:txBody>
      </p:sp>
    </p:spTree>
    <p:extLst>
      <p:ext uri="{BB962C8B-B14F-4D97-AF65-F5344CB8AC3E}">
        <p14:creationId xmlns:p14="http://schemas.microsoft.com/office/powerpoint/2010/main" val="1788090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07B5B-8F0A-B6F4-9EFA-FC9A4A0F3B51}"/>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FB504104-CEA8-604B-4E9D-DC44BB37B9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6" t="48040" r="6468" b="29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9" name="墨迹 8">
                <a:extLst>
                  <a:ext uri="{FF2B5EF4-FFF2-40B4-BE49-F238E27FC236}">
                    <a16:creationId xmlns:a16="http://schemas.microsoft.com/office/drawing/2014/main" id="{88BE0578-65CE-8D50-1C3C-920218A04E6E}"/>
                  </a:ext>
                </a:extLst>
              </p14:cNvPr>
              <p14:cNvContentPartPr/>
              <p14:nvPr/>
            </p14:nvContentPartPr>
            <p14:xfrm>
              <a:off x="4199592" y="759096"/>
              <a:ext cx="97200" cy="70920"/>
            </p14:xfrm>
          </p:contentPart>
        </mc:Choice>
        <mc:Fallback xmlns="">
          <p:pic>
            <p:nvPicPr>
              <p:cNvPr id="9" name="墨迹 8">
                <a:extLst>
                  <a:ext uri="{FF2B5EF4-FFF2-40B4-BE49-F238E27FC236}">
                    <a16:creationId xmlns:a16="http://schemas.microsoft.com/office/drawing/2014/main" id="{88BE0578-65CE-8D50-1C3C-920218A04E6E}"/>
                  </a:ext>
                </a:extLst>
              </p:cNvPr>
              <p:cNvPicPr/>
              <p:nvPr/>
            </p:nvPicPr>
            <p:blipFill>
              <a:blip r:embed="rId4"/>
              <a:stretch>
                <a:fillRect/>
              </a:stretch>
            </p:blipFill>
            <p:spPr>
              <a:xfrm>
                <a:off x="4145592" y="651096"/>
                <a:ext cx="204840" cy="286560"/>
              </a:xfrm>
              <a:prstGeom prst="rect">
                <a:avLst/>
              </a:prstGeom>
            </p:spPr>
          </p:pic>
        </mc:Fallback>
      </mc:AlternateContent>
      <p:sp>
        <p:nvSpPr>
          <p:cNvPr id="11" name="矩形 10">
            <a:extLst>
              <a:ext uri="{FF2B5EF4-FFF2-40B4-BE49-F238E27FC236}">
                <a16:creationId xmlns:a16="http://schemas.microsoft.com/office/drawing/2014/main" id="{3E06670D-3B80-3ED0-CACC-031D84E77418}"/>
              </a:ext>
            </a:extLst>
          </p:cNvPr>
          <p:cNvSpPr/>
          <p:nvPr/>
        </p:nvSpPr>
        <p:spPr>
          <a:xfrm>
            <a:off x="3639312" y="609600"/>
            <a:ext cx="4614672" cy="7620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E4A1069-4BD8-A7D4-ABD3-770FC6C7557F}"/>
              </a:ext>
            </a:extLst>
          </p:cNvPr>
          <p:cNvSpPr/>
          <p:nvPr/>
        </p:nvSpPr>
        <p:spPr>
          <a:xfrm>
            <a:off x="3505200" y="609600"/>
            <a:ext cx="4876800" cy="762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F82B17B-370C-534B-AA29-14931E2A06E9}"/>
              </a:ext>
            </a:extLst>
          </p:cNvPr>
          <p:cNvSpPr/>
          <p:nvPr/>
        </p:nvSpPr>
        <p:spPr>
          <a:xfrm>
            <a:off x="552440" y="528935"/>
            <a:ext cx="11126416" cy="923330"/>
          </a:xfrm>
          <a:prstGeom prst="rect">
            <a:avLst/>
          </a:prstGeom>
          <a:noFill/>
        </p:spPr>
        <p:txBody>
          <a:bodyPr wrap="square" lIns="91440" tIns="45720" rIns="91440" bIns="45720">
            <a:spAutoFit/>
          </a:bodyPr>
          <a:lstStyle/>
          <a:p>
            <a:r>
              <a:rPr lang="zh-CN" altLang="en-US" sz="5400" b="1" i="1" cap="none" spc="0" dirty="0">
                <a:ln w="13462">
                  <a:solidFill>
                    <a:schemeClr val="tx1"/>
                  </a:solidFill>
                  <a:prstDash val="solid"/>
                </a:ln>
                <a:solidFill>
                  <a:schemeClr val="bg1"/>
                </a:solidFill>
                <a:effectLst>
                  <a:outerShdw dist="63500" dir="2700000" algn="bl" rotWithShape="0">
                    <a:srgbClr val="FFFF00"/>
                  </a:outerShdw>
                </a:effectLst>
              </a:rPr>
              <a:t>决策类算法</a:t>
            </a:r>
            <a:r>
              <a:rPr lang="en-US" altLang="zh-CN" sz="5400" b="1" i="1" cap="none" spc="0" dirty="0">
                <a:ln w="13462">
                  <a:solidFill>
                    <a:schemeClr val="tx1"/>
                  </a:solidFill>
                  <a:prstDash val="solid"/>
                </a:ln>
                <a:solidFill>
                  <a:schemeClr val="bg1"/>
                </a:solidFill>
                <a:effectLst>
                  <a:outerShdw dist="63500" dir="2700000" algn="bl" rotWithShape="0">
                    <a:srgbClr val="FFFF00"/>
                  </a:outerShdw>
                </a:effectLst>
              </a:rPr>
              <a:t>——</a:t>
            </a:r>
            <a:r>
              <a:rPr lang="zh-CN" altLang="en-US" sz="5400" b="1" i="1" cap="none" spc="0" dirty="0">
                <a:ln w="13462">
                  <a:solidFill>
                    <a:schemeClr val="tx1"/>
                  </a:solidFill>
                  <a:prstDash val="solid"/>
                </a:ln>
                <a:solidFill>
                  <a:schemeClr val="bg1"/>
                </a:solidFill>
                <a:effectLst>
                  <a:outerShdw dist="63500" dir="2700000" algn="bl" rotWithShape="0">
                    <a:srgbClr val="FFFF00"/>
                  </a:outerShdw>
                </a:effectLst>
              </a:rPr>
              <a:t>用于</a:t>
            </a:r>
            <a:r>
              <a:rPr lang="en-US" altLang="zh-CN" sz="5400" b="1" i="1" cap="none" spc="0" dirty="0">
                <a:ln w="13462">
                  <a:solidFill>
                    <a:schemeClr val="tx1"/>
                  </a:solidFill>
                  <a:prstDash val="solid"/>
                </a:ln>
                <a:solidFill>
                  <a:schemeClr val="bg1"/>
                </a:solidFill>
                <a:effectLst>
                  <a:outerShdw dist="63500" dir="2700000" algn="bl" rotWithShape="0">
                    <a:srgbClr val="FFFF00"/>
                  </a:outerShdw>
                </a:effectLst>
              </a:rPr>
              <a:t>NPC</a:t>
            </a:r>
            <a:endParaRPr lang="zh-CN" altLang="en-US" sz="5400" b="1" i="1" cap="none" spc="0" dirty="0">
              <a:ln w="13462">
                <a:solidFill>
                  <a:schemeClr val="tx1"/>
                </a:solidFill>
                <a:prstDash val="solid"/>
              </a:ln>
              <a:solidFill>
                <a:schemeClr val="bg1"/>
              </a:solidFill>
              <a:effectLst>
                <a:outerShdw dist="63500" dir="2700000" algn="bl" rotWithShape="0">
                  <a:srgbClr val="FFFF00"/>
                </a:outerShdw>
              </a:effectLst>
            </a:endParaRPr>
          </a:p>
        </p:txBody>
      </p:sp>
      <p:sp>
        <p:nvSpPr>
          <p:cNvPr id="3" name="文本框 2">
            <a:extLst>
              <a:ext uri="{FF2B5EF4-FFF2-40B4-BE49-F238E27FC236}">
                <a16:creationId xmlns:a16="http://schemas.microsoft.com/office/drawing/2014/main" id="{20E5E1F1-D017-2158-3961-21EBD0D26E7D}"/>
              </a:ext>
            </a:extLst>
          </p:cNvPr>
          <p:cNvSpPr txBox="1"/>
          <p:nvPr/>
        </p:nvSpPr>
        <p:spPr>
          <a:xfrm>
            <a:off x="1158240" y="2747927"/>
            <a:ext cx="9875520" cy="2959977"/>
          </a:xfrm>
          <a:prstGeom prst="rect">
            <a:avLst/>
          </a:prstGeom>
          <a:solidFill>
            <a:schemeClr val="tx1"/>
          </a:solidFill>
        </p:spPr>
        <p:txBody>
          <a:bodyPr wrap="square" rtlCol="0">
            <a:spAutoFit/>
          </a:bodyPr>
          <a:lstStyle/>
          <a:p>
            <a:pPr indent="457200">
              <a:lnSpc>
                <a:spcPct val="150000"/>
              </a:lnSpc>
            </a:pPr>
            <a:r>
              <a:rPr lang="zh-CN" altLang="en-US" sz="3200" b="1" i="1" kern="100" dirty="0">
                <a:solidFill>
                  <a:schemeClr val="bg1"/>
                </a:solidFill>
                <a:effectLst/>
                <a:latin typeface="+mn-ea"/>
                <a:cs typeface="Times New Roman" panose="02020603050405020304" pitchFamily="18" charset="0"/>
              </a:rPr>
              <a:t>以上三种方法都存在一定的问题，如在过度扩展的树结构中表现不佳、重复犯错（不学习）、缺乏灵活性（不能适应环境变化）等。因此，研究人员加入了强化学习、遗传算法等来克服一些问题。</a:t>
            </a:r>
            <a:endParaRPr lang="zh-CN" altLang="en-US" sz="3200" b="1" i="1" dirty="0">
              <a:solidFill>
                <a:schemeClr val="bg1"/>
              </a:solidFill>
              <a:latin typeface="+mn-ea"/>
            </a:endParaRPr>
          </a:p>
        </p:txBody>
      </p:sp>
    </p:spTree>
    <p:extLst>
      <p:ext uri="{BB962C8B-B14F-4D97-AF65-F5344CB8AC3E}">
        <p14:creationId xmlns:p14="http://schemas.microsoft.com/office/powerpoint/2010/main" val="193409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57B89AC-4A87-830A-1F03-4F6C058A9A5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6E59CC3E-6A0E-A541-CB08-95ED76788E19}"/>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9B0DABC-9B96-01BF-5156-CDF216F2FDE3}"/>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0CCC121-B7CD-DB98-36F7-0662A695EFE7}"/>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74A55CAC-B736-DD62-E92A-24E09DA212D4}"/>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33107338-7E4D-0B7A-E9C7-E9FBB713E643}"/>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16F43D0D-8E4E-9A0A-459F-A82034BA1387}"/>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2E0A3056-3142-E9B3-04DA-7FC4D08B8D4A}"/>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9ADCF01B-BDE3-9CEB-AB6B-4805CE9DE6C6}"/>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DB51EECA-3555-3989-1EE6-2351985A76A7}"/>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2D37DDF8-E640-FE48-7A7C-A306D35EC087}"/>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8D93C6FC-39AD-ECA0-69E0-A8F0BDE7FC5A}"/>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E889F10A-2776-8718-3F53-E9CF21EEE720}"/>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4ED5C20D-D842-C6F9-6106-9470DECFBC00}"/>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02496870-496A-9566-7B7C-DE4824AC363C}"/>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4B0FB5A1-A3CB-E5F7-E01F-3F9F98776FE2}"/>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F0849AF7-C2E0-7773-F4BA-A41352C57010}"/>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811C4D15-5B4C-CE31-CC26-D500E4D0BB7F}"/>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36C8F5CF-AC14-FB2A-8166-3396D4F50AB6}"/>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106B9113-710A-24E9-E981-809244D37EF2}"/>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9DCB24E4-BEA4-72E5-635C-E2B150317E6E}"/>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AEE6F31B-C654-86EA-6258-A318E10A88F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FC18FFB-004A-8E77-4906-4BE017972A5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484EB63-C856-F688-DCB4-09336BA4D65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FBCE864-7261-5D79-C3AC-67D95AB3AB6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BC3F1833-018D-8AF3-55D8-01E412C1A03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A59CBF9-C43D-2CF8-F12D-6C1C83FDC39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F688697B-187F-4F0A-F574-CE7A0438DD3C}"/>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584C3224-8A5B-C91E-1F6F-DD036831086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97EF4DD-F788-8437-AA61-AA1D335D1A0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3493252-818C-3430-34EC-92C89131BE4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349E026-0582-FA1A-6D28-ACD2731F9B4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B1B2C15-2009-95C4-5426-4D6106AE979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209522E-64F4-A00F-7E4E-F7D665017A6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0D0B5F00-6A81-F06B-D7F2-7743AEAB6730}"/>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D4000CB6-DA5A-1527-87ED-8290DDDCC5E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EE870F41-3079-DD72-30CF-BE1956C2CBC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93B3214-BE46-3937-9C47-4C5775BB16E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E4FC59F-A2A1-1BD3-2016-831A097C3A7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CC3895A7-ED22-3345-A154-C915B34F5FE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74ED258-6FE2-BA46-9580-E1492588BCA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089EBF7-1BFC-72AC-9A54-F34FD901D65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D771D36C-7F4D-7590-00B0-2539DCB1E838}"/>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560638A5-4B7C-8F7F-4489-8ABB0CAA1A1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8D3CBF2-3A80-F52D-E2F4-B1910596E1D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D14ED906-6D1D-BAD9-F1F2-F38D916624E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5B835B6-0A51-DA51-8A45-5C1C8B2C38C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B84F11D5-038E-8DB6-1534-459CB011654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39CF395-A140-F22C-16F8-02CBC18DCE6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6C122530-9042-C297-4975-2A99A86ADD42}"/>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6940D9B5-E31D-22E5-F202-2DCF3B299B24}"/>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65B10392-80D6-AC27-F5B2-1C6393DAE7F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7F6FDCA-ACC6-75D3-174B-2575B58C289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9D9D838-17B2-B223-3B3A-F4EC44224CB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94B42D56-BDB4-59F3-A40C-A2782EA1783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DC77050-E8DE-EB69-220D-381B24D8318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99D5CE7-4141-C5CF-92BA-A8E8BAFD41F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8CE7C9DC-543E-8577-0F4A-D0AAA1E38518}"/>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D705F4BA-30AB-A21D-ECE7-F04162AA7CB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DE97715-864A-0EF4-41EC-21F88BA4316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4BE65C0-F5D9-5CFE-E85E-53B3CB900E8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09E25635-7551-AB4E-CB33-280265B06F4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67B9193-708D-793B-B2E3-F1133703A45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B10DC6E-21B4-098F-463A-2414A26D1F0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BFBDDE2C-B464-3EA8-F39B-DB111498A912}"/>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CAC66DEC-89A2-AB56-3A6B-00B69CD778B2}"/>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ABE6ED3F-5529-2FA8-CBFB-EF36E73354C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1D196C86-E5F0-8A92-1732-FCAA9954C5B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4853FAF7-236E-C706-B5A5-39F82947652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F7BA51B6-7FF3-8E5B-7838-748FD8C68AE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58C2618-1934-3461-5DFC-FC7334ED70D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1444E70-F7DD-3E5C-6221-230A9324066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7D28DD53-437E-3FFF-B4C2-AAB96757B913}"/>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B28D8392-BB02-F06E-A6BE-6CFFA103F71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E2D22DB-9116-8739-027F-C31727A3E4B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16A6A95-5A63-5A39-ABD4-CA734C00CC0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18ED6AC6-653E-6D2F-EEE1-95EC5CCC09E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0683B8E-228B-54A0-D50E-B03A3CA3990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E29E5B8-4E90-A2C8-6A38-4BAD10A2257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72176815-90FF-C58F-D1CD-57EBB1733761}"/>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A0CF5FCB-1FBE-B65A-9986-7C9F76A3A6B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F95EF047-8C3B-1912-B616-4CAAFE66A583}"/>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1ECD620-2173-99E6-1FE8-37D6D8F4D45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B41A39B6-88E8-21D0-899A-012FADBC95D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3BA0214-1F3C-F959-BDA5-FB4DBA920439}"/>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7ACEBE2C-3FA1-9905-D172-FC6C9430019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B5801540-3BB1-0274-FF38-D27A1359B55A}"/>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B489D056-F59C-3E30-D4C7-D682F8FFCC2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C44FC8A-3720-3F03-735C-BC83A751812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700649FC-BC10-8D1E-4C86-55FF1CE0CAB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44E2DAB-7A66-7871-066B-6D576887F9A8}"/>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9C4ADDF0-677C-775A-AFE3-328ADDADAFF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DA68AC52-1308-B1E0-EE04-5386ABD99D7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B56482AF-63A9-B36A-5C8B-1876651B64EA}"/>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C8893C40-42B9-F86B-CC3F-429F2F0428E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8CF5491F-5094-CC65-AB77-4C665ECE55C5}"/>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4B64B5B3-A2D2-2EAA-2EB1-0F40B7082A75}"/>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D6623A9C-C323-F36D-66CD-B760C0592265}"/>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2C5C9C24-1151-B4AD-7A8C-9AE4236860E9}"/>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04837CD0-015A-0CE5-9CA3-BEFF12A54BA0}"/>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B2A95E16-FAAF-0BD3-AE39-E317279498FD}"/>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561A6BF1-3671-C391-772E-47A9A5BCE3C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B965362F-966B-2C20-C719-D153F9DD547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9C47E9C7-C3B1-F14D-0D62-280E69B77A0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271446AD-866E-9E65-6BA3-7C11402E2D42}"/>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740DCB1E-4720-290A-43AC-72AF0256179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FE921C0B-E0BC-E419-5995-722BF4E9BD8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DCA545CF-5A8A-D19E-8590-C45E8B5DBA90}"/>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82DC8F70-1C71-7F94-EEE5-3F45EB4176FC}"/>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09940E10-9112-22BA-2F04-40CB3B523D5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2A77AEB5-9019-FCD2-C7C8-8A5538B5195F}"/>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38349659-E98A-32AD-40EC-A0D032B05712}"/>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54FEBAA5-81E2-AA72-8A6D-F203AA1FDD77}"/>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4BBE076-168D-8D56-398F-4AC96BBB1630}"/>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0C49245-29A4-D4EA-02E0-64F986EC2016}"/>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205AD7D-C2AF-17BE-9576-5097EBFAB338}"/>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995B3E10-4FFA-49A3-80C5-52A81715ECA7}"/>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7F49F02-883E-C227-8313-0FC2B3B316CC}"/>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750897-669D-9BB8-73BD-97BA522D5CCF}"/>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33201A32-26DA-3A19-9349-B62C55F5C5AF}"/>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546AF1B2-B626-9087-1B55-E4C4763A8A5B}"/>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64A7699B-5DC3-ED92-D43C-35F409B8335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E91BB1C-4F42-206B-2A9B-A954317A6FC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345E4B7D-FB31-33DF-C565-DFD2DBA71AB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094B524A-794B-720D-01AE-B3CB80CAED1E}"/>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997D3232-095E-1E19-6849-50A967804F92}"/>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248AADDB-C44F-2EA0-ACEA-7356B76FBE8D}"/>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646F03D-F4D5-D4CB-D3B5-BCA537515DC8}"/>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C526FE5-ED8F-2D54-0888-10B581B65DB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027CC1D-F24F-2462-C9DB-02032C418E6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69C5A097-9D4F-A0A7-F652-51BE8F10D2DE}"/>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D84776C2-98DD-5ED8-649D-C40D097629BA}"/>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BB9F5B4F-6C54-4C1F-3676-1A8C3F735289}"/>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17510524-99B6-837D-B236-614D6E869422}"/>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69BE5A2E-ED68-FCD8-79C2-C3B7255AF13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4429ECA5-267B-1063-8248-DFC5D0A04D3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007250B9-4B6E-DEC0-E195-9582AB26DC3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355AB771-EC2D-2C78-8ED0-058B58FE68CE}"/>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1C4A2984-E3F8-0A19-2487-4A5D32C5C467}"/>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89FDFE56-BABC-7653-5BD2-3DCC626BF240}"/>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E2FA879-1E88-E73B-3E40-96CD75BA887C}"/>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2EF4800-F5EF-64D6-FEC3-7E927995D960}"/>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CFD5CC4A-C75F-7451-9C52-52C061049C26}"/>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5B933F85-C4F0-B3D2-2509-55831C7062E9}"/>
              </a:ext>
            </a:extLst>
          </p:cNvPr>
          <p:cNvSpPr/>
          <p:nvPr/>
        </p:nvSpPr>
        <p:spPr>
          <a:xfrm>
            <a:off x="737812" y="790498"/>
            <a:ext cx="6756979"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基于规则集或逻辑的决策</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158" name="文本框 157">
            <a:extLst>
              <a:ext uri="{FF2B5EF4-FFF2-40B4-BE49-F238E27FC236}">
                <a16:creationId xmlns:a16="http://schemas.microsoft.com/office/drawing/2014/main" id="{B44DF2AA-296B-5068-30E2-8FD7CC05E730}"/>
              </a:ext>
            </a:extLst>
          </p:cNvPr>
          <p:cNvSpPr txBox="1"/>
          <p:nvPr/>
        </p:nvSpPr>
        <p:spPr>
          <a:xfrm>
            <a:off x="1247278" y="2136955"/>
            <a:ext cx="9942530" cy="523220"/>
          </a:xfrm>
          <a:prstGeom prst="rect">
            <a:avLst/>
          </a:prstGeom>
          <a:noFill/>
        </p:spPr>
        <p:txBody>
          <a:bodyPr wrap="square">
            <a:spAutoFit/>
          </a:bodyPr>
          <a:lstStyle/>
          <a:p>
            <a:pPr indent="457200"/>
            <a:r>
              <a:rPr lang="zh-CN" altLang="en-US" sz="2800" b="1" kern="100" dirty="0">
                <a:solidFill>
                  <a:schemeClr val="bg1"/>
                </a:solidFill>
                <a:latin typeface="+mn-ea"/>
                <a:cs typeface="Times New Roman" panose="02020603050405020304" pitchFamily="18" charset="0"/>
              </a:rPr>
              <a:t>比 </a:t>
            </a:r>
            <a:r>
              <a:rPr lang="en-US" altLang="zh-CN" sz="2800" b="1" kern="100" dirty="0">
                <a:solidFill>
                  <a:schemeClr val="bg1"/>
                </a:solidFill>
                <a:latin typeface="+mn-ea"/>
                <a:cs typeface="Times New Roman" panose="02020603050405020304" pitchFamily="18" charset="0"/>
              </a:rPr>
              <a:t>FSM </a:t>
            </a:r>
            <a:r>
              <a:rPr lang="zh-CN" altLang="en-US" sz="2800" b="1" kern="100" dirty="0">
                <a:solidFill>
                  <a:schemeClr val="bg1"/>
                </a:solidFill>
                <a:latin typeface="+mn-ea"/>
                <a:cs typeface="Times New Roman" panose="02020603050405020304" pitchFamily="18" charset="0"/>
              </a:rPr>
              <a:t>或 </a:t>
            </a:r>
            <a:r>
              <a:rPr lang="en-US" altLang="zh-CN" sz="2800" b="1" kern="100" dirty="0">
                <a:solidFill>
                  <a:schemeClr val="bg1"/>
                </a:solidFill>
                <a:latin typeface="+mn-ea"/>
                <a:cs typeface="Times New Roman" panose="02020603050405020304" pitchFamily="18" charset="0"/>
              </a:rPr>
              <a:t>DT </a:t>
            </a:r>
            <a:r>
              <a:rPr lang="zh-CN" altLang="en-US" sz="2800" b="1" kern="100" dirty="0">
                <a:solidFill>
                  <a:schemeClr val="bg1"/>
                </a:solidFill>
                <a:latin typeface="+mn-ea"/>
                <a:cs typeface="Times New Roman" panose="02020603050405020304" pitchFamily="18" charset="0"/>
              </a:rPr>
              <a:t>更低效，更难实现。</a:t>
            </a:r>
          </a:p>
        </p:txBody>
      </p:sp>
      <p:sp>
        <p:nvSpPr>
          <p:cNvPr id="80" name="矩形 79">
            <a:extLst>
              <a:ext uri="{FF2B5EF4-FFF2-40B4-BE49-F238E27FC236}">
                <a16:creationId xmlns:a16="http://schemas.microsoft.com/office/drawing/2014/main" id="{E46CD6D3-5D62-8EB8-5F96-06CEDBEBEC7C}"/>
              </a:ext>
            </a:extLst>
          </p:cNvPr>
          <p:cNvSpPr/>
          <p:nvPr/>
        </p:nvSpPr>
        <p:spPr>
          <a:xfrm>
            <a:off x="1098346" y="1506619"/>
            <a:ext cx="1492717" cy="615553"/>
          </a:xfrm>
          <a:prstGeom prst="rect">
            <a:avLst/>
          </a:prstGeom>
          <a:noFill/>
        </p:spPr>
        <p:txBody>
          <a:bodyPr wrap="none" lIns="91440" tIns="45720" rIns="91440" bIns="45720">
            <a:spAutoFit/>
          </a:bodyPr>
          <a:lstStyle/>
          <a:p>
            <a:pPr algn="ctr"/>
            <a:r>
              <a:rPr lang="zh-CN" altLang="en-US" sz="3400" b="1" dirty="0">
                <a:ln w="13462">
                  <a:noFill/>
                  <a:prstDash val="solid"/>
                </a:ln>
                <a:solidFill>
                  <a:srgbClr val="FFFF00"/>
                </a:solidFill>
              </a:rPr>
              <a:t>规则集</a:t>
            </a:r>
            <a:endParaRPr lang="zh-CN" altLang="en-US" sz="3400" b="1" cap="none" spc="0" dirty="0">
              <a:ln w="13462">
                <a:noFill/>
                <a:prstDash val="solid"/>
              </a:ln>
              <a:solidFill>
                <a:srgbClr val="FFFF00"/>
              </a:solidFill>
            </a:endParaRPr>
          </a:p>
        </p:txBody>
      </p:sp>
      <p:sp>
        <p:nvSpPr>
          <p:cNvPr id="81" name="矩形 80">
            <a:extLst>
              <a:ext uri="{FF2B5EF4-FFF2-40B4-BE49-F238E27FC236}">
                <a16:creationId xmlns:a16="http://schemas.microsoft.com/office/drawing/2014/main" id="{1B07EACB-452E-1885-64F3-E196AD16B558}"/>
              </a:ext>
            </a:extLst>
          </p:cNvPr>
          <p:cNvSpPr/>
          <p:nvPr/>
        </p:nvSpPr>
        <p:spPr>
          <a:xfrm>
            <a:off x="1093142" y="2767604"/>
            <a:ext cx="2585965" cy="615553"/>
          </a:xfrm>
          <a:prstGeom prst="rect">
            <a:avLst/>
          </a:prstGeom>
          <a:noFill/>
        </p:spPr>
        <p:txBody>
          <a:bodyPr wrap="none" lIns="91440" tIns="45720" rIns="91440" bIns="45720">
            <a:spAutoFit/>
          </a:bodyPr>
          <a:lstStyle/>
          <a:p>
            <a:pPr algn="ctr"/>
            <a:r>
              <a:rPr lang="zh-CN" altLang="en-US" sz="3400" b="1" dirty="0">
                <a:ln w="13462">
                  <a:noFill/>
                  <a:prstDash val="solid"/>
                </a:ln>
                <a:solidFill>
                  <a:srgbClr val="FFFF00"/>
                </a:solidFill>
              </a:rPr>
              <a:t>模糊逻辑</a:t>
            </a:r>
            <a:r>
              <a:rPr lang="en-US" altLang="zh-CN" sz="3400" b="1" dirty="0">
                <a:ln w="13462">
                  <a:noFill/>
                  <a:prstDash val="solid"/>
                </a:ln>
                <a:solidFill>
                  <a:srgbClr val="FFFF00"/>
                </a:solidFill>
              </a:rPr>
              <a:t>(FL)</a:t>
            </a:r>
            <a:endParaRPr lang="zh-CN" altLang="en-US" sz="3400" b="1" cap="none" spc="0" dirty="0">
              <a:ln w="13462">
                <a:noFill/>
                <a:prstDash val="solid"/>
              </a:ln>
              <a:solidFill>
                <a:srgbClr val="FFFF00"/>
              </a:solidFill>
            </a:endParaRPr>
          </a:p>
        </p:txBody>
      </p:sp>
      <p:sp>
        <p:nvSpPr>
          <p:cNvPr id="82" name="文本框 81">
            <a:extLst>
              <a:ext uri="{FF2B5EF4-FFF2-40B4-BE49-F238E27FC236}">
                <a16:creationId xmlns:a16="http://schemas.microsoft.com/office/drawing/2014/main" id="{58FE5EC9-18A5-8A48-0978-ADBD0859B289}"/>
              </a:ext>
            </a:extLst>
          </p:cNvPr>
          <p:cNvSpPr txBox="1"/>
          <p:nvPr/>
        </p:nvSpPr>
        <p:spPr>
          <a:xfrm>
            <a:off x="1295408" y="3538706"/>
            <a:ext cx="9942530" cy="2246769"/>
          </a:xfrm>
          <a:prstGeom prst="rect">
            <a:avLst/>
          </a:prstGeom>
          <a:noFill/>
        </p:spPr>
        <p:txBody>
          <a:bodyPr wrap="square">
            <a:spAutoFit/>
          </a:bodyPr>
          <a:lstStyle/>
          <a:p>
            <a:pPr indent="457200"/>
            <a:r>
              <a:rPr lang="en-US" altLang="zh-CN" sz="2800" b="1" kern="100" dirty="0">
                <a:solidFill>
                  <a:schemeClr val="bg1"/>
                </a:solidFill>
                <a:latin typeface="+mn-ea"/>
                <a:cs typeface="Times New Roman" panose="02020603050405020304" pitchFamily="18" charset="0"/>
              </a:rPr>
              <a:t>FL</a:t>
            </a:r>
            <a:r>
              <a:rPr lang="zh-CN" altLang="en-US" sz="2800" b="1" kern="100" dirty="0">
                <a:solidFill>
                  <a:schemeClr val="bg1"/>
                </a:solidFill>
                <a:latin typeface="+mn-ea"/>
                <a:cs typeface="Times New Roman" panose="02020603050405020304" pitchFamily="18" charset="0"/>
              </a:rPr>
              <a:t>是一种逻辑形式，其中给定变量的真值可以是</a:t>
            </a:r>
            <a:r>
              <a:rPr lang="en-US" altLang="zh-CN" sz="2800" b="1" kern="100" dirty="0">
                <a:solidFill>
                  <a:schemeClr val="bg1"/>
                </a:solidFill>
                <a:latin typeface="+mn-ea"/>
                <a:cs typeface="Times New Roman" panose="02020603050405020304" pitchFamily="18" charset="0"/>
              </a:rPr>
              <a:t>0</a:t>
            </a:r>
            <a:r>
              <a:rPr lang="zh-CN" altLang="en-US" sz="2800" b="1" kern="100" dirty="0">
                <a:solidFill>
                  <a:schemeClr val="bg1"/>
                </a:solidFill>
                <a:latin typeface="+mn-ea"/>
                <a:cs typeface="Times New Roman" panose="02020603050405020304" pitchFamily="18" charset="0"/>
              </a:rPr>
              <a:t>（假）和</a:t>
            </a:r>
            <a:r>
              <a:rPr lang="en-US" altLang="zh-CN" sz="2800" b="1" kern="100" dirty="0">
                <a:solidFill>
                  <a:schemeClr val="bg1"/>
                </a:solidFill>
                <a:latin typeface="+mn-ea"/>
                <a:cs typeface="Times New Roman" panose="02020603050405020304" pitchFamily="18" charset="0"/>
              </a:rPr>
              <a:t>1</a:t>
            </a:r>
            <a:r>
              <a:rPr lang="zh-CN" altLang="en-US" sz="2800" b="1" kern="100" dirty="0">
                <a:solidFill>
                  <a:schemeClr val="bg1"/>
                </a:solidFill>
                <a:latin typeface="+mn-ea"/>
                <a:cs typeface="Times New Roman" panose="02020603050405020304" pitchFamily="18" charset="0"/>
              </a:rPr>
              <a:t>（真）之间的实数。这些真值被称为部分真值，它们的值，如半真或几乎假，可以用这种用法来定义。它在学术和工业游戏界都得到了广泛的应用。基于</a:t>
            </a:r>
            <a:r>
              <a:rPr lang="en-US" altLang="zh-CN" sz="2800" b="1" kern="100" dirty="0">
                <a:solidFill>
                  <a:schemeClr val="bg1"/>
                </a:solidFill>
                <a:latin typeface="+mn-ea"/>
                <a:cs typeface="Times New Roman" panose="02020603050405020304" pitchFamily="18" charset="0"/>
              </a:rPr>
              <a:t>FL</a:t>
            </a:r>
            <a:r>
              <a:rPr lang="zh-CN" altLang="en-US" sz="2800" b="1" kern="100" dirty="0">
                <a:solidFill>
                  <a:schemeClr val="bg1"/>
                </a:solidFill>
                <a:latin typeface="+mn-ea"/>
                <a:cs typeface="Times New Roman" panose="02020603050405020304" pitchFamily="18" charset="0"/>
              </a:rPr>
              <a:t>的</a:t>
            </a:r>
            <a:r>
              <a:rPr lang="en-US" altLang="zh-CN" sz="2800" b="1" kern="100" dirty="0">
                <a:solidFill>
                  <a:schemeClr val="bg1"/>
                </a:solidFill>
                <a:latin typeface="+mn-ea"/>
                <a:cs typeface="Times New Roman" panose="02020603050405020304" pitchFamily="18" charset="0"/>
              </a:rPr>
              <a:t>NPC AI</a:t>
            </a:r>
            <a:r>
              <a:rPr lang="zh-CN" altLang="en-US" sz="2800" b="1" kern="100" dirty="0">
                <a:solidFill>
                  <a:schemeClr val="bg1"/>
                </a:solidFill>
                <a:latin typeface="+mn-ea"/>
                <a:cs typeface="Times New Roman" panose="02020603050405020304" pitchFamily="18" charset="0"/>
              </a:rPr>
              <a:t>可以使游戏更具挑战性。</a:t>
            </a:r>
          </a:p>
        </p:txBody>
      </p:sp>
    </p:spTree>
    <p:extLst>
      <p:ext uri="{BB962C8B-B14F-4D97-AF65-F5344CB8AC3E}">
        <p14:creationId xmlns:p14="http://schemas.microsoft.com/office/powerpoint/2010/main" val="290266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537F60-C59B-5F00-5457-542B98999B6B}"/>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E2C8857E-B936-4C38-1EA1-CE18C70E731E}"/>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F326F83-5D53-627F-9F30-7DA57829ACD6}"/>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FB0AE61-4F85-87C2-2F5D-297471433848}"/>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8B538D5A-E624-B649-CBD4-C8E0B81E2686}"/>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12256859-A710-49F4-09AA-AA94FD641909}"/>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DADF88B9-712A-6C5B-B373-A3672EE1544B}"/>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32CCEF27-9DBD-2D0B-A26A-8E6A5A7D288F}"/>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2E220ECD-4F51-9134-CD2F-6B0B2C642FE0}"/>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C2D07E52-EEE8-3465-B471-6CF07251822D}"/>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568950EB-3F16-3AAD-45A3-46419F34AC7A}"/>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8D21FBA3-F837-1B74-2352-EAEBDCABCE86}"/>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0CB27CFE-E678-8A4D-91A7-A3A6E5FCAE2F}"/>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750D89D2-631F-1594-4D16-F2C533730B04}"/>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6B0A817F-F182-7E16-CCFF-8764AF7AF8EC}"/>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55E5AA4A-B2AB-5E39-E26B-2BE4C862EF47}"/>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53BEB731-43B3-D495-E706-528EA7E5FAA1}"/>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228E1AC4-EE89-2FB1-0D69-D5BB698D0549}"/>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00B996E7-29A7-6A31-D3DB-81167EE23449}"/>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EFED61A4-E590-7978-5B2F-5FE17CF6445F}"/>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8BF63BAF-089A-BF00-05EC-913028581942}"/>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3CC7BAD7-24C5-929C-2690-AEB07A5E6E1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8F50980-3D6B-E8CA-58EF-02BB9FED49C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CD44C72-4A8D-BD76-98DB-FCE784DD6CB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CC874D6-213F-CACD-B42A-8FA9B873797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A437CA7-1AAA-11FB-5BA2-09F9FDCDFD7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521E70-36A3-C1AC-0623-8403EC99F58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DFEBA98B-B10C-6585-A5A4-90E956075006}"/>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CA7AAC00-12C9-04D5-63E9-48988B6C7E4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52A0FB8-E790-31F7-CDC7-F0097DFEE97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0F83A68-5B1C-EC9E-896D-39B7F53F7D6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9BE3EBD-5A51-2B2D-1032-677250685AC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01F6AE0-DF0D-983A-8ED0-2DB7BE43EBD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DA2675E-9F7D-A8AB-9314-B413727DEDE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374F17FB-2AC6-E138-BCAE-9EA53F2DCC61}"/>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8B219001-CD16-AC7B-069A-DF0B5D9BFDB9}"/>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005EDBB0-C9B5-DF9A-A8C7-D56B7125AD9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6F4701D-1A72-EA65-57C9-616CEA42757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4DB9A45-B160-D86C-05DA-00C13AAD7AD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6D421F0-CA4A-E0D6-BE85-652F0549D34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B7B7D1B-3E61-E865-73C1-5582B0BB849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BAB15B-1103-3D33-AD86-06941C1C5F1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1FECD29E-78CE-DB86-36E6-DFAD9F714D9D}"/>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25770135-B2E2-0760-C15F-2B48707438B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F34F0BB-6739-3CC4-81DD-AB68E755733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8D4F019-7DD3-14AD-5172-A204FFD6A8F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C183716-DBDD-EF33-28BA-48CCDC728F7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927D291-E2BE-2686-2E04-C65F41E37C9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22F8CF6-105A-9505-525E-9137FDD34BB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B458690B-A1DF-CB07-416D-3E48A7B2BA4A}"/>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04887797-0E16-6F8A-BCD3-8A4A16939D04}"/>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3A4C7E28-46B1-EA41-64A1-66B6615366B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323A18EA-1024-F5B5-7E7E-7369B40A4ED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657CC8C5-3CED-273D-9FE8-1284211E6FF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65316B2C-4356-4CAD-47CC-619EA7CECAA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942CFBA-0020-F36D-DDEA-CFC78B949C0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30B9CC1-042A-BED3-AA7B-CFCAE943D4B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012D6DA9-77C3-F8C5-7CCE-094A57371012}"/>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65417ED1-7A1B-6B76-A532-45E40D11F6F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98179C5-A8E1-39D4-6803-42168D4C9CA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916F12EF-3798-E3FF-0707-D89E22DA593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22F6B55F-0FFF-08F1-26A7-C66AF7CEDE0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B33998D-DB3D-7F12-DF20-2AFA0D37B63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925AEBF-B7E7-2FB4-5254-85FB6E393B3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AF492D84-2250-1A5F-5A77-444736D54922}"/>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5735572E-FBF3-653D-7701-B59F4749FD48}"/>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BB6C9DF2-50DA-9DCE-0E56-9B413853339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E3D9AB4B-4822-0ED6-BFC7-F2D6EF07784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4274BDC7-4269-5C66-3E83-EABBEB445B5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B1A9D0C7-C21F-B1A5-8659-C0A3938DC9C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882A3D0-A502-18E2-82B5-88871617E06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A7824A9D-8A11-F69A-8FAA-7BFAB432A83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B1D24CC1-B092-E19A-8729-C4268688825D}"/>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41096D94-4496-5904-B24B-68DACBD44AD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0D49DB7-5BBF-8B22-02CF-E4099570584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64862F80-1FA0-F34D-DB58-8AF65FED31E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A830AB5-969F-249A-F9EF-687180EBA55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D43BE71-5D5E-2742-4532-06B6A647359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7A25B59-4C92-C5AC-9744-C97DE3FF1B6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82961509-E781-9CFF-D2A4-80F32CE55F43}"/>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242EE870-1712-BA31-1909-040CED2EA41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D300F8F4-38C6-C84B-1B26-D5B224FB67E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1B3A3C02-9E21-4155-83CC-B2F6E1FB2BF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057AF01C-8A96-3D46-F7D5-B36F7145AD5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5CF7225-D71C-6EE1-8C0A-1ABD64C4AFB0}"/>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F5126AAE-8800-7E5E-4CB9-16D5039DF420}"/>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B5666CA7-2062-5517-D5C6-6B4C4ADD11A3}"/>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F6874932-ED5B-3C65-7F39-5DA84BF2806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D78BACFB-C005-9714-A7CC-3D10C070829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B5498CAD-5F0D-896B-8ECA-9AB7C36F97B8}"/>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4871917-D8A9-457A-980D-958A5AA861BD}"/>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23F456D9-B074-52AE-127C-CCD26EAF32E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C216677C-2E0A-5E7E-236B-24CAE4CB4855}"/>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E9207E02-91E4-4A16-B7B8-2EBB94E3106F}"/>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3C020F8E-6E95-9A4D-3212-71CFE52D1678}"/>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89324EC-E1A4-996C-755E-EB2BDB6D760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41697A48-918E-16AD-E453-FC9E2405B05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07D04E4-D4D4-1234-C2BB-FA77B4001ED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AAEA833B-0058-85AE-CEB7-8C4591BD9F55}"/>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C291E49B-D539-388A-48AF-E1B43C506F4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8024D401-AF90-79D0-ADB1-AA62605771D8}"/>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D0E52804-C4FE-F66D-8579-D1C39CE51DC3}"/>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7DF64DB6-52CD-3AEA-3947-2FF88E418E6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0B4662B9-0E64-304C-845D-97CAAF4C5B7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A1882528-07CD-C19D-7B20-C2E0C06181F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50056A88-7126-D6DF-BB94-98768A9066D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DE79A980-A460-AD34-AC79-31B7399054A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F366F168-B832-F178-C9DF-0F3642D9164C}"/>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A18F0034-F29F-EDEE-FAC0-AD965DE8ABF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23E65465-F264-90ED-3A15-C90216148E7C}"/>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76ADD1B-9470-34E1-F881-28122145730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E54E85D2-F24F-5E6B-C2F4-2CD3772CAF9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D8A97FEA-DA1B-1AF8-89C0-B45AB312016F}"/>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4D05F812-A8D3-F478-B6D4-B78433AD9A97}"/>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289DCA86-84E2-99F6-E8D0-41A6FC153088}"/>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484447B0-2A6B-D014-D3C2-CF84ABA77DD7}"/>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73541DFF-50E4-929D-C6E4-BE7E3807EA67}"/>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17114695-911D-63C5-28C2-19C0AF545337}"/>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3E9A7278-44FF-B4C3-A67F-3A1F3BC9B812}"/>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E71DD492-A4A3-242C-4692-5789DD9180CD}"/>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9B5FC387-2093-902B-830F-E21676D922A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4C9BBE3D-7ECF-87EB-F9F8-1FAE98A2619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A72F14C9-8D17-5DEF-E105-0B01FBA9A09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52E55BFC-B6C3-3632-207D-8247E34FD6EE}"/>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8B939F0F-D6C8-8101-5D67-19276ED21DFF}"/>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14D29B4D-4D0A-6EB1-CE59-DD5F23463CBF}"/>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5DABF01F-DF1A-2E07-14D3-4D0F6E7C25B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DB13C92-1AB6-6092-5D03-EE31BA2CA979}"/>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C955ACFA-120F-1CE4-7492-28E9EA05BA1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0170FF9-5FAC-0132-F1D4-C1797BE3A29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066D2C46-5B0B-F3BF-6ACD-8D542B28EEE0}"/>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C1C91C5D-B264-0B83-6890-2E97C55FCBEA}"/>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167CB7F6-72F3-C6AF-1ADF-9E159D87AA0C}"/>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CE652A18-51A7-7D78-1E34-DD79117BAAC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A1D5B0C7-9566-FC80-4323-0532D00258B7}"/>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5295964D-A5FF-328D-9029-10CC789E3D8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61ED5745-DC8C-A520-3BA8-3696182AEFD2}"/>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D457F88A-85DB-1B09-CAD8-9B1F3FCB5AA2}"/>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0698711-7354-1AE7-E028-153A32793652}"/>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ABE002F1-FED9-A07E-1026-7F873DDD368B}"/>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6F8D1F4F-7B9D-CACC-3B73-F83125C661C8}"/>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5A32EF98-8C93-0308-865A-788F0D615F9C}"/>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507E288C-59C2-5901-49D0-93E90E963DE0}"/>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FD4E7734-FB30-38A9-AF59-CF9D80C8F11A}"/>
              </a:ext>
            </a:extLst>
          </p:cNvPr>
          <p:cNvSpPr/>
          <p:nvPr/>
        </p:nvSpPr>
        <p:spPr>
          <a:xfrm>
            <a:off x="737812" y="790498"/>
            <a:ext cx="6756979"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基于规则集或逻辑的决策</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矩形 80">
            <a:extLst>
              <a:ext uri="{FF2B5EF4-FFF2-40B4-BE49-F238E27FC236}">
                <a16:creationId xmlns:a16="http://schemas.microsoft.com/office/drawing/2014/main" id="{3E7FA355-E73B-F873-9A6D-E05948695950}"/>
              </a:ext>
            </a:extLst>
          </p:cNvPr>
          <p:cNvSpPr/>
          <p:nvPr/>
        </p:nvSpPr>
        <p:spPr>
          <a:xfrm>
            <a:off x="1049498" y="1562075"/>
            <a:ext cx="2585965" cy="615553"/>
          </a:xfrm>
          <a:prstGeom prst="rect">
            <a:avLst/>
          </a:prstGeom>
          <a:noFill/>
        </p:spPr>
        <p:txBody>
          <a:bodyPr wrap="none" lIns="91440" tIns="45720" rIns="91440" bIns="45720">
            <a:spAutoFit/>
          </a:bodyPr>
          <a:lstStyle/>
          <a:p>
            <a:pPr algn="ctr"/>
            <a:r>
              <a:rPr lang="zh-CN" altLang="en-US" sz="3400" b="1" dirty="0">
                <a:ln w="13462">
                  <a:noFill/>
                  <a:prstDash val="solid"/>
                </a:ln>
                <a:solidFill>
                  <a:srgbClr val="FFFF00"/>
                </a:solidFill>
              </a:rPr>
              <a:t>模糊逻辑</a:t>
            </a:r>
            <a:r>
              <a:rPr lang="en-US" altLang="zh-CN" sz="3400" b="1" dirty="0">
                <a:ln w="13462">
                  <a:noFill/>
                  <a:prstDash val="solid"/>
                </a:ln>
                <a:solidFill>
                  <a:srgbClr val="FFFF00"/>
                </a:solidFill>
              </a:rPr>
              <a:t>(FL)</a:t>
            </a:r>
            <a:endParaRPr lang="zh-CN" altLang="en-US" sz="3400" b="1" cap="none" spc="0" dirty="0">
              <a:ln w="13462">
                <a:noFill/>
                <a:prstDash val="solid"/>
              </a:ln>
              <a:solidFill>
                <a:srgbClr val="FFFF00"/>
              </a:solidFill>
            </a:endParaRPr>
          </a:p>
        </p:txBody>
      </p:sp>
      <p:sp>
        <p:nvSpPr>
          <p:cNvPr id="82" name="文本框 81">
            <a:extLst>
              <a:ext uri="{FF2B5EF4-FFF2-40B4-BE49-F238E27FC236}">
                <a16:creationId xmlns:a16="http://schemas.microsoft.com/office/drawing/2014/main" id="{EA4A84A8-F90F-BF61-EB7E-086D5C3E2A8F}"/>
              </a:ext>
            </a:extLst>
          </p:cNvPr>
          <p:cNvSpPr txBox="1"/>
          <p:nvPr/>
        </p:nvSpPr>
        <p:spPr>
          <a:xfrm>
            <a:off x="1009195" y="2194967"/>
            <a:ext cx="10275901" cy="4112793"/>
          </a:xfrm>
          <a:prstGeom prst="rect">
            <a:avLst/>
          </a:prstGeom>
          <a:noFill/>
        </p:spPr>
        <p:txBody>
          <a:bodyPr wrap="square">
            <a:spAutoFit/>
          </a:bodyPr>
          <a:lstStyle/>
          <a:p>
            <a:pPr indent="457200"/>
            <a:r>
              <a:rPr lang="zh-CN" altLang="en-US" sz="2800" b="1" kern="100" dirty="0">
                <a:solidFill>
                  <a:schemeClr val="bg1"/>
                </a:solidFill>
                <a:latin typeface="+mn-ea"/>
                <a:cs typeface="Times New Roman" panose="02020603050405020304" pitchFamily="18" charset="0"/>
              </a:rPr>
              <a:t>在游戏中，</a:t>
            </a:r>
            <a:r>
              <a:rPr lang="en-US" altLang="zh-CN" sz="2800" b="1" kern="100" dirty="0">
                <a:solidFill>
                  <a:schemeClr val="bg1"/>
                </a:solidFill>
                <a:latin typeface="+mn-ea"/>
                <a:cs typeface="Times New Roman" panose="02020603050405020304" pitchFamily="18" charset="0"/>
              </a:rPr>
              <a:t>FL</a:t>
            </a:r>
            <a:r>
              <a:rPr lang="zh-CN" altLang="en-US" sz="2800" b="1" kern="100" dirty="0">
                <a:solidFill>
                  <a:schemeClr val="bg1"/>
                </a:solidFill>
                <a:latin typeface="+mn-ea"/>
                <a:cs typeface="Times New Roman" panose="02020603050405020304" pitchFamily="18" charset="0"/>
              </a:rPr>
              <a:t>将不同变量的值变为模糊值，这个过程称为</a:t>
            </a:r>
            <a:r>
              <a:rPr lang="zh-CN" altLang="en-US" sz="2800" b="1" i="1" kern="100" dirty="0">
                <a:solidFill>
                  <a:srgbClr val="FFFF00"/>
                </a:solidFill>
                <a:latin typeface="+mn-ea"/>
                <a:cs typeface="Times New Roman" panose="02020603050405020304" pitchFamily="18" charset="0"/>
              </a:rPr>
              <a:t>模糊化</a:t>
            </a:r>
            <a:r>
              <a:rPr lang="zh-CN" altLang="en-US" sz="2800" b="1" kern="100" dirty="0">
                <a:solidFill>
                  <a:schemeClr val="bg1"/>
                </a:solidFill>
                <a:latin typeface="+mn-ea"/>
                <a:cs typeface="Times New Roman" panose="02020603050405020304" pitchFamily="18" charset="0"/>
              </a:rPr>
              <a:t>。决策中的每个变量设置一组</a:t>
            </a:r>
            <a:r>
              <a:rPr lang="zh-CN" altLang="en-US" sz="2800" b="1" i="1" kern="100" dirty="0">
                <a:solidFill>
                  <a:srgbClr val="FFFF00"/>
                </a:solidFill>
                <a:latin typeface="+mn-ea"/>
                <a:cs typeface="Times New Roman" panose="02020603050405020304" pitchFamily="18" charset="0"/>
              </a:rPr>
              <a:t>隶属度</a:t>
            </a:r>
            <a:r>
              <a:rPr lang="zh-CN" altLang="en-US" sz="2800" b="1" kern="100" dirty="0">
                <a:solidFill>
                  <a:schemeClr val="bg1"/>
                </a:solidFill>
                <a:latin typeface="+mn-ea"/>
                <a:cs typeface="Times New Roman" panose="02020603050405020304" pitchFamily="18" charset="0"/>
              </a:rPr>
              <a:t>，从而为这些变量提供一定程度的真实性。</a:t>
            </a:r>
            <a:endParaRPr lang="en-US" altLang="zh-CN" sz="2800" b="1" kern="100" dirty="0">
              <a:solidFill>
                <a:schemeClr val="bg1"/>
              </a:solidFill>
              <a:latin typeface="+mn-ea"/>
              <a:cs typeface="Times New Roman" panose="02020603050405020304" pitchFamily="18" charset="0"/>
            </a:endParaRPr>
          </a:p>
          <a:p>
            <a:pPr indent="457200">
              <a:lnSpc>
                <a:spcPct val="125000"/>
              </a:lnSpc>
            </a:pPr>
            <a:r>
              <a:rPr lang="zh-CN" altLang="en-US" sz="2400" i="1" kern="100" dirty="0">
                <a:solidFill>
                  <a:schemeClr val="bg1"/>
                </a:solidFill>
                <a:latin typeface="+mn-ea"/>
                <a:cs typeface="Times New Roman" panose="02020603050405020304" pitchFamily="18" charset="0"/>
              </a:rPr>
              <a:t>例如，某个场景中，一个角色的血量在</a:t>
            </a:r>
            <a:r>
              <a:rPr lang="en-US" altLang="zh-CN" sz="2400" i="1" kern="100" dirty="0">
                <a:solidFill>
                  <a:schemeClr val="bg1"/>
                </a:solidFill>
                <a:latin typeface="+mn-ea"/>
                <a:cs typeface="Times New Roman" panose="02020603050405020304" pitchFamily="18" charset="0"/>
              </a:rPr>
              <a:t>0</a:t>
            </a:r>
            <a:r>
              <a:rPr lang="zh-CN" altLang="en-US" sz="2400" i="1" kern="100" dirty="0">
                <a:solidFill>
                  <a:schemeClr val="bg1"/>
                </a:solidFill>
                <a:latin typeface="+mn-ea"/>
                <a:cs typeface="Times New Roman" panose="02020603050405020304" pitchFamily="18" charset="0"/>
              </a:rPr>
              <a:t>到</a:t>
            </a:r>
            <a:r>
              <a:rPr lang="en-US" altLang="zh-CN" sz="2400" i="1" kern="100" dirty="0">
                <a:solidFill>
                  <a:schemeClr val="bg1"/>
                </a:solidFill>
                <a:latin typeface="+mn-ea"/>
                <a:cs typeface="Times New Roman" panose="02020603050405020304" pitchFamily="18" charset="0"/>
              </a:rPr>
              <a:t>100</a:t>
            </a:r>
            <a:r>
              <a:rPr lang="zh-CN" altLang="en-US" sz="2400" i="1" kern="100" dirty="0">
                <a:solidFill>
                  <a:schemeClr val="bg1"/>
                </a:solidFill>
                <a:latin typeface="+mn-ea"/>
                <a:cs typeface="Times New Roman" panose="02020603050405020304" pitchFamily="18" charset="0"/>
              </a:rPr>
              <a:t>之间。模糊化可以包括三个情况：</a:t>
            </a:r>
            <a:r>
              <a:rPr lang="zh-CN" altLang="en-US" sz="2400" b="1" i="1" kern="100" dirty="0">
                <a:solidFill>
                  <a:schemeClr val="bg1"/>
                </a:solidFill>
                <a:latin typeface="+mn-ea"/>
                <a:cs typeface="Times New Roman" panose="02020603050405020304" pitchFamily="18" charset="0"/>
              </a:rPr>
              <a:t>濒死、半健康和健康</a:t>
            </a:r>
            <a:r>
              <a:rPr lang="zh-CN" altLang="en-US" sz="2400" i="1" kern="100" dirty="0">
                <a:solidFill>
                  <a:schemeClr val="bg1"/>
                </a:solidFill>
                <a:latin typeface="+mn-ea"/>
                <a:cs typeface="Times New Roman" panose="02020603050405020304" pitchFamily="18" charset="0"/>
              </a:rPr>
              <a:t>，</a:t>
            </a:r>
            <a:r>
              <a:rPr lang="en-US" altLang="zh-CN" sz="2400" i="1" kern="100" dirty="0">
                <a:solidFill>
                  <a:schemeClr val="bg1"/>
                </a:solidFill>
                <a:latin typeface="+mn-ea"/>
                <a:cs typeface="Times New Roman" panose="02020603050405020304" pitchFamily="18" charset="0"/>
              </a:rPr>
              <a:t>0</a:t>
            </a:r>
            <a:r>
              <a:rPr lang="zh-CN" altLang="en-US" sz="2400" i="1" kern="100" dirty="0">
                <a:solidFill>
                  <a:schemeClr val="bg1"/>
                </a:solidFill>
                <a:latin typeface="+mn-ea"/>
                <a:cs typeface="Times New Roman" panose="02020603050405020304" pitchFamily="18" charset="0"/>
              </a:rPr>
              <a:t>到</a:t>
            </a:r>
            <a:r>
              <a:rPr lang="en-US" altLang="zh-CN" sz="2400" i="1" kern="100" dirty="0">
                <a:solidFill>
                  <a:schemeClr val="bg1"/>
                </a:solidFill>
                <a:latin typeface="+mn-ea"/>
                <a:cs typeface="Times New Roman" panose="02020603050405020304" pitchFamily="18" charset="0"/>
              </a:rPr>
              <a:t>100</a:t>
            </a:r>
            <a:r>
              <a:rPr lang="zh-CN" altLang="en-US" sz="2400" i="1" kern="100" dirty="0">
                <a:solidFill>
                  <a:schemeClr val="bg1"/>
                </a:solidFill>
                <a:latin typeface="+mn-ea"/>
                <a:cs typeface="Times New Roman" panose="02020603050405020304" pitchFamily="18" charset="0"/>
              </a:rPr>
              <a:t>之间的值应在不同程度上与这些情况相匹配。对于</a:t>
            </a:r>
            <a:r>
              <a:rPr lang="en-US" altLang="zh-CN" sz="2400" i="1" kern="100" dirty="0">
                <a:solidFill>
                  <a:schemeClr val="bg1"/>
                </a:solidFill>
                <a:latin typeface="+mn-ea"/>
                <a:cs typeface="Times New Roman" panose="02020603050405020304" pitchFamily="18" charset="0"/>
              </a:rPr>
              <a:t>40</a:t>
            </a:r>
            <a:r>
              <a:rPr lang="zh-CN" altLang="en-US" sz="2400" i="1" kern="100" dirty="0">
                <a:solidFill>
                  <a:schemeClr val="bg1"/>
                </a:solidFill>
                <a:latin typeface="+mn-ea"/>
                <a:cs typeface="Times New Roman" panose="02020603050405020304" pitchFamily="18" charset="0"/>
              </a:rPr>
              <a:t>的</a:t>
            </a:r>
            <a:r>
              <a:rPr lang="en-US" altLang="zh-CN" sz="2400" i="1" kern="100" dirty="0">
                <a:solidFill>
                  <a:schemeClr val="bg1"/>
                </a:solidFill>
                <a:latin typeface="+mn-ea"/>
                <a:cs typeface="Times New Roman" panose="02020603050405020304" pitchFamily="18" charset="0"/>
              </a:rPr>
              <a:t>HP</a:t>
            </a:r>
            <a:r>
              <a:rPr lang="zh-CN" altLang="en-US" sz="2400" i="1" kern="100" dirty="0">
                <a:solidFill>
                  <a:schemeClr val="bg1"/>
                </a:solidFill>
                <a:latin typeface="+mn-ea"/>
                <a:cs typeface="Times New Roman" panose="02020603050405020304" pitchFamily="18" charset="0"/>
              </a:rPr>
              <a:t>值，濒死的隶属度可能是</a:t>
            </a:r>
            <a:r>
              <a:rPr lang="en-US" altLang="zh-CN" sz="2400" i="1" kern="100" dirty="0">
                <a:solidFill>
                  <a:schemeClr val="bg1"/>
                </a:solidFill>
                <a:latin typeface="+mn-ea"/>
                <a:cs typeface="Times New Roman" panose="02020603050405020304" pitchFamily="18" charset="0"/>
              </a:rPr>
              <a:t>0.1</a:t>
            </a:r>
            <a:r>
              <a:rPr lang="zh-CN" altLang="en-US" sz="2400" i="1" kern="100" dirty="0">
                <a:solidFill>
                  <a:schemeClr val="bg1"/>
                </a:solidFill>
                <a:latin typeface="+mn-ea"/>
                <a:cs typeface="Times New Roman" panose="02020603050405020304" pitchFamily="18" charset="0"/>
              </a:rPr>
              <a:t>，半健康的隶属度可能是</a:t>
            </a:r>
            <a:r>
              <a:rPr lang="en-US" altLang="zh-CN" sz="2400" i="1" kern="100" dirty="0">
                <a:solidFill>
                  <a:schemeClr val="bg1"/>
                </a:solidFill>
                <a:latin typeface="+mn-ea"/>
                <a:cs typeface="Times New Roman" panose="02020603050405020304" pitchFamily="18" charset="0"/>
              </a:rPr>
              <a:t>0.8</a:t>
            </a:r>
            <a:r>
              <a:rPr lang="zh-CN" altLang="en-US" sz="2400" i="1" kern="100" dirty="0">
                <a:solidFill>
                  <a:schemeClr val="bg1"/>
                </a:solidFill>
                <a:latin typeface="+mn-ea"/>
                <a:cs typeface="Times New Roman" panose="02020603050405020304" pitchFamily="18" charset="0"/>
              </a:rPr>
              <a:t>，健康的可能是</a:t>
            </a:r>
            <a:r>
              <a:rPr lang="en-US" altLang="zh-CN" sz="2400" i="1" kern="100" dirty="0">
                <a:solidFill>
                  <a:schemeClr val="bg1"/>
                </a:solidFill>
                <a:latin typeface="+mn-ea"/>
                <a:cs typeface="Times New Roman" panose="02020603050405020304" pitchFamily="18" charset="0"/>
              </a:rPr>
              <a:t>0.1</a:t>
            </a:r>
            <a:r>
              <a:rPr lang="zh-CN" altLang="en-US" sz="2400" i="1" kern="100" dirty="0">
                <a:solidFill>
                  <a:schemeClr val="bg1"/>
                </a:solidFill>
                <a:latin typeface="+mn-ea"/>
                <a:cs typeface="Times New Roman" panose="02020603050405020304" pitchFamily="18" charset="0"/>
              </a:rPr>
              <a:t>。根据这些值，可以看出该角色相比濒死状态更接近半健康状态。隶属度之和必须始终等于</a:t>
            </a:r>
            <a:r>
              <a:rPr lang="en-US" altLang="zh-CN" sz="2400" i="1" kern="100" dirty="0">
                <a:solidFill>
                  <a:schemeClr val="bg1"/>
                </a:solidFill>
                <a:latin typeface="+mn-ea"/>
                <a:cs typeface="Times New Roman" panose="02020603050405020304" pitchFamily="18" charset="0"/>
              </a:rPr>
              <a:t>1.0</a:t>
            </a:r>
            <a:r>
              <a:rPr lang="zh-CN" altLang="en-US" sz="2400" i="1" kern="100" dirty="0">
                <a:solidFill>
                  <a:schemeClr val="bg1"/>
                </a:solidFill>
                <a:latin typeface="+mn-ea"/>
                <a:cs typeface="Times New Roman" panose="02020603050405020304" pitchFamily="18" charset="0"/>
              </a:rPr>
              <a:t>，即濒死、半健康、健康的可能性加起来为</a:t>
            </a:r>
            <a:r>
              <a:rPr lang="en-US" altLang="zh-CN" sz="2400" i="1" kern="100" dirty="0">
                <a:solidFill>
                  <a:schemeClr val="bg1"/>
                </a:solidFill>
                <a:latin typeface="+mn-ea"/>
                <a:cs typeface="Times New Roman" panose="02020603050405020304" pitchFamily="18" charset="0"/>
              </a:rPr>
              <a:t>1.0</a:t>
            </a:r>
            <a:r>
              <a:rPr lang="zh-CN" altLang="en-US" sz="2400" i="1" kern="100" dirty="0">
                <a:solidFill>
                  <a:schemeClr val="bg1"/>
                </a:solidFill>
                <a:latin typeface="+mn-ea"/>
                <a:cs typeface="Times New Roman" panose="02020603050405020304" pitchFamily="18" charset="0"/>
              </a:rPr>
              <a:t>。</a:t>
            </a:r>
          </a:p>
        </p:txBody>
      </p:sp>
    </p:spTree>
    <p:extLst>
      <p:ext uri="{BB962C8B-B14F-4D97-AF65-F5344CB8AC3E}">
        <p14:creationId xmlns:p14="http://schemas.microsoft.com/office/powerpoint/2010/main" val="795783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2C08B91-EEEC-D940-EDD8-EAF45DB47E2B}"/>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E7649AC4-4CF2-63EE-8A6F-241E4D22F7B3}"/>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CA1B131-1BFE-8304-DCB4-481E2D2BAA28}"/>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CAE8B2F-EB1D-6690-067C-E480B2386366}"/>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AA457897-EDB9-0B21-17BF-18BF7E369269}"/>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99C7644A-3576-6DEB-B04B-5AF659E50340}"/>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E98C5F33-9AB6-13AD-6337-188B4B03794F}"/>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8D2BDAEB-521D-ACEE-493A-8E2A9B2F9C0E}"/>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BE2A38CC-E25B-8AC4-74C2-F39090E7B414}"/>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11F7947B-6636-4930-5161-9D723DA64A1C}"/>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294CA8F8-3F31-E2D6-DCCA-65FEC6E3E893}"/>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44CCEC1C-563F-C783-49C8-C0032EBBFD3E}"/>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5D32F9D7-8841-AA9A-74F1-21071D718BD9}"/>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5753995C-DEFF-5FA6-68BC-358481607276}"/>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A8540312-74CB-2023-8B0E-849AB6E70135}"/>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A4632B09-BCB6-736E-8C0C-C1CEFF3BD0C2}"/>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9F5DCC5D-4653-E9C6-BBE7-AB473E899AAE}"/>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B5F972A6-084D-8816-7427-9E7698A6585D}"/>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13D25584-3F22-C1EB-A5E8-EF8B8C6E9138}"/>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BF9E06F2-54E6-A57C-3C09-0EA7697A9AF8}"/>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C4099782-ABEC-F516-DA1E-7A1741E9E2D4}"/>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57DADDF5-E97A-CF0F-EA7A-DB123DD5A6A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0A64B46-0F0F-9B78-E497-17C95DF2C3C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0A4BD81-0454-4D12-595F-0BB821A6C2B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458A2E6-EE9B-612C-AACB-5FBF660B730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714DE97-D14A-5A97-D330-D8FF5AAD17E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9393D267-A05F-2CD6-9ED2-F95A3F2BEA8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86FF62B6-F19F-C135-3902-525DC73A7A22}"/>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ADAACE75-5A22-0223-A812-3FF9C8D6899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27A14CE-AD3F-3205-1DE5-9B1FA3863F3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AFF7FA3-400C-73F5-0CB9-142A29DD348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96FBF6CE-77B5-CDB7-6B23-E0611058DA5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7025068-367D-E525-D405-D0D80253E10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98A086D-CA84-609A-868D-A88F92A3E47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469D2CF6-FBA6-9BC8-50F3-36E742DEB1F5}"/>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F9725A92-CCAD-3AC3-5ECB-7D001C8622BA}"/>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EE5A0257-0114-B99C-62B1-922A73E5C3C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A5B5D23-7982-B688-1A6D-1ED589C3005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112A97D-F1D7-E12E-F809-A933E915E10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B4B0E44-79F6-1C04-A96F-C59DA6B19F7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2BD92B35-945E-DAD4-5FB2-05B35795FEA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04B82BB-C861-138E-5A57-8917DDB0E7D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885124B8-A447-37E7-F730-E4B2EFC7588F}"/>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C08C077F-8F99-EA2A-DA57-58C34154EF6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33B7151-07BE-F8A1-83E5-FDF16DAFAB6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12DD456-781D-CD79-8214-167A24C7231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FB21FEF-258B-CDE0-822E-EAA931DB91C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A685216-85C6-2947-9E14-D01505C334F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13A2A6C-B33F-635F-A3D8-8FDFE765983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A2709E3C-72F9-EC2C-4477-73FF5E6F90FC}"/>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0BED5C0F-CA06-EE9D-6B2E-BB37519B4D67}"/>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EB6489E3-1A63-F2AD-ACC8-923564F3A06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0CD5FDC-4ABB-E79F-D55D-C52D428A1DB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6C67136-6CEC-6EF4-7E53-CF54D5282D4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66AA051-0DBE-8DBC-BFA7-7E9FF4E1B4F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9EC7971-2745-52FF-D762-859ED9E0916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F2C6B7A0-7E47-CBC5-FB71-BFFB543556E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3D4A4DC3-D789-B02B-B13F-23CF37948423}"/>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1495AE54-D600-102E-A331-FD685ACF849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D9C2384-8801-7404-797F-FC92142FADC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8113AE7-F517-604C-804F-F6FAFB8044D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1955939-2C71-BDF1-2082-933A8B97EC1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2940216-52DD-3905-101D-27ABDD22D27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91838EC-714C-C12D-B5DB-8F0BA65A8DA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3374F3CE-6495-1627-ACBE-EE8D40EF6016}"/>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9599F611-4627-40C0-718F-2BC3E6F30E57}"/>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FCBB4409-0D24-3FB2-9CEE-13023A01BF6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99E1442-D256-AC76-85E4-ED5CF798F1F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1C06EB9-AB5A-5A5C-7594-F187DE26111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B7BD3565-2834-9EDE-280D-A0D146D8E0B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F131481-6907-D1A1-DBB2-CF53F7F9103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E15A304-ADFE-656D-7009-61B5837493E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0C59E53-C47B-5841-2F28-49634CF723A3}"/>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E4ECAD3F-BFA8-78B7-7C84-F7CAE9A69E1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07D6507A-6880-B872-38B6-07DEDA4C81D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23DF226-4007-6CAD-88C9-A2FF36C3612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0E29E33-B5BD-4548-182B-003F381EC6D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DF92008-6250-498C-453E-7F3DB33EA8F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61A62A0B-61DF-F33A-DA37-12D721B5156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20731BC4-24FF-4431-C2E3-A7158B516AEF}"/>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DCABB52B-710D-8B1A-082E-95A96701394E}"/>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45D044FA-6FCA-DE28-FC5F-ABEFC8656B1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2CE37B54-02A4-F8E8-6D50-88A27139B7D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C832D31-5332-DF62-D335-D96F301E76B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A8733CF-1150-0EB6-8816-F1EAD058E87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FF307E72-2E8A-04B7-1A02-54374C01F38C}"/>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BFF7D99A-D901-16C8-B362-C126A7D3E3E3}"/>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03809E17-397C-D9FA-F567-3E693BDF2A8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6DD4650D-A6A5-0EDE-8C97-8C729690A625}"/>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763A3DEB-BF55-99D3-B857-4B25C1C6DB6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EA5BC0E-3E7A-C490-0F1F-33EF45A4B24D}"/>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80D548-5650-BDF1-7C09-D4610742CE81}"/>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83190E6E-BB41-8705-347E-B27663F33DB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CD96C757-AE34-F483-D33F-4A8D0B04F36B}"/>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B6D7A731-3FA3-61A7-0CEE-AE41C5F4B1B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625AD5AC-BA2D-04AE-71C5-73F5034A507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EEE904E-0032-B46F-6659-AC2CFF333178}"/>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54FC1284-E4BC-3219-C40D-19EAFB950873}"/>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3CD18539-8DF6-5F40-EC44-3E32C1A37609}"/>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68397FF0-C8E4-703C-1C8D-31573B98EEE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07953126-69B3-5705-4B6B-24E9DBE37C30}"/>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78003AFB-8333-9475-01DF-D983B355720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20930776-E2C0-3A97-1588-40A099A745D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033E70A-16AC-2A1B-A687-107BF7EB4E3F}"/>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752655B-6233-94E5-26B0-3F596C5FC601}"/>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84F26BA-4CC9-B4DD-2289-3C4329AC018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8BC9162A-79E8-8F41-2203-64319AE54CC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361349F6-B665-15B5-6424-906B869D93C6}"/>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D91731D6-2938-5791-67F6-7DC71E0A75A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19AA332-E8A7-091B-8430-CBA575BC7041}"/>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9C8EFED4-5C23-EC3E-E1CA-66D9CB43D12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ED2AD2DD-8FC8-56E6-4EDE-CD9CB92A997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3D23DA43-29A3-1E0C-E4FB-2C756C362ECC}"/>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3163070F-CD59-B09E-1100-3B5C770FA77F}"/>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3CA907EA-458A-F41D-A715-4CC2970FDCA0}"/>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34EEA86-2AC9-60B3-8024-1072E9D868A5}"/>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E1F2AD69-96E9-9362-C9D6-9424D8E6832B}"/>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26E156D1-61E6-D499-FD5E-692487F94D11}"/>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20444C1-D0EC-2941-D262-BA87C4D6C610}"/>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3CD0B84E-3ACB-B98A-CE9C-D9D1817C704F}"/>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EE2176BB-2970-7913-22A4-92305A15E15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B85601D-2BF6-4B99-C687-F9181170AA7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D436C675-002B-0202-F3E1-29AB8A2F823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4303D474-D3F2-0459-0900-F1D253B422F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F02E5061-4FF7-26FA-11F2-020F591765E2}"/>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7196F40F-972E-0992-FC71-BB83DC0EFD98}"/>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1CB1A8C3-5B10-1E02-083F-3A75A490852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39C6B62-3A8B-572A-C7AC-EC76B2F88D6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503B6900-1821-34CA-F072-354B6A751FB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5BE1660-5C13-21BD-0B9B-0C17CAB68F8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34D114E0-CADC-955D-34FE-33CE3F8BA601}"/>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A8436CF5-9C0D-FA3C-F55B-1C5927E40835}"/>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70C27969-73B3-93CE-CA7E-6BA8CF0AA0C0}"/>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BA87FA72-E927-4B27-98F1-CC219BACA3B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B1F3FB2D-18EB-84FE-B0DC-67F9443B2211}"/>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2404183-21DD-4636-967F-2D8E8413F8BE}"/>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FC08AEA-ABC6-A51C-43D4-EB574AF28537}"/>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EBB3C040-CBC8-3FFA-5198-4B8F52CFFEF5}"/>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7CEBAD29-0D51-109C-5593-B4248C582CFB}"/>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669484AA-5C1D-A46C-F1D6-1F934F914247}"/>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5F9DD0B7-6A12-EBB9-0592-D79F91A8AAC5}"/>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349DD41F-8B0B-02A7-38E5-5F1F7B47B9B2}"/>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7A935BD5-8BDF-CB29-D549-245BF882E90B}"/>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DC967BB5-BD27-F474-08F5-F059557E2FE2}"/>
              </a:ext>
            </a:extLst>
          </p:cNvPr>
          <p:cNvSpPr/>
          <p:nvPr/>
        </p:nvSpPr>
        <p:spPr>
          <a:xfrm>
            <a:off x="737812" y="790498"/>
            <a:ext cx="6756979"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基于规则集或逻辑的决策</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矩形 80">
            <a:extLst>
              <a:ext uri="{FF2B5EF4-FFF2-40B4-BE49-F238E27FC236}">
                <a16:creationId xmlns:a16="http://schemas.microsoft.com/office/drawing/2014/main" id="{ADA444E3-3AFC-0D9F-9E07-5C574D84B8C7}"/>
              </a:ext>
            </a:extLst>
          </p:cNvPr>
          <p:cNvSpPr/>
          <p:nvPr/>
        </p:nvSpPr>
        <p:spPr>
          <a:xfrm>
            <a:off x="1049498" y="1562075"/>
            <a:ext cx="2585965" cy="615553"/>
          </a:xfrm>
          <a:prstGeom prst="rect">
            <a:avLst/>
          </a:prstGeom>
          <a:noFill/>
        </p:spPr>
        <p:txBody>
          <a:bodyPr wrap="none" lIns="91440" tIns="45720" rIns="91440" bIns="45720">
            <a:spAutoFit/>
          </a:bodyPr>
          <a:lstStyle/>
          <a:p>
            <a:pPr algn="ctr"/>
            <a:r>
              <a:rPr lang="zh-CN" altLang="en-US" sz="3400" b="1" dirty="0">
                <a:ln w="13462">
                  <a:noFill/>
                  <a:prstDash val="solid"/>
                </a:ln>
                <a:solidFill>
                  <a:srgbClr val="FFFF00"/>
                </a:solidFill>
              </a:rPr>
              <a:t>模糊逻辑</a:t>
            </a:r>
            <a:r>
              <a:rPr lang="en-US" altLang="zh-CN" sz="3400" b="1" dirty="0">
                <a:ln w="13462">
                  <a:noFill/>
                  <a:prstDash val="solid"/>
                </a:ln>
                <a:solidFill>
                  <a:srgbClr val="FFFF00"/>
                </a:solidFill>
              </a:rPr>
              <a:t>(FL)</a:t>
            </a:r>
            <a:endParaRPr lang="zh-CN" altLang="en-US" sz="3400" b="1" cap="none" spc="0" dirty="0">
              <a:ln w="13462">
                <a:noFill/>
                <a:prstDash val="solid"/>
              </a:ln>
              <a:solidFill>
                <a:srgbClr val="FFFF00"/>
              </a:solidFill>
            </a:endParaRPr>
          </a:p>
        </p:txBody>
      </p:sp>
      <p:sp>
        <p:nvSpPr>
          <p:cNvPr id="82" name="文本框 81">
            <a:extLst>
              <a:ext uri="{FF2B5EF4-FFF2-40B4-BE49-F238E27FC236}">
                <a16:creationId xmlns:a16="http://schemas.microsoft.com/office/drawing/2014/main" id="{CB4A725A-C4BD-BFC2-D232-20ED6273FF48}"/>
              </a:ext>
            </a:extLst>
          </p:cNvPr>
          <p:cNvSpPr txBox="1"/>
          <p:nvPr/>
        </p:nvSpPr>
        <p:spPr>
          <a:xfrm>
            <a:off x="1009195" y="2194967"/>
            <a:ext cx="10275901" cy="2246769"/>
          </a:xfrm>
          <a:prstGeom prst="rect">
            <a:avLst/>
          </a:prstGeom>
          <a:noFill/>
        </p:spPr>
        <p:txBody>
          <a:bodyPr wrap="square">
            <a:spAutoFit/>
          </a:bodyPr>
          <a:lstStyle/>
          <a:p>
            <a:pPr indent="457200"/>
            <a:r>
              <a:rPr lang="zh-CN" altLang="en-US" sz="2800" b="1" kern="100" dirty="0">
                <a:solidFill>
                  <a:schemeClr val="bg1"/>
                </a:solidFill>
                <a:latin typeface="+mn-ea"/>
                <a:cs typeface="Times New Roman" panose="02020603050405020304" pitchFamily="18" charset="0"/>
              </a:rPr>
              <a:t>对于各个值，</a:t>
            </a:r>
            <a:r>
              <a:rPr lang="zh-CN" altLang="en-US" sz="2800" b="1" i="1" kern="100" dirty="0">
                <a:solidFill>
                  <a:srgbClr val="FFFF00"/>
                </a:solidFill>
                <a:latin typeface="+mn-ea"/>
                <a:cs typeface="Times New Roman" panose="02020603050405020304" pitchFamily="18" charset="0"/>
              </a:rPr>
              <a:t>模糊规则</a:t>
            </a:r>
            <a:r>
              <a:rPr lang="zh-CN" altLang="en-US" sz="2800" b="1" kern="100" dirty="0">
                <a:solidFill>
                  <a:schemeClr val="bg1"/>
                </a:solidFill>
                <a:latin typeface="+mn-ea"/>
                <a:cs typeface="Times New Roman" panose="02020603050405020304" pitchFamily="18" charset="0"/>
              </a:rPr>
              <a:t>通常类似于布尔逻辑中的</a:t>
            </a:r>
            <a:r>
              <a:rPr lang="en-US" altLang="zh-CN" sz="2800" b="1" kern="100" dirty="0">
                <a:solidFill>
                  <a:schemeClr val="bg1"/>
                </a:solidFill>
                <a:latin typeface="+mn-ea"/>
                <a:cs typeface="Times New Roman" panose="02020603050405020304" pitchFamily="18" charset="0"/>
              </a:rPr>
              <a:t>if-then-else</a:t>
            </a:r>
            <a:r>
              <a:rPr lang="zh-CN" altLang="en-US" sz="2800" b="1" kern="100" dirty="0">
                <a:solidFill>
                  <a:schemeClr val="bg1"/>
                </a:solidFill>
                <a:latin typeface="+mn-ea"/>
                <a:cs typeface="Times New Roman" panose="02020603050405020304" pitchFamily="18" charset="0"/>
              </a:rPr>
              <a:t>规则。必须定义</a:t>
            </a:r>
            <a:r>
              <a:rPr lang="zh-CN" altLang="en-US" sz="2800" b="1" i="1" kern="100" dirty="0">
                <a:solidFill>
                  <a:srgbClr val="FFFF00"/>
                </a:solidFill>
                <a:latin typeface="+mn-ea"/>
                <a:cs typeface="Times New Roman" panose="02020603050405020304" pitchFamily="18" charset="0"/>
              </a:rPr>
              <a:t>模糊变量及其集合</a:t>
            </a:r>
            <a:r>
              <a:rPr lang="zh-CN" altLang="en-US" sz="2800" b="1" kern="100" dirty="0">
                <a:solidFill>
                  <a:schemeClr val="bg1"/>
                </a:solidFill>
                <a:latin typeface="+mn-ea"/>
                <a:cs typeface="Times New Roman" panose="02020603050405020304" pitchFamily="18" charset="0"/>
              </a:rPr>
              <a:t>来创建这些模糊规则。在定义了规则后，模糊推理机根据给定的规则和这些规则的变量值推导出</a:t>
            </a:r>
            <a:r>
              <a:rPr lang="zh-CN" altLang="en-US" sz="2800" b="1" i="1" kern="100" dirty="0">
                <a:solidFill>
                  <a:srgbClr val="FFFF00"/>
                </a:solidFill>
                <a:latin typeface="+mn-ea"/>
                <a:cs typeface="Times New Roman" panose="02020603050405020304" pitchFamily="18" charset="0"/>
              </a:rPr>
              <a:t>模糊结果</a:t>
            </a:r>
            <a:r>
              <a:rPr lang="zh-CN" altLang="en-US" sz="2800" b="1" kern="100" dirty="0">
                <a:solidFill>
                  <a:schemeClr val="bg1"/>
                </a:solidFill>
                <a:latin typeface="+mn-ea"/>
                <a:cs typeface="Times New Roman" panose="02020603050405020304" pitchFamily="18" charset="0"/>
              </a:rPr>
              <a:t>。在最后阶段，通过与模糊化相反的</a:t>
            </a:r>
            <a:r>
              <a:rPr lang="zh-CN" altLang="en-US" sz="2800" b="1" i="1" kern="100" dirty="0">
                <a:solidFill>
                  <a:srgbClr val="FFFF00"/>
                </a:solidFill>
                <a:latin typeface="+mn-ea"/>
                <a:cs typeface="Times New Roman" panose="02020603050405020304" pitchFamily="18" charset="0"/>
              </a:rPr>
              <a:t>去模糊化</a:t>
            </a:r>
            <a:r>
              <a:rPr lang="zh-CN" altLang="en-US" sz="2800" b="1" kern="100" dirty="0">
                <a:solidFill>
                  <a:schemeClr val="bg1"/>
                </a:solidFill>
                <a:latin typeface="+mn-ea"/>
                <a:cs typeface="Times New Roman" panose="02020603050405020304" pitchFamily="18" charset="0"/>
              </a:rPr>
              <a:t>过程，将所有模糊输出值转换为实际结果。</a:t>
            </a:r>
            <a:endParaRPr lang="zh-CN" altLang="en-US" sz="2400" i="1" kern="100" dirty="0">
              <a:solidFill>
                <a:schemeClr val="bg1"/>
              </a:solidFill>
              <a:latin typeface="+mn-ea"/>
              <a:cs typeface="Times New Roman" panose="02020603050405020304" pitchFamily="18" charset="0"/>
            </a:endParaRPr>
          </a:p>
        </p:txBody>
      </p:sp>
    </p:spTree>
    <p:extLst>
      <p:ext uri="{BB962C8B-B14F-4D97-AF65-F5344CB8AC3E}">
        <p14:creationId xmlns:p14="http://schemas.microsoft.com/office/powerpoint/2010/main" val="364342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E05114-4155-F18B-CD67-B1175B2FA3A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B48AD92-D089-1B62-3A42-762785F25A8D}"/>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15F9B79-0276-B49C-EFE7-9DAD2E3D50F5}"/>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3D51DAD-4AA4-6423-8CE0-5848B3CB06F9}"/>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2B244C01-9EC5-7280-498F-63B844AFCEB7}"/>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0469AA9C-1D55-D94F-199E-05AF7BF13296}"/>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C7E5150A-E4FC-2AC4-C907-DBA0993B7322}"/>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DE52B535-F4AC-985D-627A-B9BE17FC0D52}"/>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69E476CC-6405-9ACC-0F8A-F3E532933CB4}"/>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8D1947CA-73F5-98BD-9316-160992F1E582}"/>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5372B273-B4AC-1538-9EEC-D834EF436C74}"/>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72AC2953-898E-9FFC-A2F9-8DFB4CC790E4}"/>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93698E57-F8C8-C39E-57E3-C923D1D81B32}"/>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92C9E81E-F431-D079-6756-EBF5304EE46C}"/>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836D0D1F-73CB-E08B-AED0-3035431CB1EF}"/>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7A75F3E4-003E-DA66-18EC-23AA1E5DA3F6}"/>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9908D461-2039-86F7-4DBF-2CBED903ABB3}"/>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403EAB00-1EA3-1C38-6E9C-93512A107135}"/>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13B048D1-F07E-3A79-3AEB-132ECB662BA1}"/>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B5B515DE-BFCC-CB6E-B99E-11C399F7CAF1}"/>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6DA2A0C5-C9A3-1FF8-3495-918751EC012E}"/>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F7441FBE-3057-034B-79FB-22C4F14A6E2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F1FFC4C-5D03-6B93-BD0D-5D22389E480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F2A2EEA-FA17-C47C-A013-DDBFE5014EF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7CBA2FB-640E-06DF-8FA3-0B4D0A62AE3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9893A60-AC6A-3A86-6395-A2C5BA5A332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72F0557-D469-3DE3-BC3F-05304963EB1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F5495066-A45C-E6BC-58C1-93251E5AFCF3}"/>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16A1566F-1DB6-BCB4-2693-74A28BE4516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65228B1-A277-6A40-19B9-4F8967B28C4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1EAD296-D267-4F6C-A23B-60E96D58191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844F829-9CB0-C5EC-486F-9E2A6CF37DF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9869617-BEAC-5709-2863-BFC95EE1E8D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8CC7EE9-5350-C1EC-741A-090FDDEBC58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834A2612-B53D-73FE-D46C-3E8B95FD3C93}"/>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19F400C4-C2E4-807B-E307-D647BD44609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3A620E61-D4EF-1EB3-D200-D7B448F693A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7B740B1-F281-7A42-383F-1BE857AB9DF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EEC9F0A-3AE0-B20A-5E53-594B109AAFB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EE8A94B6-127E-7438-1573-18C66470AC3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A24BD700-68D2-737B-81AD-12FD7A8C6C6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3F2FF1B-09C5-FBF9-EBA2-86C8A3D71C5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AEA33AAE-A491-3835-705B-7CA5A9C38C2C}"/>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85362248-63F7-3E88-649F-56D78856081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587DF57-D38E-3534-3309-1447ABA8E02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5F4365F-5A3B-91BE-66F0-9C67A3CF909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11DB94B-6713-6E32-0EEC-B1178EE7A36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E7C4C34-C8C8-B1CF-118F-7240B0BCD3F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8EE8BF4-7731-AE4B-B11A-9A8F850334C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4557B41D-7736-ECCD-E7BF-C81E69C94BA5}"/>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D22F43DB-49ED-6A39-AAD2-28C9AC5A0C22}"/>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4EED240D-13C2-B359-AEE2-DB7A6C7C901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A79636D1-C9C1-458D-CB52-07191981964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426EE997-4770-F7B9-DFDE-E292ECBBBC2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8F97D82-B709-4482-0EF8-932D083FE3C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6051DC2-CE3D-584B-EBE1-3B9FA2B1FF2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10D93E4-839F-A3EA-3100-7837421001C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622DB8D5-C1DC-D9FA-0CFB-62682238BD21}"/>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AEEA3480-9492-451B-083F-AD8BE4E5D93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7ABF219-0194-1749-4735-8E4DD0DDBDD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3FE4C3E-9E10-93EC-D023-4BB0A34BD42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2D13C82-7C41-326E-1068-C0901B42852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5087D58-EE88-AC5D-47F9-392C8ED28D1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E90BC0F-007C-5261-93E9-94C47B13939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7DA5457E-BE4A-C823-39A3-38F8274DA2DB}"/>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B3F9E1E7-32CC-0D05-F263-CE000122B7B9}"/>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2430FDC2-FBF2-8395-C9C8-9A53A8CED83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E251049-2B51-D159-1D2F-745948C8C1C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8149C5BA-988D-5DD4-4944-55D4731FF80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E4F6B223-3D55-EA36-EF39-BD505758C20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B09E97F-4590-6DA5-8A7F-C4207D601FF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7CD2667-2DE4-C5EC-F15D-71F2A0E64D4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C0AE9E65-CF8D-7761-A06E-DA182F862E00}"/>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3A0C7393-9E30-4E50-BC9A-02C4BA938DB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16C425A-9BA5-63E1-A99F-3C33E3B48F7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3D1B9A0-07D1-C6DF-7520-5FD479361B6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FC0384C4-3F1E-9337-7CF8-43E53DCE202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32CAD918-E4E5-6712-5659-DB118E39FC0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5C83229-9809-DB9C-8608-943F9E42434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4A9A450E-4684-5A84-2644-6B8622D6A856}"/>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FF0B8B6E-E6F9-07BB-02EF-8BDA6EC068F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29B31647-89D2-6E22-2F7A-ADD6061BA4C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CE1CB283-6023-2E52-F596-E148C0296ED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8E068F73-1B0F-EA8E-489F-5D42471AB25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D45C4EB2-9869-FBCC-4A0E-1F8E04AD2934}"/>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CA7BD81-2C03-3CC7-DA3C-9E8CCAD2FD4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02E879D6-0C4B-6E20-B341-1FC5BBCEDC5E}"/>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D87206DB-B7B6-3390-90A7-9DFB243DCD02}"/>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4644E2B-F001-2820-693D-19D02C2E4B2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291076C7-347E-609C-6CB9-2F93637BEB4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FFAF20E1-A7FB-8981-0BF0-B7DB1B39C9F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38BE9456-03EF-2E61-2C04-BFB241305ED4}"/>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0706223-CF7B-E832-5BCA-F5087AE4814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A63C590C-E321-3A3B-B5D1-05CA15F8B3D1}"/>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A21A5969-BA3E-EE02-8A44-82B2A13D80F4}"/>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89BB679-BE94-BC35-73A6-F073E9710B4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AA9036F6-897B-C470-D978-5E9BC16E416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BF6AE21-CB0A-7F57-8A08-E8F95B25FD0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191DD584-B7F8-4651-BBDA-FF8BCCAE26B7}"/>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293065CF-D779-DB2C-4792-FD1DAEADDFBD}"/>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244ED768-DAFF-207C-433A-E3828952BE0C}"/>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BF8ADAB6-FFF7-77FA-0C08-EC133AA7DF9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501F058C-90BA-DB79-C6AC-693FF797295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5148650-D725-7925-2C4C-28C65DBFE2E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42051B41-B826-0A47-F9B0-288E64E0F57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D4B0AE58-4672-2026-0C19-FD47F2CBC12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A8B85B37-44B4-6EB1-C13F-25079C796D6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E21FDAC1-44DC-A64C-BC0B-2986A476E211}"/>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7BC62EBD-2ABC-9BEF-0ED8-7224BBE08F3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BC443C9D-C624-A935-923A-D55FE1ED165C}"/>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F3751E30-A932-4AC1-B68D-4008C0FC3520}"/>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0ADBECC3-9500-C77E-58A7-A405EC832C0F}"/>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6D91DA62-F1DD-662F-6259-2EF7490D6437}"/>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FD9FA09-6383-627A-AAB0-DEEB7AC67A06}"/>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32234623-AFC5-CC17-BD1C-29E4DB1FE3C7}"/>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3DA1D7B8-2FA1-4E6B-83B4-5D414F762704}"/>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87496641-D434-9294-744E-DDBC2A5A5377}"/>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48C56780-AA3F-50BB-97EF-1A3B44D93962}"/>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7629A41-AE15-D7D5-FDE6-1BDFFA0DA8B3}"/>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F6D159E7-C9B3-BED4-B505-3C70CB340D6E}"/>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C2B506CB-41A4-15ED-8952-95DAE196C71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11A1BF9-B149-83F8-1473-BD0F684EA49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BBDBA92-470C-51DA-C422-8FAEAEFFE6C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ACFE792-A501-F723-83C1-1AD51AC59E6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6F2468E6-FE1D-ADAC-560E-61E32A87EA98}"/>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07958AAD-F7F9-6357-116B-A9DEF93448BB}"/>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F71BF3B1-AC3F-5449-626C-46BDAC67A2B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030DD53-89F7-C391-45CD-0406378F98A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2C413E6-615B-B1BA-34E7-357B56A6AD6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EAA54FC-C565-0A52-8260-D028E4D2834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514C016F-826C-814D-D039-F2ADD45802EC}"/>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DA921A8F-5AB6-42FA-50D1-5B129CD0F593}"/>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5F333061-753C-ABAB-36D6-365B6E6001F3}"/>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C80CCF63-0037-5346-1E9B-EFCC264D7CC2}"/>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29B14C81-C145-6BB9-E0F5-995A41214FEC}"/>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9FC1D0F7-D844-A8BB-288E-FADD7B43010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51EF8585-E442-A023-B3D2-DDE809EC26E4}"/>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EDE32B6E-98C8-195E-5680-7CE6062DA923}"/>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E88B08B4-827A-FF9D-C34D-614F52FF26B2}"/>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98A97C3-3191-FE2C-BF1F-5E73601286FF}"/>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62D39DF9-35C6-9D91-185F-3962EB67A728}"/>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E6CC437B-4582-8E6F-0533-1864CBC51AFA}"/>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C68C05EA-6661-FD09-D1D3-12B2EBB0B5D8}"/>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876559F9-ED01-9208-EEAD-4936F44DFA33}"/>
              </a:ext>
            </a:extLst>
          </p:cNvPr>
          <p:cNvSpPr/>
          <p:nvPr/>
        </p:nvSpPr>
        <p:spPr>
          <a:xfrm>
            <a:off x="737812" y="790498"/>
            <a:ext cx="6756979"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基于规则集或逻辑的决策</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矩形 80">
            <a:extLst>
              <a:ext uri="{FF2B5EF4-FFF2-40B4-BE49-F238E27FC236}">
                <a16:creationId xmlns:a16="http://schemas.microsoft.com/office/drawing/2014/main" id="{6D36A49F-AC9C-562F-5507-26A345B471CA}"/>
              </a:ext>
            </a:extLst>
          </p:cNvPr>
          <p:cNvSpPr/>
          <p:nvPr/>
        </p:nvSpPr>
        <p:spPr>
          <a:xfrm>
            <a:off x="844811" y="1562075"/>
            <a:ext cx="10439352" cy="615553"/>
          </a:xfrm>
          <a:prstGeom prst="rect">
            <a:avLst/>
          </a:prstGeom>
          <a:noFill/>
        </p:spPr>
        <p:txBody>
          <a:bodyPr wrap="square" lIns="91440" tIns="45720" rIns="91440" bIns="45720">
            <a:spAutoFit/>
          </a:bodyPr>
          <a:lstStyle/>
          <a:p>
            <a:r>
              <a:rPr lang="zh-CN" altLang="en-US" sz="3400" b="1" dirty="0">
                <a:ln w="13462">
                  <a:noFill/>
                  <a:prstDash val="solid"/>
                </a:ln>
                <a:solidFill>
                  <a:srgbClr val="FFFF00"/>
                </a:solidFill>
              </a:rPr>
              <a:t>模糊逻辑</a:t>
            </a:r>
            <a:r>
              <a:rPr lang="en-US" altLang="zh-CN" sz="3400" b="1" dirty="0">
                <a:ln w="13462">
                  <a:noFill/>
                  <a:prstDash val="solid"/>
                </a:ln>
                <a:solidFill>
                  <a:srgbClr val="FFFF00"/>
                </a:solidFill>
              </a:rPr>
              <a:t>(FL)——</a:t>
            </a:r>
            <a:r>
              <a:rPr lang="zh-CN" altLang="en-US" sz="3400" b="1" dirty="0">
                <a:ln w="13462">
                  <a:noFill/>
                  <a:prstDash val="solid"/>
                </a:ln>
                <a:solidFill>
                  <a:srgbClr val="FFFF00"/>
                </a:solidFill>
              </a:rPr>
              <a:t>模糊状态机（</a:t>
            </a:r>
            <a:r>
              <a:rPr lang="en-US" altLang="zh-CN" sz="3400" b="1" dirty="0" err="1">
                <a:ln w="13462">
                  <a:noFill/>
                  <a:prstDash val="solid"/>
                </a:ln>
                <a:solidFill>
                  <a:srgbClr val="FFFF00"/>
                </a:solidFill>
              </a:rPr>
              <a:t>FuSM</a:t>
            </a:r>
            <a:r>
              <a:rPr lang="zh-CN" altLang="en-US" sz="3400" b="1" dirty="0">
                <a:ln w="13462">
                  <a:noFill/>
                  <a:prstDash val="solid"/>
                </a:ln>
                <a:solidFill>
                  <a:srgbClr val="FFFF00"/>
                </a:solidFill>
              </a:rPr>
              <a:t>）</a:t>
            </a:r>
            <a:endParaRPr lang="zh-CN" altLang="en-US" sz="3400" b="1" cap="none" spc="0" dirty="0">
              <a:ln w="13462">
                <a:noFill/>
                <a:prstDash val="solid"/>
              </a:ln>
              <a:solidFill>
                <a:srgbClr val="FFFF00"/>
              </a:solidFill>
            </a:endParaRPr>
          </a:p>
        </p:txBody>
      </p:sp>
      <p:sp>
        <p:nvSpPr>
          <p:cNvPr id="82" name="文本框 81">
            <a:extLst>
              <a:ext uri="{FF2B5EF4-FFF2-40B4-BE49-F238E27FC236}">
                <a16:creationId xmlns:a16="http://schemas.microsoft.com/office/drawing/2014/main" id="{D17BDE81-D265-25DB-9C93-660A4F7643E4}"/>
              </a:ext>
            </a:extLst>
          </p:cNvPr>
          <p:cNvSpPr txBox="1"/>
          <p:nvPr/>
        </p:nvSpPr>
        <p:spPr>
          <a:xfrm>
            <a:off x="1012429" y="1948640"/>
            <a:ext cx="10275901" cy="3894208"/>
          </a:xfrm>
          <a:prstGeom prst="rect">
            <a:avLst/>
          </a:prstGeom>
          <a:noFill/>
        </p:spPr>
        <p:txBody>
          <a:bodyPr wrap="square">
            <a:spAutoFit/>
          </a:bodyPr>
          <a:lstStyle/>
          <a:p>
            <a:pPr indent="457200">
              <a:lnSpc>
                <a:spcPct val="150000"/>
              </a:lnSpc>
            </a:pPr>
            <a:r>
              <a:rPr lang="en-US" altLang="zh-CN" sz="2800" b="1" kern="100" dirty="0">
                <a:solidFill>
                  <a:schemeClr val="bg1"/>
                </a:solidFill>
                <a:latin typeface="+mn-ea"/>
                <a:cs typeface="Times New Roman" panose="02020603050405020304" pitchFamily="18" charset="0"/>
              </a:rPr>
              <a:t>FL</a:t>
            </a:r>
            <a:r>
              <a:rPr lang="zh-CN" altLang="en-US" sz="2800" b="1" kern="100" dirty="0">
                <a:solidFill>
                  <a:schemeClr val="bg1"/>
                </a:solidFill>
                <a:latin typeface="+mn-ea"/>
                <a:cs typeface="Times New Roman" panose="02020603050405020304" pitchFamily="18" charset="0"/>
              </a:rPr>
              <a:t>也可以与</a:t>
            </a:r>
            <a:r>
              <a:rPr lang="en-US" altLang="zh-CN" sz="2800" b="1" kern="100" dirty="0">
                <a:solidFill>
                  <a:schemeClr val="bg1"/>
                </a:solidFill>
                <a:latin typeface="+mn-ea"/>
                <a:cs typeface="Times New Roman" panose="02020603050405020304" pitchFamily="18" charset="0"/>
              </a:rPr>
              <a:t>FSM</a:t>
            </a:r>
            <a:r>
              <a:rPr lang="zh-CN" altLang="en-US" sz="2800" b="1" kern="100" dirty="0">
                <a:solidFill>
                  <a:schemeClr val="bg1"/>
                </a:solidFill>
                <a:latin typeface="+mn-ea"/>
                <a:cs typeface="Times New Roman" panose="02020603050405020304" pitchFamily="18" charset="0"/>
              </a:rPr>
              <a:t>相结合，得到模糊状态机（</a:t>
            </a:r>
            <a:r>
              <a:rPr lang="en-US" altLang="zh-CN" sz="2800" b="1" kern="100" dirty="0" err="1">
                <a:solidFill>
                  <a:schemeClr val="bg1"/>
                </a:solidFill>
                <a:latin typeface="+mn-ea"/>
                <a:cs typeface="Times New Roman" panose="02020603050405020304" pitchFamily="18" charset="0"/>
              </a:rPr>
              <a:t>FuSM</a:t>
            </a:r>
            <a:r>
              <a:rPr lang="zh-CN" altLang="en-US" sz="2800" b="1" kern="100" dirty="0">
                <a:solidFill>
                  <a:schemeClr val="bg1"/>
                </a:solidFill>
                <a:latin typeface="+mn-ea"/>
                <a:cs typeface="Times New Roman" panose="02020603050405020304" pitchFamily="18" charset="0"/>
              </a:rPr>
              <a:t>）。现有的</a:t>
            </a:r>
            <a:r>
              <a:rPr lang="en-US" altLang="zh-CN" sz="2800" b="1" kern="100" dirty="0">
                <a:solidFill>
                  <a:schemeClr val="bg1"/>
                </a:solidFill>
                <a:latin typeface="+mn-ea"/>
                <a:cs typeface="Times New Roman" panose="02020603050405020304" pitchFamily="18" charset="0"/>
              </a:rPr>
              <a:t>FSM</a:t>
            </a:r>
            <a:r>
              <a:rPr lang="zh-CN" altLang="en-US" sz="2800" b="1" kern="100" dirty="0">
                <a:solidFill>
                  <a:schemeClr val="bg1"/>
                </a:solidFill>
                <a:latin typeface="+mn-ea"/>
                <a:cs typeface="Times New Roman" panose="02020603050405020304" pitchFamily="18" charset="0"/>
              </a:rPr>
              <a:t>可以很容易地转换为</a:t>
            </a:r>
            <a:r>
              <a:rPr lang="en-US" altLang="zh-CN" sz="2800" b="1" kern="100" dirty="0" err="1">
                <a:solidFill>
                  <a:schemeClr val="bg1"/>
                </a:solidFill>
                <a:latin typeface="+mn-ea"/>
                <a:cs typeface="Times New Roman" panose="02020603050405020304" pitchFamily="18" charset="0"/>
              </a:rPr>
              <a:t>FuSM</a:t>
            </a:r>
            <a:r>
              <a:rPr lang="zh-CN" altLang="en-US" sz="2800" b="1" kern="100" dirty="0">
                <a:solidFill>
                  <a:schemeClr val="bg1"/>
                </a:solidFill>
                <a:latin typeface="+mn-ea"/>
                <a:cs typeface="Times New Roman" panose="02020603050405020304" pitchFamily="18" charset="0"/>
              </a:rPr>
              <a:t>，从而带来两种方法的好处。</a:t>
            </a:r>
            <a:endParaRPr lang="en-US" altLang="zh-CN" sz="2800" b="1" kern="100" dirty="0">
              <a:solidFill>
                <a:schemeClr val="bg1"/>
              </a:solidFill>
              <a:latin typeface="+mn-ea"/>
              <a:cs typeface="Times New Roman" panose="02020603050405020304" pitchFamily="18" charset="0"/>
            </a:endParaRPr>
          </a:p>
          <a:p>
            <a:pPr indent="457200">
              <a:lnSpc>
                <a:spcPct val="150000"/>
              </a:lnSpc>
            </a:pPr>
            <a:r>
              <a:rPr lang="en-US" altLang="zh-CN" sz="2800" b="1" kern="100" dirty="0">
                <a:solidFill>
                  <a:schemeClr val="bg1"/>
                </a:solidFill>
                <a:latin typeface="+mn-ea"/>
                <a:cs typeface="Times New Roman" panose="02020603050405020304" pitchFamily="18" charset="0"/>
              </a:rPr>
              <a:t>FSM</a:t>
            </a:r>
            <a:r>
              <a:rPr lang="zh-CN" altLang="en-US" sz="2800" b="1" kern="100" dirty="0">
                <a:solidFill>
                  <a:schemeClr val="bg1"/>
                </a:solidFill>
                <a:latin typeface="+mn-ea"/>
                <a:cs typeface="Times New Roman" panose="02020603050405020304" pitchFamily="18" charset="0"/>
              </a:rPr>
              <a:t>可以通过</a:t>
            </a:r>
            <a:r>
              <a:rPr lang="zh-CN" altLang="en-US" sz="2800" b="1" i="1" kern="100" dirty="0">
                <a:solidFill>
                  <a:srgbClr val="FFFF00"/>
                </a:solidFill>
                <a:latin typeface="+mn-ea"/>
                <a:cs typeface="Times New Roman" panose="02020603050405020304" pitchFamily="18" charset="0"/>
              </a:rPr>
              <a:t>三种不同的方式</a:t>
            </a:r>
            <a:r>
              <a:rPr lang="zh-CN" altLang="en-US" sz="2800" b="1" kern="100" dirty="0">
                <a:solidFill>
                  <a:schemeClr val="bg1"/>
                </a:solidFill>
                <a:latin typeface="+mn-ea"/>
                <a:cs typeface="Times New Roman" panose="02020603050405020304" pitchFamily="18" charset="0"/>
              </a:rPr>
              <a:t>转换为</a:t>
            </a:r>
            <a:r>
              <a:rPr lang="en-US" altLang="zh-CN" sz="2800" b="1" kern="100" dirty="0" err="1">
                <a:solidFill>
                  <a:schemeClr val="bg1"/>
                </a:solidFill>
                <a:latin typeface="+mn-ea"/>
                <a:cs typeface="Times New Roman" panose="02020603050405020304" pitchFamily="18" charset="0"/>
              </a:rPr>
              <a:t>FuSM</a:t>
            </a:r>
            <a:r>
              <a:rPr lang="zh-CN" altLang="en-US" sz="2800" b="1" kern="100" dirty="0">
                <a:solidFill>
                  <a:schemeClr val="bg1"/>
                </a:solidFill>
                <a:latin typeface="+mn-ea"/>
                <a:cs typeface="Times New Roman" panose="02020603050405020304" pitchFamily="18" charset="0"/>
              </a:rPr>
              <a:t>：</a:t>
            </a:r>
            <a:endParaRPr lang="en-US" altLang="zh-CN" sz="28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800" b="1" kern="100" dirty="0">
                <a:solidFill>
                  <a:schemeClr val="bg1"/>
                </a:solidFill>
                <a:latin typeface="+mn-ea"/>
                <a:cs typeface="Times New Roman" panose="02020603050405020304" pitchFamily="18" charset="0"/>
              </a:rPr>
              <a:t>将</a:t>
            </a:r>
            <a:r>
              <a:rPr lang="zh-CN" altLang="en-US" sz="2800" b="1" i="1" kern="100" dirty="0">
                <a:solidFill>
                  <a:srgbClr val="FFFF00"/>
                </a:solidFill>
                <a:latin typeface="+mn-ea"/>
                <a:cs typeface="Times New Roman" panose="02020603050405020304" pitchFamily="18" charset="0"/>
              </a:rPr>
              <a:t>转换</a:t>
            </a:r>
            <a:r>
              <a:rPr lang="zh-CN" altLang="en-US" sz="2800" b="1" kern="100" dirty="0">
                <a:solidFill>
                  <a:schemeClr val="bg1"/>
                </a:solidFill>
                <a:latin typeface="+mn-ea"/>
                <a:cs typeface="Times New Roman" panose="02020603050405020304" pitchFamily="18" charset="0"/>
              </a:rPr>
              <a:t>更改为</a:t>
            </a:r>
            <a:r>
              <a:rPr lang="zh-CN" altLang="en-US" sz="2800" b="1" i="1" kern="100" dirty="0">
                <a:solidFill>
                  <a:srgbClr val="FFFF00"/>
                </a:solidFill>
                <a:latin typeface="+mn-ea"/>
                <a:cs typeface="Times New Roman" panose="02020603050405020304" pitchFamily="18" charset="0"/>
              </a:rPr>
              <a:t>模糊转换</a:t>
            </a:r>
            <a:r>
              <a:rPr lang="zh-CN" altLang="en-US" sz="2800" b="1" kern="100" dirty="0">
                <a:solidFill>
                  <a:schemeClr val="bg1"/>
                </a:solidFill>
                <a:latin typeface="+mn-ea"/>
                <a:cs typeface="Times New Roman" panose="02020603050405020304" pitchFamily="18" charset="0"/>
              </a:rPr>
              <a:t>，</a:t>
            </a:r>
            <a:endParaRPr lang="en-US" altLang="zh-CN" sz="28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800" b="1" kern="100" dirty="0">
                <a:solidFill>
                  <a:schemeClr val="bg1"/>
                </a:solidFill>
                <a:latin typeface="+mn-ea"/>
                <a:cs typeface="Times New Roman" panose="02020603050405020304" pitchFamily="18" charset="0"/>
              </a:rPr>
              <a:t>将</a:t>
            </a:r>
            <a:r>
              <a:rPr lang="zh-CN" altLang="en-US" sz="2800" b="1" i="1" kern="100" dirty="0">
                <a:solidFill>
                  <a:srgbClr val="FFFF00"/>
                </a:solidFill>
                <a:latin typeface="+mn-ea"/>
                <a:cs typeface="Times New Roman" panose="02020603050405020304" pitchFamily="18" charset="0"/>
              </a:rPr>
              <a:t>状态</a:t>
            </a:r>
            <a:r>
              <a:rPr lang="zh-CN" altLang="en-US" sz="2800" b="1" kern="100" dirty="0">
                <a:solidFill>
                  <a:schemeClr val="bg1"/>
                </a:solidFill>
                <a:latin typeface="+mn-ea"/>
                <a:cs typeface="Times New Roman" panose="02020603050405020304" pitchFamily="18" charset="0"/>
              </a:rPr>
              <a:t>更改为</a:t>
            </a:r>
            <a:r>
              <a:rPr lang="zh-CN" altLang="en-US" sz="2800" b="1" i="1" kern="100" dirty="0">
                <a:solidFill>
                  <a:srgbClr val="FFFF00"/>
                </a:solidFill>
                <a:latin typeface="+mn-ea"/>
                <a:cs typeface="Times New Roman" panose="02020603050405020304" pitchFamily="18" charset="0"/>
              </a:rPr>
              <a:t>模糊状态</a:t>
            </a:r>
            <a:r>
              <a:rPr lang="zh-CN" altLang="en-US" sz="2800" b="1" kern="100" dirty="0">
                <a:solidFill>
                  <a:schemeClr val="bg1"/>
                </a:solidFill>
                <a:latin typeface="+mn-ea"/>
                <a:cs typeface="Times New Roman" panose="02020603050405020304" pitchFamily="18" charset="0"/>
              </a:rPr>
              <a:t>，</a:t>
            </a:r>
            <a:endParaRPr lang="en-US" altLang="zh-CN" sz="28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800" b="1" kern="100" dirty="0">
                <a:solidFill>
                  <a:schemeClr val="bg1"/>
                </a:solidFill>
                <a:latin typeface="+mn-ea"/>
                <a:cs typeface="Times New Roman" panose="02020603050405020304" pitchFamily="18" charset="0"/>
              </a:rPr>
              <a:t>或在不更改</a:t>
            </a:r>
            <a:r>
              <a:rPr lang="en-US" altLang="zh-CN" sz="2800" b="1" kern="100" dirty="0">
                <a:solidFill>
                  <a:schemeClr val="bg1"/>
                </a:solidFill>
                <a:latin typeface="+mn-ea"/>
                <a:cs typeface="Times New Roman" panose="02020603050405020304" pitchFamily="18" charset="0"/>
              </a:rPr>
              <a:t>FSM</a:t>
            </a:r>
            <a:r>
              <a:rPr lang="zh-CN" altLang="en-US" sz="2800" b="1" kern="100" dirty="0">
                <a:solidFill>
                  <a:schemeClr val="bg1"/>
                </a:solidFill>
                <a:latin typeface="+mn-ea"/>
                <a:cs typeface="Times New Roman" panose="02020603050405020304" pitchFamily="18" charset="0"/>
              </a:rPr>
              <a:t>中其他状态的情况下将</a:t>
            </a:r>
            <a:r>
              <a:rPr lang="en-US" altLang="zh-CN" sz="2800" b="1" kern="100" dirty="0">
                <a:solidFill>
                  <a:schemeClr val="bg1"/>
                </a:solidFill>
                <a:latin typeface="+mn-ea"/>
                <a:cs typeface="Times New Roman" panose="02020603050405020304" pitchFamily="18" charset="0"/>
              </a:rPr>
              <a:t>FL</a:t>
            </a:r>
            <a:r>
              <a:rPr lang="zh-CN" altLang="en-US" sz="2800" b="1" i="1" kern="100" dirty="0">
                <a:solidFill>
                  <a:srgbClr val="FFFF00"/>
                </a:solidFill>
                <a:latin typeface="+mn-ea"/>
                <a:cs typeface="Times New Roman" panose="02020603050405020304" pitchFamily="18" charset="0"/>
              </a:rPr>
              <a:t>应用到特定状态</a:t>
            </a:r>
            <a:r>
              <a:rPr lang="zh-CN" altLang="en-US" sz="2800" b="1" kern="100" dirty="0">
                <a:solidFill>
                  <a:schemeClr val="bg1"/>
                </a:solidFill>
                <a:latin typeface="+mn-ea"/>
                <a:cs typeface="Times New Roman" panose="02020603050405020304" pitchFamily="18" charset="0"/>
              </a:rPr>
              <a:t>。</a:t>
            </a:r>
            <a:endParaRPr lang="zh-CN" altLang="en-US" sz="2400" i="1" kern="100" dirty="0">
              <a:solidFill>
                <a:schemeClr val="bg1"/>
              </a:solidFill>
              <a:latin typeface="+mn-ea"/>
              <a:cs typeface="Times New Roman" panose="02020603050405020304" pitchFamily="18" charset="0"/>
            </a:endParaRPr>
          </a:p>
        </p:txBody>
      </p:sp>
    </p:spTree>
    <p:extLst>
      <p:ext uri="{BB962C8B-B14F-4D97-AF65-F5344CB8AC3E}">
        <p14:creationId xmlns:p14="http://schemas.microsoft.com/office/powerpoint/2010/main" val="3474252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473A39-8E3D-1B47-4EF6-B7DAC6DC376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63B7DC1-893E-496A-3A04-E635C42ADADE}"/>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15E3679-E69F-54F4-A94B-36A6102091D6}"/>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BCEF54-2A41-45E7-83FF-87E97B5BB2AC}"/>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4423F4B8-3930-3DE4-893B-F1BF2C5D73DD}"/>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635AF6BA-A8EE-BAC3-C1BC-62D0E1F39932}"/>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ED404B87-8188-80A5-3D02-DBC46FB7D293}"/>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C468CF0F-9632-A563-DB75-B9AA6CAE2D9B}"/>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CED3B7A6-A98C-F6EC-AB4C-E91213076DAA}"/>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632B9A21-DF35-8397-E6D0-EA4CE066F209}"/>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9D3B5234-D697-0048-FF57-E301B130A160}"/>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452A6543-FA9A-04D1-739C-FCC86673B186}"/>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804DF5A9-E848-E73F-72AF-548554E43925}"/>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46582180-EA2C-5E40-F1B8-F6A5788EE1FF}"/>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E7C28B7C-2615-D10D-6520-43B48A556B70}"/>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8F2BCBCE-3B87-AFB6-121A-61E068954858}"/>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4C604951-B232-9E1F-6796-8B3B9A758CF1}"/>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8686915D-8C4F-BAFA-7549-57D2146A5AF7}"/>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EE6E45BC-C635-FED3-E1C5-C52759EDCAF3}"/>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D5C78E78-FB39-FEC3-B7FD-7553652B5A55}"/>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BCC34AAC-E965-0FCE-B32E-A668F2121B3D}"/>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05B51B41-D77C-A75D-9B22-14C7FED0D99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BDECC5C-D3F6-8161-27E5-56A07F84ED0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DB51424-38E2-520B-8CDF-E4A00CF7514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A769B82-F53E-6115-D0D4-838B7555223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BE99EC5D-D763-1485-0F9D-F836BF2C9EA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C9FD63A-F92E-C6A3-4907-01F616FB4B6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006A975A-797C-8448-3FF3-05C00BE9FF5F}"/>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52FEBD76-B17D-3E21-BCAF-F87D9AB266A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52BAE86-8260-DD28-02A3-8301289B728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54F15E7-D8E7-0375-270A-85C4313E606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85BA029-D29F-05B4-2BD8-0C6D1A9128A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A1020A9-4C0B-90CB-4B43-DEF506C40CE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1BC73A1-5847-36D4-72C5-284DEBBD57A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438B921F-3077-E7E8-2775-FA2C912C650A}"/>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DDDA67DC-7927-CC1B-2F98-99213BA235E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BC9B4016-1079-9A23-D07D-F65A759038B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ECA35C5-DFEA-C4D0-9456-182A2970373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B2177F5-D5E7-7D4D-C5B6-9884D436777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B7E7F4F-4196-DDB3-E174-98FCE4BE841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7F7B466-6D34-B9B6-F511-2D9C80CE13F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62D66E5-AA4B-BF90-AC1C-17EE1FA64AE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C5125076-0541-8126-B954-5249B9CE3A75}"/>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1821A87B-0016-F24A-B9C1-EB0F7C342D8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3028EB5-A6A6-34FD-7872-1931AB605CF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7BAA713-ECF8-CB45-2F90-B5912055CCD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C4C715A-4950-C385-4764-DFBAD2B55B8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0F2E0B0-7C80-83BB-2859-CB23B4E0B44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F719281-95CF-CCA6-61B6-C693AC4F30A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A0448320-FF8F-E65C-5C57-45809CDB36D9}"/>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4A863591-17A1-9A02-9FA2-D07A745C7F8E}"/>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B8D598A0-B752-9F6B-4C14-A5F9173A13E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F0CCFEFC-0513-1412-433F-EB1A73F7D4C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4487D635-5A5C-5B10-2197-D5BBF98D47D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D90B2A0-369B-0BC0-6A5E-6CF7184CD9B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26A8E211-9F61-F9F2-9AB3-4B8E8BAEA48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7B4B98BC-AFFB-98CD-24E5-DB76EAD8448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813C77AC-8A40-A922-3806-408EE235F144}"/>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75987B84-567E-273D-0434-CD9656B57C6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335DA74B-1B9F-A007-878B-93F7DDD41D2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7662D49-C807-676D-8CB4-5DE8B69A1E2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10AFC86-0C6E-4E69-DE0F-4EF04F73B4B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E0C84AD-439B-4256-4084-415186246EC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66BE9DD-215C-A7ED-A829-B7A6AFF3CE0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9FCFE99E-A647-4AA9-D132-21A26723DCA2}"/>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FA05834F-6AA6-1A19-EBF5-51E94D4457CE}"/>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4614A936-422B-9967-41E2-E36FAE15A37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2F8FAD0-3954-C332-DC56-60099E305F4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23D8EB3-9422-302F-842D-CC4CDE05B3C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2611BB90-23AC-A861-1AE3-CB34E7221E3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48F26D3-7646-41E6-D24A-BD604BB8C3A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00B1CB83-06F4-13F8-ED3C-82F035A304F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AFEE473A-FB32-1669-A74D-05A11FDB14F1}"/>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F21CCDD2-C8FA-B955-2252-8CFE530F926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83D77F2-3EE2-E495-5365-F859A9697F3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8DACE25-DD44-69EE-8D08-C2FDB64FF1A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7490D1EF-C2B0-2EEE-43FC-B66DD4A3134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9DC5228-CE3A-05E1-DB6C-2EC7348DDE0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428D1491-F2A8-7FFB-16E5-BAEB3D77DDA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A62D8180-B036-FA3F-CA26-2253FA609AE0}"/>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A4865A66-2A7D-0C74-0F56-6798D31DAEE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D407A79-9074-2601-4A58-F74D19EA422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ED851747-F32F-4606-ECDF-DF97E57313D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B0E5C8E-E08F-7DF7-5408-5CC134EC4BA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532BB86-B4E5-5820-C7DF-8CAE43C8281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805FC852-E3E1-4B33-24C6-797EFE40BB8E}"/>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E607F2AC-BD87-A11B-AD1D-FCC533333799}"/>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C2EBB68C-7FB7-6C15-C894-F2EDBD90EA5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4DC614E3-959A-1C4C-E1E8-6383F3F468E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422C279-D437-3836-AB3C-2A98CFAB381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C98A6CF-2C33-01E8-5D76-A129D98C5F5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142631A5-1866-1F3B-ABB7-936B33C45668}"/>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01FB6A72-ABC5-895F-4A0D-3AC6B439B178}"/>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409B95AF-4215-BB0F-F16A-200C399C3CC8}"/>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CBAEA80B-A7AA-77C8-CCA0-2C530AB1854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92E3251-D0A0-755E-C05C-468DDB16595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3474BDC8-336C-5BAD-FEAD-739C81F55EC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BCEF8AC9-B297-F8A1-3E9C-C70652E91C65}"/>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3BB5EB47-DDF7-03BC-0B63-FFDC3619F351}"/>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CD70986-B0F9-0177-44F6-2BEC24DA3E9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E80D1AAE-4412-BF00-6119-A8AC1C585AF3}"/>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484EFC55-995C-B53C-A569-58CE84B1F16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9804D46-4F96-8706-8AE5-B4835800F53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28D65723-B5AF-3CF2-90BE-07FC4287ACF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DD94CD9F-125D-0214-FB74-4B476F41A8E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2B14664-02F7-E4D9-C054-3F62EAA582D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347E02AC-2749-C2D7-E49C-BC2E2389D9D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D9A55AA1-808E-4B1A-38AE-858E036F93F0}"/>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7D048855-C3A2-6A1B-0B36-D51CEB3716B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35E6F1A-8467-97F9-44DF-5DF1466C60A7}"/>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409E24A3-CDD0-6E08-73CB-F0CF8DB6A3A5}"/>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7A8271B-C3CB-07FC-0C6C-E7110FF103F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6043A98C-18DE-751C-668A-DCB2AB930FAE}"/>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E6C1CC73-5E13-3872-A50D-EE8838517231}"/>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C8F879C3-6BEE-001B-2195-D2D963CBA8F6}"/>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8CFD60ED-3E95-6B84-D3F4-02E40C906896}"/>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A09D8C6D-F080-F01A-C767-D5FFC9BE9B44}"/>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1851253A-96DB-67C1-1172-D4274C7449EE}"/>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14EE02BF-3F2D-78C9-1D45-2C2255CB985C}"/>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D4A4EA6E-08FF-68F4-A382-7E074856B9ED}"/>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9071BA55-05FC-1303-D916-AFCB5FD374D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51E20157-E05B-C31F-0402-D57ED89AB982}"/>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3ADA23E-FB80-4899-57F1-1AC422156FB5}"/>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D975B8E5-0224-9983-3CA5-B3C1D89F470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DE0295DB-8338-0125-FCBB-7F0479AF26BA}"/>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DA513191-3609-0286-E99A-8BBED99438AC}"/>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ADE1180C-5B94-D322-4AA4-B169AF7FB8C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241D0B57-122A-3D4F-83C0-452B6355335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84549EA4-079D-BB49-60C5-5440FB557920}"/>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48B2012-2BB5-F4DA-F0E7-54FCC6B8BAD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A6BDC69F-F957-0F56-8910-E5292B6D4EBC}"/>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5DF8DDDF-087B-C570-8381-9D05E964E557}"/>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4C51176E-60C9-1F61-9F42-3CB6A9B33536}"/>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36E5A75B-B911-3165-E9AA-78A81788D76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AA336E38-7B95-94AF-6EC0-EFA10CCF1CF0}"/>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E83F487B-064A-8ED2-677D-82410354F7C0}"/>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DF99097-86CA-5E86-02A7-76E5C4BE150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D4F8FF4C-19DF-B66D-D10A-E7F4298C19F4}"/>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91E4E3B4-D4BC-89FF-648C-7C40E470E50C}"/>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D7F57264-C96B-2E62-8AA9-EE9AE9DD0EA3}"/>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83FDFC2E-028B-6E73-CF8F-CF6432F6BF67}"/>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FF80DE8A-C28B-E433-FE98-4E0A6C5CAC4D}"/>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6DB2DAE8-A089-4B77-680D-A7D720653136}"/>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FBBE450A-6414-CF6E-0CB1-6EFAA354E8A5}"/>
              </a:ext>
            </a:extLst>
          </p:cNvPr>
          <p:cNvSpPr/>
          <p:nvPr/>
        </p:nvSpPr>
        <p:spPr>
          <a:xfrm>
            <a:off x="737812" y="790498"/>
            <a:ext cx="6756979"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基于规则集或逻辑的决策</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矩形 80">
            <a:extLst>
              <a:ext uri="{FF2B5EF4-FFF2-40B4-BE49-F238E27FC236}">
                <a16:creationId xmlns:a16="http://schemas.microsoft.com/office/drawing/2014/main" id="{A5C39FF0-3F54-EF27-E2A6-E471025B8F9F}"/>
              </a:ext>
            </a:extLst>
          </p:cNvPr>
          <p:cNvSpPr/>
          <p:nvPr/>
        </p:nvSpPr>
        <p:spPr>
          <a:xfrm>
            <a:off x="844811" y="1562075"/>
            <a:ext cx="10439352" cy="615553"/>
          </a:xfrm>
          <a:prstGeom prst="rect">
            <a:avLst/>
          </a:prstGeom>
          <a:noFill/>
        </p:spPr>
        <p:txBody>
          <a:bodyPr wrap="square" lIns="91440" tIns="45720" rIns="91440" bIns="45720">
            <a:spAutoFit/>
          </a:bodyPr>
          <a:lstStyle/>
          <a:p>
            <a:r>
              <a:rPr lang="zh-CN" altLang="en-US" sz="3400" b="1" dirty="0">
                <a:ln w="13462">
                  <a:noFill/>
                  <a:prstDash val="solid"/>
                </a:ln>
                <a:solidFill>
                  <a:srgbClr val="FFFF00"/>
                </a:solidFill>
              </a:rPr>
              <a:t>模糊逻辑</a:t>
            </a:r>
            <a:r>
              <a:rPr lang="en-US" altLang="zh-CN" sz="3400" b="1" dirty="0">
                <a:ln w="13462">
                  <a:noFill/>
                  <a:prstDash val="solid"/>
                </a:ln>
                <a:solidFill>
                  <a:srgbClr val="FFFF00"/>
                </a:solidFill>
              </a:rPr>
              <a:t>(FL)——</a:t>
            </a:r>
            <a:r>
              <a:rPr lang="zh-CN" altLang="en-US" sz="3400" b="1" dirty="0">
                <a:ln w="13462">
                  <a:noFill/>
                  <a:prstDash val="solid"/>
                </a:ln>
                <a:solidFill>
                  <a:srgbClr val="FFFF00"/>
                </a:solidFill>
              </a:rPr>
              <a:t>模糊状态机（</a:t>
            </a:r>
            <a:r>
              <a:rPr lang="en-US" altLang="zh-CN" sz="3400" b="1" dirty="0" err="1">
                <a:ln w="13462">
                  <a:noFill/>
                  <a:prstDash val="solid"/>
                </a:ln>
                <a:solidFill>
                  <a:srgbClr val="FFFF00"/>
                </a:solidFill>
              </a:rPr>
              <a:t>FuSM</a:t>
            </a:r>
            <a:r>
              <a:rPr lang="zh-CN" altLang="en-US" sz="3400" b="1" dirty="0">
                <a:ln w="13462">
                  <a:noFill/>
                  <a:prstDash val="solid"/>
                </a:ln>
                <a:solidFill>
                  <a:srgbClr val="FFFF00"/>
                </a:solidFill>
              </a:rPr>
              <a:t>）</a:t>
            </a:r>
            <a:endParaRPr lang="zh-CN" altLang="en-US" sz="3400" b="1" cap="none" spc="0" dirty="0">
              <a:ln w="13462">
                <a:noFill/>
                <a:prstDash val="solid"/>
              </a:ln>
              <a:solidFill>
                <a:srgbClr val="FFFF00"/>
              </a:solidFill>
            </a:endParaRPr>
          </a:p>
        </p:txBody>
      </p:sp>
      <p:sp>
        <p:nvSpPr>
          <p:cNvPr id="82" name="文本框 81">
            <a:extLst>
              <a:ext uri="{FF2B5EF4-FFF2-40B4-BE49-F238E27FC236}">
                <a16:creationId xmlns:a16="http://schemas.microsoft.com/office/drawing/2014/main" id="{F42F612B-7515-6E05-B21F-6529006FA8C6}"/>
              </a:ext>
            </a:extLst>
          </p:cNvPr>
          <p:cNvSpPr txBox="1"/>
          <p:nvPr/>
        </p:nvSpPr>
        <p:spPr>
          <a:xfrm>
            <a:off x="1009195" y="2194967"/>
            <a:ext cx="10275901" cy="3247877"/>
          </a:xfrm>
          <a:prstGeom prst="rect">
            <a:avLst/>
          </a:prstGeom>
          <a:noFill/>
        </p:spPr>
        <p:txBody>
          <a:bodyPr wrap="square">
            <a:spAutoFit/>
          </a:bodyPr>
          <a:lstStyle/>
          <a:p>
            <a:pPr indent="457200">
              <a:lnSpc>
                <a:spcPct val="150000"/>
              </a:lnSpc>
            </a:pPr>
            <a:r>
              <a:rPr lang="zh-CN" altLang="en-US" sz="2800" i="1" kern="100" dirty="0">
                <a:solidFill>
                  <a:schemeClr val="bg1"/>
                </a:solidFill>
                <a:latin typeface="+mn-ea"/>
                <a:cs typeface="Times New Roman" panose="02020603050405020304" pitchFamily="18" charset="0"/>
              </a:rPr>
              <a:t>以第二种方式为例，模糊逻辑为</a:t>
            </a:r>
            <a:r>
              <a:rPr lang="en-US" altLang="zh-CN" sz="2800" i="1" kern="100" dirty="0">
                <a:solidFill>
                  <a:schemeClr val="bg1"/>
                </a:solidFill>
                <a:latin typeface="+mn-ea"/>
                <a:cs typeface="Times New Roman" panose="02020603050405020304" pitchFamily="18" charset="0"/>
              </a:rPr>
              <a:t>FSM</a:t>
            </a:r>
            <a:r>
              <a:rPr lang="zh-CN" altLang="en-US" sz="2800" i="1" kern="100" dirty="0">
                <a:solidFill>
                  <a:schemeClr val="bg1"/>
                </a:solidFill>
                <a:latin typeface="+mn-ea"/>
                <a:cs typeface="Times New Roman" panose="02020603050405020304" pitchFamily="18" charset="0"/>
              </a:rPr>
              <a:t>中普通的状态加上隶属度用以表示属于该状态的程度。与</a:t>
            </a:r>
            <a:r>
              <a:rPr lang="en-US" altLang="zh-CN" sz="2800" i="1" kern="100" dirty="0">
                <a:solidFill>
                  <a:schemeClr val="bg1"/>
                </a:solidFill>
                <a:latin typeface="+mn-ea"/>
                <a:cs typeface="Times New Roman" panose="02020603050405020304" pitchFamily="18" charset="0"/>
              </a:rPr>
              <a:t>FSM</a:t>
            </a:r>
            <a:r>
              <a:rPr lang="zh-CN" altLang="en-US" sz="2800" i="1" kern="100" dirty="0">
                <a:solidFill>
                  <a:schemeClr val="bg1"/>
                </a:solidFill>
                <a:latin typeface="+mn-ea"/>
                <a:cs typeface="Times New Roman" panose="02020603050405020304" pitchFamily="18" charset="0"/>
              </a:rPr>
              <a:t>不同的是，模糊状态机可能同时具有多个状态，因此不存在状态的转换，而是由每个状态的“激活水平”决定系统处于某个状态的程度。因此，系统的整体行为由当前被激活状态的贡献组合来决定。</a:t>
            </a:r>
            <a:endParaRPr lang="zh-CN" altLang="en-US" sz="2400" i="1" kern="100" dirty="0">
              <a:solidFill>
                <a:schemeClr val="bg1"/>
              </a:solidFill>
              <a:latin typeface="+mn-ea"/>
              <a:cs typeface="Times New Roman" panose="02020603050405020304" pitchFamily="18" charset="0"/>
            </a:endParaRPr>
          </a:p>
        </p:txBody>
      </p:sp>
    </p:spTree>
    <p:extLst>
      <p:ext uri="{BB962C8B-B14F-4D97-AF65-F5344CB8AC3E}">
        <p14:creationId xmlns:p14="http://schemas.microsoft.com/office/powerpoint/2010/main" val="1118829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92377-2635-93EE-33D1-2154BD1B0E8F}"/>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8FA92287-0F45-7675-865B-C9CCAD86C411}"/>
              </a:ext>
            </a:extLst>
          </p:cNvPr>
          <p:cNvSpPr/>
          <p:nvPr/>
        </p:nvSpPr>
        <p:spPr>
          <a:xfrm>
            <a:off x="3810000" y="777240"/>
            <a:ext cx="3390900" cy="815341"/>
          </a:xfrm>
          <a:prstGeom prst="rect">
            <a:avLst/>
          </a:prstGeom>
          <a:solidFill>
            <a:schemeClr val="bg1">
              <a:alpha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A3FDF2F-E108-7244-1BA9-21AF0F5E483A}"/>
              </a:ext>
            </a:extLst>
          </p:cNvPr>
          <p:cNvSpPr>
            <a:spLocks noGrp="1"/>
          </p:cNvSpPr>
          <p:nvPr>
            <p:ph type="title"/>
          </p:nvPr>
        </p:nvSpPr>
        <p:spPr>
          <a:xfrm>
            <a:off x="4054906" y="848999"/>
            <a:ext cx="2719274" cy="743582"/>
          </a:xfrm>
        </p:spPr>
        <p:txBody>
          <a:bodyPr>
            <a:normAutofit/>
          </a:bodyPr>
          <a:lstStyle/>
          <a:p>
            <a:r>
              <a:rPr lang="zh-CN" altLang="en-US" sz="3200" dirty="0">
                <a:latin typeface="Fusion Pixel 10px Monospaced zh" panose="020B0604020202020204" pitchFamily="2" charset="0"/>
                <a:ea typeface="Fusion Pixel 10px Monospaced zh" panose="020B0604020202020204" pitchFamily="2" charset="0"/>
              </a:rPr>
              <a:t>要讲什么好呢？</a:t>
            </a:r>
          </a:p>
        </p:txBody>
      </p:sp>
      <p:pic>
        <p:nvPicPr>
          <p:cNvPr id="5" name="内容占位符 4">
            <a:extLst>
              <a:ext uri="{FF2B5EF4-FFF2-40B4-BE49-F238E27FC236}">
                <a16:creationId xmlns:a16="http://schemas.microsoft.com/office/drawing/2014/main" id="{16DE7321-945D-1E98-D5F4-8D19CAC3BC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2751"/>
            <a:ext cx="12555219" cy="6032497"/>
          </a:xfrm>
        </p:spPr>
      </p:pic>
      <p:sp>
        <p:nvSpPr>
          <p:cNvPr id="7" name="文本框 6">
            <a:hlinkClick r:id="rId3" action="ppaction://hlinksldjump"/>
            <a:extLst>
              <a:ext uri="{FF2B5EF4-FFF2-40B4-BE49-F238E27FC236}">
                <a16:creationId xmlns:a16="http://schemas.microsoft.com/office/drawing/2014/main" id="{71B117C5-963A-6758-FAD0-45D9E58000E1}"/>
              </a:ext>
            </a:extLst>
          </p:cNvPr>
          <p:cNvSpPr txBox="1"/>
          <p:nvPr/>
        </p:nvSpPr>
        <p:spPr>
          <a:xfrm>
            <a:off x="4814914" y="2171700"/>
            <a:ext cx="6595208" cy="523220"/>
          </a:xfrm>
          <a:prstGeom prst="rect">
            <a:avLst/>
          </a:prstGeom>
          <a:noFill/>
        </p:spPr>
        <p:txBody>
          <a:bodyPr wrap="square" rtlCol="0">
            <a:spAutoFit/>
          </a:bodyPr>
          <a:lstStyle/>
          <a:p>
            <a:r>
              <a:rPr lang="en-US" altLang="zh-CN" sz="2800" dirty="0">
                <a:solidFill>
                  <a:schemeClr val="bg1"/>
                </a:solidFill>
              </a:rPr>
              <a:t>AI</a:t>
            </a:r>
            <a:r>
              <a:rPr lang="zh-CN" altLang="en-US" sz="2800" dirty="0">
                <a:solidFill>
                  <a:schemeClr val="bg1"/>
                </a:solidFill>
              </a:rPr>
              <a:t>算法</a:t>
            </a:r>
          </a:p>
        </p:txBody>
      </p:sp>
      <p:sp>
        <p:nvSpPr>
          <p:cNvPr id="8" name="文本框 7">
            <a:hlinkClick r:id="rId4" action="ppaction://hlinksldjump"/>
            <a:extLst>
              <a:ext uri="{FF2B5EF4-FFF2-40B4-BE49-F238E27FC236}">
                <a16:creationId xmlns:a16="http://schemas.microsoft.com/office/drawing/2014/main" id="{0358E631-8F42-C197-17F5-245475DB83C8}"/>
              </a:ext>
            </a:extLst>
          </p:cNvPr>
          <p:cNvSpPr txBox="1"/>
          <p:nvPr/>
        </p:nvSpPr>
        <p:spPr>
          <a:xfrm>
            <a:off x="4814914" y="3578901"/>
            <a:ext cx="6470402" cy="523220"/>
          </a:xfrm>
          <a:prstGeom prst="rect">
            <a:avLst/>
          </a:prstGeom>
          <a:noFill/>
        </p:spPr>
        <p:txBody>
          <a:bodyPr wrap="square" rtlCol="0">
            <a:spAutoFit/>
          </a:bodyPr>
          <a:lstStyle/>
          <a:p>
            <a:r>
              <a:rPr lang="en-US" altLang="zh-CN" sz="2800" dirty="0">
                <a:solidFill>
                  <a:schemeClr val="bg1"/>
                </a:solidFill>
              </a:rPr>
              <a:t>AI</a:t>
            </a:r>
            <a:r>
              <a:rPr lang="zh-CN" altLang="en-US" sz="2800" dirty="0">
                <a:solidFill>
                  <a:schemeClr val="bg1"/>
                </a:solidFill>
              </a:rPr>
              <a:t>工具</a:t>
            </a:r>
          </a:p>
        </p:txBody>
      </p:sp>
      <p:sp>
        <p:nvSpPr>
          <p:cNvPr id="10" name="文本框 9">
            <a:hlinkClick r:id="rId5" action="ppaction://hlinksldjump"/>
            <a:extLst>
              <a:ext uri="{FF2B5EF4-FFF2-40B4-BE49-F238E27FC236}">
                <a16:creationId xmlns:a16="http://schemas.microsoft.com/office/drawing/2014/main" id="{0CB7A728-332C-32B3-089C-BAF102594D9A}"/>
              </a:ext>
            </a:extLst>
          </p:cNvPr>
          <p:cNvSpPr txBox="1"/>
          <p:nvPr/>
        </p:nvSpPr>
        <p:spPr>
          <a:xfrm>
            <a:off x="4544866" y="4940413"/>
            <a:ext cx="6595207" cy="523220"/>
          </a:xfrm>
          <a:prstGeom prst="rect">
            <a:avLst/>
          </a:prstGeom>
          <a:noFill/>
        </p:spPr>
        <p:txBody>
          <a:bodyPr wrap="square" rtlCol="0">
            <a:spAutoFit/>
          </a:bodyPr>
          <a:lstStyle/>
          <a:p>
            <a:r>
              <a:rPr lang="zh-CN" altLang="en-US" sz="2800" dirty="0">
                <a:solidFill>
                  <a:schemeClr val="bg1"/>
                </a:solidFill>
              </a:rPr>
              <a:t>现状和未来</a:t>
            </a:r>
          </a:p>
        </p:txBody>
      </p:sp>
      <p:sp>
        <p:nvSpPr>
          <p:cNvPr id="3" name="文本框 2">
            <a:extLst>
              <a:ext uri="{FF2B5EF4-FFF2-40B4-BE49-F238E27FC236}">
                <a16:creationId xmlns:a16="http://schemas.microsoft.com/office/drawing/2014/main" id="{C384F0AC-5B9F-B98A-CEEC-C8063696170B}"/>
              </a:ext>
            </a:extLst>
          </p:cNvPr>
          <p:cNvSpPr txBox="1"/>
          <p:nvPr/>
        </p:nvSpPr>
        <p:spPr>
          <a:xfrm rot="20140382">
            <a:off x="4444134" y="1741466"/>
            <a:ext cx="954107" cy="400110"/>
          </a:xfrm>
          <a:prstGeom prst="rect">
            <a:avLst/>
          </a:prstGeom>
          <a:noFill/>
        </p:spPr>
        <p:txBody>
          <a:bodyPr wrap="none" rtlCol="0">
            <a:spAutoFit/>
          </a:bodyPr>
          <a:lstStyle/>
          <a:p>
            <a:r>
              <a:rPr lang="zh-CN" altLang="en-US" sz="2000" i="1" dirty="0">
                <a:solidFill>
                  <a:schemeClr val="accent4">
                    <a:lumMod val="20000"/>
                    <a:lumOff val="80000"/>
                  </a:schemeClr>
                </a:solidFill>
              </a:rPr>
              <a:t>已完成</a:t>
            </a:r>
          </a:p>
        </p:txBody>
      </p:sp>
    </p:spTree>
    <p:extLst>
      <p:ext uri="{BB962C8B-B14F-4D97-AF65-F5344CB8AC3E}">
        <p14:creationId xmlns:p14="http://schemas.microsoft.com/office/powerpoint/2010/main" val="3902731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p:bldP spid="8" grpId="0"/>
      <p:bldP spid="10"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13E58B-E8F8-E883-BF02-0BAFD2B582E8}"/>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0E80C767-3EA1-6918-E2D4-1062624B20BC}"/>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0BC8A02-1D03-7270-9B0E-A71123FA393E}"/>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E583266-7656-3FD8-163F-FE7781A541DD}"/>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AB16930E-8ADA-2014-5F3B-D65CA0417659}"/>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505DD421-68B0-FBE3-0580-CC46E846FF77}"/>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A8ECFD0A-751F-2CEA-46CC-3F60395E695A}"/>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C16ACCDA-6EF3-EB75-69FE-F8930358E923}"/>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257B6DCB-31C5-C307-6F62-E01C3459DDC5}"/>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E0EF54A7-08A2-C18E-FD65-006F594512D9}"/>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47971129-54FB-1660-9CC3-09810A44D1DD}"/>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A7537ACB-FEFC-3ED0-9FCD-94CA3EB5A7F3}"/>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504F7FAC-DC31-BFAA-E6C5-06FB70D28130}"/>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7BB65CE8-18A0-D407-97E4-227CFB3BE4ED}"/>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229CB58F-EE10-1D94-E014-6256F0D8901D}"/>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205AB56F-C61B-776E-E80E-9E3F6EE6B9A3}"/>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EA9D6788-71FB-79E0-417F-F006F03A9A53}"/>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F350AC4D-5CF9-D6CF-82D9-74FF8C45DD63}"/>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9272480A-29DF-7507-D64C-AAF44E6F0DC0}"/>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F6DB7E2F-1DF1-0DF7-390E-2403D7C9EC68}"/>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8049D8E2-6C9D-0F11-1901-E65D00B4EE0D}"/>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EB862227-6D50-FE62-1D17-C39FD5FB08E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3D46D56-18F0-AC85-7498-AA7B2ABB7AF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3C8E3BA-7AB8-6204-F196-F5FC32689C7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02C1E-2845-D62A-F97A-08D91F94ADF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0BC072D-D201-2AE5-8D24-5178E0E0961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A59A74A-B21D-F81E-28B5-FD732678534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62441CD3-3205-E607-4197-6D45224A76D9}"/>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C9C13431-DBB6-EE79-011F-85015C66849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2C8AB22-8528-4C10-6036-5240C2DCA92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9BFD6F6-E176-6B6F-8ED0-FC01C970F55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C0F54BC-143A-50BA-666C-9E1C80F4424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B9C04FC-5F8F-B008-4BC7-31658C821E9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2E73490-5A54-393A-F2DB-950138428B4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C32CDD57-DD68-6CEB-9C79-7C37C8DFE12A}"/>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458BABA7-69BC-B61B-0D05-A95BC2E2D649}"/>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AC70A22A-3FF0-DE73-F056-D1A1AF0561C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3B40CAA-B447-64DE-9DB2-0050EDA32C8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422C3C7-C9C3-92ED-6BE6-B034B98838E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ECB9AE38-D456-65CA-67C5-2F915AB0DB7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8DBFD2D6-43C4-3637-71CD-D9ACC2CF21F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E791E24-26ED-AD77-C11E-3F4B313D9F0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7E02F98-11FB-1CC8-3F3F-BE2B4E697937}"/>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02C3D30D-206F-5AFE-36EA-141670326D3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35AEFB2-4467-43C5-9992-0113148415A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AFE7162-EF86-BDC5-CF95-97BF1A51F6A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44AB8A2-DA5E-A54E-6E06-BA1008BF144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BCBCE33-F89C-5CCA-3E63-62E286B77EA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E739955-FC41-BA64-AC8D-F7F61948323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BF2B5364-551D-ADB9-0E44-A2FC322CD787}"/>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35E84C70-27EA-2BC0-B3F3-24224A4A67CF}"/>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DC2E203B-3B29-9318-52A9-545139715EA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A3E35D2B-9707-CAB6-A021-D3DBD7B2996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1748F28-1B86-3CB4-3E05-349F26D3A8B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954D1B8-CBB9-A8A1-F67F-6DC806950F2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C5CC16D-CACE-B011-4547-691062EF29C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AA11E08-A83A-DD33-DDCC-EEBE97C254F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BD7F5EDB-4F4B-AE45-1BA8-494A129B7DC6}"/>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E1D2CDED-3930-BE19-5AC0-CB8D90630B7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25C64872-B4ED-C927-108D-6ABFA145508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6D5DA29-59E6-0F59-3649-740F7D1C48B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2DD2B5CA-29F1-90B7-6179-2FEE21D4A75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A47F4A5-3017-E47D-DAF6-9B302FE3172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1FDBB218-7A98-53F3-6487-5A52392156A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1FA59B6F-D933-0C94-36A0-5AD4C01B00C6}"/>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27B6B7C4-B524-BDA3-E773-4EDED235F258}"/>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49A4C9CD-A8B6-6631-28A6-5FADDCD57A3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6D87CD18-C83B-E796-21A3-F50BDB55FB6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A87CD73-8BF6-D257-D2F5-D9F6645BF08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B16D6EE4-9790-009E-6964-458ABADCB37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9C6C707E-F75C-D03F-183D-FE3891571A8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1C460F2E-89E5-5EEE-A527-97B995EBDF8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1E125112-BEC4-0BDF-0A91-068841822335}"/>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D990F022-B960-0007-272C-2EF4694F30C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386E69B7-0A3D-5945-E912-3F30AAEA42F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68658A3-E900-4CC8-E485-D15D06E463E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139D7E85-1FB4-8F64-A394-F682C357A1B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ABD28DC-FDFF-02D2-0850-47D1753C0E7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6F077329-51C0-9358-7ABE-E004A921AC0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15378D8A-4F89-4F30-7803-578DC90FE784}"/>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2FDF226A-2CBC-1ED8-BF12-93D872CEBFA3}"/>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F545E94C-6B03-CBBA-74C3-B2F567149D2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F3F73EF1-E7E4-16A0-964D-06EFE94356D8}"/>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0A53AA25-E258-25D0-8264-A1D62BBD2711}"/>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B2536DF-AAB8-41A2-AF42-7971C0A2455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DA8597DE-B562-47F0-0DBF-0505974BC155}"/>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67EAB30C-C45C-42BB-D3E7-0C21B8B2FAE5}"/>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D1BFA97E-C674-3638-BD35-95B328B94DA2}"/>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7AF32348-582A-9935-D7A4-D6330656D35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9FC569E-E9DA-2814-934A-8613C2D596C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3699E444-4334-8A16-28AD-5D90E01F28E5}"/>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0D9C2BF-3C75-C76E-9BD4-4703BCCEA7B4}"/>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0BB8C498-AD7D-FE1E-27AA-72D4D4AE533C}"/>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F607C83C-D2DE-5605-2B91-2A6476646768}"/>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1D5D00F7-849A-1D3D-B9D4-00A6E4BB01B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22447EE8-002D-C391-6885-AE1FAA5E4217}"/>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EAC7772F-3261-518B-1EFB-BFD526F9E4C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B31EC95E-DEAD-379D-87C9-EC70300C917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C678AE28-2585-6FED-FEBA-92BC6625B988}"/>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1821516C-FE97-C443-3805-F99A364AFEA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B78ADDC4-62FE-F407-EB8B-CAC9F2E1DA43}"/>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F23A480F-B180-16D1-587F-7949F999B04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C2089321-2B4E-F3AC-DCAB-509DB105E44B}"/>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60F124E4-4FE1-8949-CC76-51EC45B45E75}"/>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CBD337F7-C123-563B-A346-4562A9EC684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5E0A6C4D-1F02-A733-A131-FD849DB852AC}"/>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991C71D4-939A-5ED4-639C-C11E3B13F8D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68E2EBF6-2077-53B5-A12F-531BEF1F9B5F}"/>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5F048326-C9A0-F80C-92F2-B9BE28647CB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D7411A2D-A3E5-8770-1C6F-078E247B2229}"/>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F4ADB8F-1495-F5B2-5AD6-18E2D8497F6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7933F97-33AF-FC92-6930-560DC055A92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9358A0F9-7D0E-3454-0998-7BA05F8D4AD9}"/>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AB4F9FB4-632C-A086-0450-589386E948C5}"/>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628E8DF3-D164-E830-D927-838D2AF68160}"/>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6DCB0893-359D-602C-AA5C-AAEC8660433E}"/>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DDBF442B-046C-6F56-D647-72036771DD50}"/>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9EBEA7A-11D7-ED68-09E9-9627E2019352}"/>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D894B6FE-E8BC-6FA6-C994-340DA81CA6A2}"/>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B9745772-B650-42E4-1D82-91CC315B76F4}"/>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638382FD-9DEF-D6E0-CEC1-5D4159837D02}"/>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102A8D6-98B2-8EBA-7195-F6E65E1B28B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A035E675-1DB0-CD49-8F1E-FC1F68E18D29}"/>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94CC717C-902B-4C97-2C5D-544577DCFA6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9766A7C3-FD4F-23FF-7C7F-2F76AC20A5FD}"/>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0169F93F-2C70-B805-FB5C-4BCA292957D1}"/>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DF1C4702-2640-E13B-D5C2-06B49BE86FB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95DF94A4-109A-679D-A89E-DD62FCB96E4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6713CBF2-E7E7-BF3F-E48E-390723CAB0ED}"/>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55FD1AE9-1267-BA03-B0EC-C93067F43EB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6FE7E316-2BC6-D56E-84AF-E79E8A109A12}"/>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A108BFDF-E050-5DDC-4DA1-DE34F84B1D94}"/>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4E5B09B6-4386-7EF6-25A9-851168BB6FFD}"/>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507F83A9-A4F3-DFB7-4835-D81DE5DF820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7F0300D0-F02E-279B-B0AD-00A6411D54A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D3C67718-4129-C3EC-97CA-8509DA15C411}"/>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DFC1321-C1EB-A8AF-5688-C66258A640A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690EEB79-31D0-CF8D-4A95-950923092DBA}"/>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EE325D46-C401-7CED-4F40-6B08F38F2DFE}"/>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88AFCED-5EED-6383-C93E-3D44E586BEF8}"/>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045AC5D6-F5CF-424F-105C-6DE4AB34F6A8}"/>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371C451D-448F-34AD-A917-978790CA0E56}"/>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6E84B7F5-7660-D674-C10D-123D482BD752}"/>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30A2A50B-2D80-3FE1-D192-CE4D28951FC0}"/>
              </a:ext>
            </a:extLst>
          </p:cNvPr>
          <p:cNvSpPr/>
          <p:nvPr/>
        </p:nvSpPr>
        <p:spPr>
          <a:xfrm>
            <a:off x="737812" y="790498"/>
            <a:ext cx="6756979"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基于规则集或逻辑的决策</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矩形 80">
            <a:extLst>
              <a:ext uri="{FF2B5EF4-FFF2-40B4-BE49-F238E27FC236}">
                <a16:creationId xmlns:a16="http://schemas.microsoft.com/office/drawing/2014/main" id="{4651BDED-C768-F281-DCA9-6B6C71DA9B14}"/>
              </a:ext>
            </a:extLst>
          </p:cNvPr>
          <p:cNvSpPr/>
          <p:nvPr/>
        </p:nvSpPr>
        <p:spPr>
          <a:xfrm>
            <a:off x="844811" y="1562075"/>
            <a:ext cx="10439352" cy="615553"/>
          </a:xfrm>
          <a:prstGeom prst="rect">
            <a:avLst/>
          </a:prstGeom>
          <a:noFill/>
        </p:spPr>
        <p:txBody>
          <a:bodyPr wrap="square" lIns="91440" tIns="45720" rIns="91440" bIns="45720">
            <a:spAutoFit/>
          </a:bodyPr>
          <a:lstStyle/>
          <a:p>
            <a:r>
              <a:rPr lang="zh-CN" altLang="en-US" sz="3400" b="1" dirty="0">
                <a:ln w="13462">
                  <a:noFill/>
                  <a:prstDash val="solid"/>
                </a:ln>
                <a:solidFill>
                  <a:srgbClr val="FFFF00"/>
                </a:solidFill>
              </a:rPr>
              <a:t>模糊逻辑</a:t>
            </a:r>
            <a:r>
              <a:rPr lang="en-US" altLang="zh-CN" sz="3400" b="1" dirty="0">
                <a:ln w="13462">
                  <a:noFill/>
                  <a:prstDash val="solid"/>
                </a:ln>
                <a:solidFill>
                  <a:srgbClr val="FFFF00"/>
                </a:solidFill>
              </a:rPr>
              <a:t>(FL)——</a:t>
            </a:r>
            <a:r>
              <a:rPr lang="zh-CN" altLang="en-US" sz="3400" b="1" dirty="0">
                <a:ln w="13462">
                  <a:noFill/>
                  <a:prstDash val="solid"/>
                </a:ln>
                <a:solidFill>
                  <a:srgbClr val="FFFF00"/>
                </a:solidFill>
              </a:rPr>
              <a:t>分层的模糊控制器</a:t>
            </a:r>
            <a:endParaRPr lang="zh-CN" altLang="en-US" sz="3400" b="1" cap="none" spc="0" dirty="0">
              <a:ln w="13462">
                <a:noFill/>
                <a:prstDash val="solid"/>
              </a:ln>
              <a:solidFill>
                <a:srgbClr val="FFFF00"/>
              </a:solidFill>
            </a:endParaRPr>
          </a:p>
        </p:txBody>
      </p:sp>
      <p:sp>
        <p:nvSpPr>
          <p:cNvPr id="82" name="文本框 81">
            <a:extLst>
              <a:ext uri="{FF2B5EF4-FFF2-40B4-BE49-F238E27FC236}">
                <a16:creationId xmlns:a16="http://schemas.microsoft.com/office/drawing/2014/main" id="{A6BB33CE-6709-6702-3E55-E9FD3F13A63C}"/>
              </a:ext>
            </a:extLst>
          </p:cNvPr>
          <p:cNvSpPr txBox="1"/>
          <p:nvPr/>
        </p:nvSpPr>
        <p:spPr>
          <a:xfrm>
            <a:off x="1052964" y="2542679"/>
            <a:ext cx="10086072" cy="2601546"/>
          </a:xfrm>
          <a:prstGeom prst="rect">
            <a:avLst/>
          </a:prstGeom>
          <a:noFill/>
        </p:spPr>
        <p:txBody>
          <a:bodyPr wrap="square">
            <a:spAutoFit/>
          </a:bodyPr>
          <a:lstStyle/>
          <a:p>
            <a:pPr indent="457200">
              <a:lnSpc>
                <a:spcPct val="150000"/>
              </a:lnSpc>
            </a:pPr>
            <a:r>
              <a:rPr lang="zh-CN" altLang="en-US" sz="2800" b="1" kern="100" dirty="0">
                <a:solidFill>
                  <a:schemeClr val="bg1"/>
                </a:solidFill>
                <a:latin typeface="+mn-ea"/>
                <a:cs typeface="Times New Roman" panose="02020603050405020304" pitchFamily="18" charset="0"/>
              </a:rPr>
              <a:t>层次结构中较高层次的模糊输出被用作层次结构中较低层次的另一个模糊控制器的输入。这种方法应用于</a:t>
            </a:r>
            <a:r>
              <a:rPr lang="en-US" altLang="zh-CN" sz="2800" b="1" kern="100" dirty="0">
                <a:solidFill>
                  <a:schemeClr val="bg1"/>
                </a:solidFill>
                <a:latin typeface="+mn-ea"/>
                <a:cs typeface="Times New Roman" panose="02020603050405020304" pitchFamily="18" charset="0"/>
              </a:rPr>
              <a:t>2D</a:t>
            </a:r>
            <a:r>
              <a:rPr lang="zh-CN" altLang="en-US" sz="2800" b="1" kern="100" dirty="0">
                <a:solidFill>
                  <a:schemeClr val="bg1"/>
                </a:solidFill>
                <a:latin typeface="+mn-ea"/>
                <a:cs typeface="Times New Roman" panose="02020603050405020304" pitchFamily="18" charset="0"/>
              </a:rPr>
              <a:t>游戏中的虚拟车辆控制，并与经典模糊控制器进行了比较，结果表明这种方法效果更好。</a:t>
            </a:r>
            <a:endParaRPr lang="zh-CN" altLang="en-US" sz="2400" i="1" kern="100" dirty="0">
              <a:solidFill>
                <a:schemeClr val="bg1"/>
              </a:solidFill>
              <a:latin typeface="+mn-ea"/>
              <a:cs typeface="Times New Roman" panose="02020603050405020304" pitchFamily="18" charset="0"/>
            </a:endParaRPr>
          </a:p>
        </p:txBody>
      </p:sp>
    </p:spTree>
    <p:extLst>
      <p:ext uri="{BB962C8B-B14F-4D97-AF65-F5344CB8AC3E}">
        <p14:creationId xmlns:p14="http://schemas.microsoft.com/office/powerpoint/2010/main" val="1989500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D85A21-9772-197A-E824-A986A8F2BA54}"/>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781FCB6-D2DA-65C8-CAC9-2FB38B25D1AB}"/>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897307B-36CB-AD5A-B839-94732FC430C4}"/>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9D3AF9E-0CB9-7346-0EEE-866EAEDD3FEE}"/>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D8E8329F-6A1E-8DC3-8218-C81A12A9B1A3}"/>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DFD67CD3-0A3B-E096-B79D-BDA5A25B1B08}"/>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B75598AE-2EC5-5C94-4FEC-F39A4CA1A49B}"/>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18486F0E-FAFD-E517-77D3-B5E680913687}"/>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8CCDA12F-3FEC-FBDC-960B-FCD85A46EE4E}"/>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ED392A46-8200-6DD7-D271-0A41CB9B343E}"/>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8AD036A5-C750-B107-26D3-10CFBE34DD28}"/>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D25A8B60-FEAD-60E5-B012-A2FE3D0A3A88}"/>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B8CBD8B4-A1ED-6E48-4617-665966F0842D}"/>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DA863804-00E2-63D6-EF5E-3BB68E5C54D1}"/>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27CDC34B-DB08-6B4D-C0B4-4380BD33129F}"/>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2883651D-C7FA-3D55-ACBD-0D82CEF5BB91}"/>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9C53C5AA-EE1E-4A66-FF28-EEA38E94D3C4}"/>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BA151749-C8B3-A3F7-6928-56279B1DC07B}"/>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2D1231B7-61C5-F954-D922-7FDF2F71E611}"/>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B4A6E198-BD69-9D28-FB42-29347B86E2EB}"/>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9D6C30DA-45CA-5634-F868-D7701C43859F}"/>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3A27C5CE-ED4C-59B3-24CD-6884F707679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F39A2E9-37F6-287A-6310-FA76CFED69D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936036E-4244-FB08-FF21-94C9E06661B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3FD3E72-EA90-339C-FE09-0E18963B70B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D711AA9-EFDC-1522-97F3-ED32CDA9D32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580ED3E-BD08-B80E-0848-696ACE27958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5FC5CB06-7529-D481-58AC-240EF0904CCD}"/>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BB7A10C1-59E1-AC94-CF63-6E059A9F85F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9D18140-004A-B76F-3DC1-6B269DB0E1A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F21BB9C-1B27-4865-B6E2-AFE172A6562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65C9953-F3B8-7585-AD69-57D13C104C1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75A0523-277A-5DD1-2126-F35AF4CE60F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8421023-1BB5-BE51-DB4B-1511AA8C20F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28DF6C0C-39B3-2C87-08CB-603130FA2E78}"/>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8371417F-2F36-8A7E-F40D-39D43E647ED3}"/>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88FDF618-133B-2DA2-CBF3-C35267738DB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56D7C229-4C0D-D603-4C23-3F377EF0636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DB7058B8-43FF-45CE-1AFC-504FAEA8491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81162CF-EA65-7BFE-CBE3-33A6F848B7C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97EDA9F-B3E8-77AF-8FEA-23E80479DB7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0F3C1F9-FF3E-2222-7ED2-D0167346CBA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EEF7220C-3089-4372-7304-B41CCFB26733}"/>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A7BCC272-4A49-9B34-E37F-FAA545F487E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BDED0CF-B413-277C-8D8F-2E1CF7961BD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F838DE38-7094-FE57-573D-C9A923F4088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E390312-7C09-9A59-B098-9F719857A34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CAC1A795-096D-5B4B-BD75-2F8B47B55A2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0125485-61ED-612C-1BF2-6EE3CFE14D9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3D639DC1-790D-16F7-C640-734CA0E7B254}"/>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FD15CCAD-BB2F-5C39-642D-BDEE7689E692}"/>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83BB358B-64DA-14A8-BBE6-58AAD08B05C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441377DF-C954-40A4-DD2A-E8B6A3194E9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3ADCBD71-1C9D-7F75-400D-B9D251F64BC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3D708C1-DBB1-FC47-24F7-61CFA95F21A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5671ED01-2402-3B63-7B4E-7C687DDED86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3EEC9E87-3275-432B-9774-1C802F9B090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95A7C888-3E57-6826-4F08-70AF6D5E3DF0}"/>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E6B9AA9B-D503-70F2-63A8-83AD2920E15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4552E95B-4FCB-19DC-D4BE-E12D6BB7812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CF8F8796-A119-CE7A-064D-607E84B9E36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979405C-E1FA-046E-A580-1E3FC04989A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0F21C061-5DF0-BFAE-72B4-6B0470CEFA8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FC69D70-EA37-DB11-8CF1-E42A82EA8E0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EC87F6AB-15A7-7B5F-D18A-058AF335A278}"/>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CF7277DA-DDC8-F732-0E0A-E3AD6A9EB3ED}"/>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2526EC37-24C7-62DF-01BC-6895CAC7E7B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A69ABA0C-9A11-E79C-96D2-CD189C4A822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9CFEBB5-FA14-B1A0-1506-C146D953931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C64363D-0BE1-546A-171E-8A013478CB9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B53C8292-5CBE-E581-A452-7DD6F6D7AD7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9BB65C2A-5E3D-2E0B-74EB-19505FEBD4D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E016CA3A-01C9-9749-C169-FADD0B52BB2A}"/>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9C95D1E7-AF13-B669-BE72-3A609886C73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DEC041D-959E-9310-FD24-59E64E31C1B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1559FA2-56EE-0BB1-E1CD-9A75B2F0172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DA701E84-DBAB-B6DF-55BC-E7615A1DFEF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8134E36-6881-EB9F-2756-E390FCA9B18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C1B5B355-7255-88F5-FCDF-F5C533E92C0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92863FDC-B3DD-63E7-3D43-0F6BAA15C233}"/>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FE538D90-8BD0-EA88-0181-FA56A5EBD79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E43E2F39-81C1-1EED-5CDB-7E6C981CBA2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227E191F-4AA5-D285-B944-89D00160B55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60063B3-DA9D-97BF-E2F4-F7CB9C67194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1E883A3-7F00-048F-0543-F93E745EDBFC}"/>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65C9E985-87DD-B5F0-4EE6-E7F8F49BED8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9A3BF4AE-7E82-1420-4E5B-C21B24A93962}"/>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9EC5970B-6398-358B-DA0D-6649EEBF591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62E8C06-8557-E0DA-5FCB-E47AA51D88B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7E17066-7DE3-9DA7-1EF0-052ED8A54CF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451A5C2B-2882-6BFE-3A3A-FBD86165FA45}"/>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9B9C9AF9-202F-2D6B-2CF3-0CBF7FC9A917}"/>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756B738D-BFD0-7D9E-A4D4-F7FA464D511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FD79625E-4FA7-4B95-4967-5BEA9008C5E1}"/>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630AC29C-802A-5209-4E52-F7ABD9DD18D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650AC84E-1D2D-5C1B-8F77-20665593FA7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3FDAED2-DD9A-AAEE-9DE0-90B46A4A033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A1784EEA-A406-5E56-ACC7-14E1FEDDDEB8}"/>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6AF62F78-C71C-F6DE-FF75-9366E0AC27D8}"/>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4433186A-DC8E-A5D7-D727-05EB817B70F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FD8A6978-1F81-5CDD-849F-D9B2B0BD3F4A}"/>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E3C21F91-0ACB-0D20-F160-802E1606304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3C201952-D6EF-0619-129A-A2282832FFF3}"/>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39A5474F-D1DE-C910-B4FC-1324826D8C1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0711261-AFF3-ED5D-DB89-6747F1409B1D}"/>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14560666-ADB9-0FCD-FEED-3F9C9998A1C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4A05AA03-B5BC-FC72-A0CE-F91280E22B99}"/>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CFE4A761-9006-CDE6-0634-58D3E3900100}"/>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4946FE40-F303-45F9-4A5C-9D99710E317D}"/>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747278ED-923C-EFE9-6DA4-E6BE856822D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2396F7A-4954-EF14-EC8E-4A8EF45429D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16774F8D-39E3-E5C4-8BB0-1A0F67F6AE07}"/>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8BDB8524-DD1A-E239-4482-4DCFF84369F8}"/>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6270469E-1876-18F3-C0A5-DF825E6EB90B}"/>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6FD51AB0-C305-E08C-E95F-C283C74D3325}"/>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50A42780-4735-7D17-E99F-3D055E1E436B}"/>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9E3105DE-B6F4-E977-CDDC-B4C47D9CBBE0}"/>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755D35CE-003A-9266-F48A-70E2D41628CF}"/>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9896105-534E-242D-0E9E-128006224297}"/>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300BC3F1-87C8-4C39-1BE3-EC56CBE9F3A1}"/>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AD1DFF6F-9E6B-C9A8-A9AE-F5A383E83AD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5E068F71-283D-4F63-2831-41F104B699B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2044E3CF-5CFC-BFE3-7777-4EEF7D8FCD4D}"/>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52EB01A-0FBD-EDC9-E88C-406D4864911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902AF906-DD41-23B5-BB72-71E4707113D3}"/>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10036704-6D07-4A14-9EA0-5D990DEAAA00}"/>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575D6466-4058-FC97-FC6A-8D9850C2A68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3BF03B-9F6F-8532-866D-E42ADF60B18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05FBADC-CF3F-287D-7DBB-86B0889BDA1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971EEA1E-AF07-242C-A475-4882A55C53B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0CE16289-E435-9E13-0D17-ACF0E6852437}"/>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09F11795-04F9-09F9-C293-62D14DCFFA73}"/>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D2B1B6F6-726C-0FB2-2CF7-7A736FD27D8F}"/>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22A69225-4B73-3B3F-C16D-43BB1EE0554B}"/>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D51E94A6-A44C-69C5-B9C9-69CAE26DDBA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9863E7C0-6BFA-FF74-56A7-280E69C41D8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AC99C49A-7AF8-F001-555B-E66BA7F1D19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4DCC02D7-117B-F48E-5CC6-5E30C9CB5C4B}"/>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76623CE5-13D6-2776-3C45-288D54B50489}"/>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333064CF-D7A7-7AB3-87A9-7073940F4CB5}"/>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0B42727-449B-620F-A5D2-4E0A1939C55F}"/>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6FCFB3B7-F71B-B0F4-0906-B3B22D3A8F04}"/>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2705669D-6922-15E0-11B9-B822E9B6F155}"/>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67A46237-DE3E-800A-8AF1-937E0740CE44}"/>
              </a:ext>
            </a:extLst>
          </p:cNvPr>
          <p:cNvSpPr/>
          <p:nvPr/>
        </p:nvSpPr>
        <p:spPr>
          <a:xfrm>
            <a:off x="737812" y="790498"/>
            <a:ext cx="6756979"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基于规则集或逻辑的决策</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矩形 80">
            <a:extLst>
              <a:ext uri="{FF2B5EF4-FFF2-40B4-BE49-F238E27FC236}">
                <a16:creationId xmlns:a16="http://schemas.microsoft.com/office/drawing/2014/main" id="{FFF96692-DB69-5959-C0C1-26BF5FC5A2EB}"/>
              </a:ext>
            </a:extLst>
          </p:cNvPr>
          <p:cNvSpPr/>
          <p:nvPr/>
        </p:nvSpPr>
        <p:spPr>
          <a:xfrm>
            <a:off x="844811" y="1562075"/>
            <a:ext cx="10439352" cy="615553"/>
          </a:xfrm>
          <a:prstGeom prst="rect">
            <a:avLst/>
          </a:prstGeom>
          <a:noFill/>
        </p:spPr>
        <p:txBody>
          <a:bodyPr wrap="square" lIns="91440" tIns="45720" rIns="91440" bIns="45720">
            <a:spAutoFit/>
          </a:bodyPr>
          <a:lstStyle/>
          <a:p>
            <a:r>
              <a:rPr lang="zh-CN" altLang="en-US" sz="3400" b="1" dirty="0">
                <a:ln w="13462">
                  <a:noFill/>
                  <a:prstDash val="solid"/>
                </a:ln>
                <a:solidFill>
                  <a:srgbClr val="FFFF00"/>
                </a:solidFill>
              </a:rPr>
              <a:t>模糊逻辑</a:t>
            </a:r>
            <a:r>
              <a:rPr lang="en-US" altLang="zh-CN" sz="3400" b="1" dirty="0">
                <a:ln w="13462">
                  <a:noFill/>
                  <a:prstDash val="solid"/>
                </a:ln>
                <a:solidFill>
                  <a:srgbClr val="FFFF00"/>
                </a:solidFill>
              </a:rPr>
              <a:t>(FL)——</a:t>
            </a:r>
            <a:r>
              <a:rPr lang="zh-CN" altLang="en-US" sz="3400" b="1" dirty="0">
                <a:ln w="13462">
                  <a:noFill/>
                  <a:prstDash val="solid"/>
                </a:ln>
                <a:solidFill>
                  <a:srgbClr val="FFFF00"/>
                </a:solidFill>
              </a:rPr>
              <a:t>模糊决策树、模糊行为树</a:t>
            </a:r>
            <a:endParaRPr lang="zh-CN" altLang="en-US" sz="3400" b="1" cap="none" spc="0" dirty="0">
              <a:ln w="13462">
                <a:noFill/>
                <a:prstDash val="solid"/>
              </a:ln>
              <a:solidFill>
                <a:srgbClr val="FFFF00"/>
              </a:solidFill>
            </a:endParaRPr>
          </a:p>
        </p:txBody>
      </p:sp>
      <p:sp>
        <p:nvSpPr>
          <p:cNvPr id="82" name="文本框 81">
            <a:extLst>
              <a:ext uri="{FF2B5EF4-FFF2-40B4-BE49-F238E27FC236}">
                <a16:creationId xmlns:a16="http://schemas.microsoft.com/office/drawing/2014/main" id="{C971E394-93BE-0B6C-14EA-F62B039966B7}"/>
              </a:ext>
            </a:extLst>
          </p:cNvPr>
          <p:cNvSpPr txBox="1"/>
          <p:nvPr/>
        </p:nvSpPr>
        <p:spPr>
          <a:xfrm>
            <a:off x="1036751" y="2057642"/>
            <a:ext cx="10333817" cy="4171206"/>
          </a:xfrm>
          <a:prstGeom prst="rect">
            <a:avLst/>
          </a:prstGeom>
          <a:noFill/>
        </p:spPr>
        <p:txBody>
          <a:bodyPr wrap="square">
            <a:spAutoFit/>
          </a:bodyPr>
          <a:lstStyle/>
          <a:p>
            <a:pPr indent="457200">
              <a:lnSpc>
                <a:spcPct val="150000"/>
              </a:lnSpc>
            </a:pPr>
            <a:r>
              <a:rPr lang="en-US" altLang="zh-CN" sz="2800" b="1" kern="100" dirty="0">
                <a:solidFill>
                  <a:schemeClr val="bg1"/>
                </a:solidFill>
                <a:latin typeface="+mn-ea"/>
                <a:cs typeface="Times New Roman" panose="02020603050405020304" pitchFamily="18" charset="0"/>
              </a:rPr>
              <a:t>FL</a:t>
            </a:r>
            <a:r>
              <a:rPr lang="zh-CN" altLang="en-US" sz="2800" b="1" kern="100" dirty="0">
                <a:solidFill>
                  <a:schemeClr val="bg1"/>
                </a:solidFill>
                <a:latin typeface="+mn-ea"/>
                <a:cs typeface="Times New Roman" panose="02020603050405020304" pitchFamily="18" charset="0"/>
              </a:rPr>
              <a:t>与</a:t>
            </a:r>
            <a:r>
              <a:rPr lang="en-US" altLang="zh-CN" sz="2800" b="1" kern="100" dirty="0">
                <a:solidFill>
                  <a:schemeClr val="bg1"/>
                </a:solidFill>
                <a:latin typeface="+mn-ea"/>
                <a:cs typeface="Times New Roman" panose="02020603050405020304" pitchFamily="18" charset="0"/>
              </a:rPr>
              <a:t>DT</a:t>
            </a:r>
            <a:r>
              <a:rPr lang="zh-CN" altLang="en-US" sz="2800" b="1" kern="100" dirty="0">
                <a:solidFill>
                  <a:schemeClr val="bg1"/>
                </a:solidFill>
                <a:latin typeface="+mn-ea"/>
                <a:cs typeface="Times New Roman" panose="02020603050405020304" pitchFamily="18" charset="0"/>
              </a:rPr>
              <a:t>、</a:t>
            </a:r>
            <a:r>
              <a:rPr lang="en-US" altLang="zh-CN" sz="2800" b="1" kern="100" dirty="0">
                <a:solidFill>
                  <a:schemeClr val="bg1"/>
                </a:solidFill>
                <a:latin typeface="+mn-ea"/>
                <a:cs typeface="Times New Roman" panose="02020603050405020304" pitchFamily="18" charset="0"/>
              </a:rPr>
              <a:t>BT</a:t>
            </a:r>
            <a:r>
              <a:rPr lang="zh-CN" altLang="en-US" sz="2800" b="1" kern="100" dirty="0">
                <a:solidFill>
                  <a:schemeClr val="bg1"/>
                </a:solidFill>
                <a:latin typeface="+mn-ea"/>
                <a:cs typeface="Times New Roman" panose="02020603050405020304" pitchFamily="18" charset="0"/>
              </a:rPr>
              <a:t>的结合也有较好的效果。</a:t>
            </a:r>
            <a:r>
              <a:rPr lang="zh-CN" altLang="en-US" sz="2400" i="1" kern="100" dirty="0">
                <a:solidFill>
                  <a:schemeClr val="bg1"/>
                </a:solidFill>
                <a:latin typeface="+mn-ea"/>
                <a:cs typeface="Times New Roman" panose="02020603050405020304" pitchFamily="18" charset="0"/>
              </a:rPr>
              <a:t>一个与</a:t>
            </a:r>
            <a:r>
              <a:rPr lang="en-US" altLang="zh-CN" sz="2400" i="1" kern="100" dirty="0">
                <a:solidFill>
                  <a:schemeClr val="bg1"/>
                </a:solidFill>
                <a:latin typeface="+mn-ea"/>
                <a:cs typeface="Times New Roman" panose="02020603050405020304" pitchFamily="18" charset="0"/>
              </a:rPr>
              <a:t>FL</a:t>
            </a:r>
            <a:r>
              <a:rPr lang="zh-CN" altLang="en-US" sz="2400" i="1" kern="100" dirty="0">
                <a:solidFill>
                  <a:schemeClr val="bg1"/>
                </a:solidFill>
                <a:latin typeface="+mn-ea"/>
                <a:cs typeface="Times New Roman" panose="02020603050405020304" pitchFamily="18" charset="0"/>
              </a:rPr>
              <a:t>结合的</a:t>
            </a:r>
            <a:r>
              <a:rPr lang="en-US" altLang="zh-CN" sz="2400" i="1" kern="100" dirty="0">
                <a:solidFill>
                  <a:schemeClr val="bg1"/>
                </a:solidFill>
                <a:latin typeface="+mn-ea"/>
                <a:cs typeface="Times New Roman" panose="02020603050405020304" pitchFamily="18" charset="0"/>
              </a:rPr>
              <a:t>DT</a:t>
            </a:r>
            <a:r>
              <a:rPr lang="zh-CN" altLang="en-US" sz="2400" i="1" kern="100" dirty="0">
                <a:solidFill>
                  <a:schemeClr val="bg1"/>
                </a:solidFill>
                <a:latin typeface="+mn-ea"/>
                <a:cs typeface="Times New Roman" panose="02020603050405020304" pitchFamily="18" charset="0"/>
              </a:rPr>
              <a:t>，以确定扑克游戏中的</a:t>
            </a:r>
            <a:r>
              <a:rPr lang="zh-CN" altLang="en-US" sz="2400" i="1" kern="100" dirty="0">
                <a:solidFill>
                  <a:srgbClr val="FFFF00"/>
                </a:solidFill>
                <a:latin typeface="+mn-ea"/>
                <a:cs typeface="Times New Roman" panose="02020603050405020304" pitchFamily="18" charset="0"/>
              </a:rPr>
              <a:t>合作队友</a:t>
            </a:r>
            <a:r>
              <a:rPr lang="en-US" altLang="zh-CN" sz="2400" i="1" kern="100" dirty="0">
                <a:solidFill>
                  <a:srgbClr val="FFFF00"/>
                </a:solidFill>
                <a:latin typeface="+mn-ea"/>
                <a:cs typeface="Times New Roman" panose="02020603050405020304" pitchFamily="18" charset="0"/>
              </a:rPr>
              <a:t>NPC</a:t>
            </a:r>
            <a:r>
              <a:rPr lang="zh-CN" altLang="en-US" sz="2400" i="1" kern="100" dirty="0">
                <a:solidFill>
                  <a:schemeClr val="bg1"/>
                </a:solidFill>
                <a:latin typeface="+mn-ea"/>
                <a:cs typeface="Times New Roman" panose="02020603050405020304" pitchFamily="18" charset="0"/>
              </a:rPr>
              <a:t>是否可以使用面部表情向玩家角色提供有关对手</a:t>
            </a:r>
            <a:r>
              <a:rPr lang="en-US" altLang="zh-CN" sz="2400" i="1" kern="100" dirty="0">
                <a:solidFill>
                  <a:schemeClr val="bg1"/>
                </a:solidFill>
                <a:latin typeface="+mn-ea"/>
                <a:cs typeface="Times New Roman" panose="02020603050405020304" pitchFamily="18" charset="0"/>
              </a:rPr>
              <a:t>NPC</a:t>
            </a:r>
            <a:r>
              <a:rPr lang="zh-CN" altLang="en-US" sz="2400" i="1" kern="100" dirty="0">
                <a:solidFill>
                  <a:schemeClr val="bg1"/>
                </a:solidFill>
                <a:latin typeface="+mn-ea"/>
                <a:cs typeface="Times New Roman" panose="02020603050405020304" pitchFamily="18" charset="0"/>
              </a:rPr>
              <a:t>手牌的建议。模糊决策树部分用于决策，神经网络用于该队友</a:t>
            </a:r>
            <a:r>
              <a:rPr lang="en-US" altLang="zh-CN" sz="2400" i="1" kern="100" dirty="0">
                <a:solidFill>
                  <a:schemeClr val="bg1"/>
                </a:solidFill>
                <a:latin typeface="+mn-ea"/>
                <a:cs typeface="Times New Roman" panose="02020603050405020304" pitchFamily="18" charset="0"/>
              </a:rPr>
              <a:t>NPC</a:t>
            </a:r>
            <a:r>
              <a:rPr lang="zh-CN" altLang="en-US" sz="2400" i="1" kern="100" dirty="0">
                <a:solidFill>
                  <a:schemeClr val="bg1"/>
                </a:solidFill>
                <a:latin typeface="+mn-ea"/>
                <a:cs typeface="Times New Roman" panose="02020603050405020304" pitchFamily="18" charset="0"/>
              </a:rPr>
              <a:t>的面部表情。在人类受试者的实验中，评估了合作队友</a:t>
            </a:r>
            <a:r>
              <a:rPr lang="en-US" altLang="zh-CN" sz="2400" i="1" kern="100" dirty="0">
                <a:solidFill>
                  <a:schemeClr val="bg1"/>
                </a:solidFill>
                <a:latin typeface="+mn-ea"/>
                <a:cs typeface="Times New Roman" panose="02020603050405020304" pitchFamily="18" charset="0"/>
              </a:rPr>
              <a:t>NPC</a:t>
            </a:r>
            <a:r>
              <a:rPr lang="zh-CN" altLang="en-US" sz="2400" i="1" kern="100" dirty="0">
                <a:solidFill>
                  <a:schemeClr val="bg1"/>
                </a:solidFill>
                <a:latin typeface="+mn-ea"/>
                <a:cs typeface="Times New Roman" panose="02020603050405020304" pitchFamily="18" charset="0"/>
              </a:rPr>
              <a:t>的有用性和友好性，发现所提出的系统在这两个方面都是成功的。</a:t>
            </a:r>
            <a:endParaRPr lang="en-US" altLang="zh-CN" sz="2400" i="1" kern="100" dirty="0">
              <a:solidFill>
                <a:schemeClr val="bg1"/>
              </a:solidFill>
              <a:latin typeface="+mn-ea"/>
              <a:cs typeface="Times New Roman" panose="02020603050405020304" pitchFamily="18" charset="0"/>
            </a:endParaRPr>
          </a:p>
          <a:p>
            <a:pPr indent="457200">
              <a:lnSpc>
                <a:spcPct val="150000"/>
              </a:lnSpc>
            </a:pPr>
            <a:r>
              <a:rPr lang="zh-CN" altLang="en-US" sz="2800" b="1" kern="100" dirty="0">
                <a:solidFill>
                  <a:schemeClr val="bg1"/>
                </a:solidFill>
                <a:latin typeface="+mn-ea"/>
                <a:cs typeface="Times New Roman" panose="02020603050405020304" pitchFamily="18" charset="0"/>
              </a:rPr>
              <a:t>输入输出变量的需要正确定义、复杂系统中的高计算量以及由此导致的复杂度组合爆炸。</a:t>
            </a:r>
          </a:p>
        </p:txBody>
      </p:sp>
    </p:spTree>
    <p:extLst>
      <p:ext uri="{BB962C8B-B14F-4D97-AF65-F5344CB8AC3E}">
        <p14:creationId xmlns:p14="http://schemas.microsoft.com/office/powerpoint/2010/main" val="113476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9906FE6-129F-F2AB-9C97-CE52E86BE3E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967E5EF-D62E-C03C-DAF1-B4D935CCF0EC}"/>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5D49AD8-197E-8953-BC31-21D69250294E}"/>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CAB4B73-68C5-AF24-DD79-923A76FFDB5B}"/>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2D0AE376-3BF5-962F-6FAC-8D87040E552E}"/>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B8D0514F-EA9E-7099-B85A-907AF790017A}"/>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35020776-85B8-9922-3597-F140E39C2F4D}"/>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A0ACA985-61C6-8A59-A855-A0DA2ABFF0D7}"/>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0ECEA8B5-205F-09B3-B7BC-4B16B2563468}"/>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E7567353-017F-8B4F-2A8D-B60BB0CB517B}"/>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9A576433-0A9B-F78B-F041-BAF4B5DE5B75}"/>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647C9534-0965-6595-A473-69A2ECD8A736}"/>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821DAC71-CBCA-9F0E-A990-8949542EE8E6}"/>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D7147810-2AF6-D5BB-1A02-246CAD5224A7}"/>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9B538F51-623C-F2BB-68E7-32AE9AE6318D}"/>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1287476D-1461-C28C-D253-2900C6DE4290}"/>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FCD2E482-389E-E483-EA6B-9EF643049903}"/>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18AE2111-D70A-A7C7-0108-62842A52BF94}"/>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C6E3E401-D5EC-B617-846E-1F002B6AD2CA}"/>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9AB491ED-1F5F-2311-F957-FFFB254239AA}"/>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7E6DBD80-6B52-90B4-7FE6-674228E87CC6}"/>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1ED22EC0-628C-5AC3-9645-568C15F4E14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1DAB539-7D03-C247-166D-9D0D5C9D1ED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A395619-A2C1-72E9-285E-9B06FCF70E5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2CEE082-B2D8-23C7-718A-445840B241F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CBDACEB-72A0-B406-00AB-5AD880A49F2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BB2259D-4D2C-2205-EC23-07E3AF8C754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5041B133-4FBF-2221-61C1-1C99216BBBEE}"/>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2313ADB9-F725-54FD-995A-A764222584C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2B0F84F-2D41-CCF0-5D96-91979661A19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222ED03-B867-1C17-3689-40B3AAC3E5F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82C2277-9805-9761-4BC9-733B7BF7785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340FE58-6FE1-EB27-1C94-7E8427DB6C0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0CED59E-E55C-E6DB-AA0A-C200DED94BD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67A120DC-8160-DEC2-D504-058D3D5BD1FC}"/>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B827E970-1AFF-3A33-3B7F-22BA4134D9F8}"/>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CE19A330-D8DA-5B83-8F0D-66B8C310BD1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2245EC4-7CD4-7E42-D40E-B805CF10806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5D0ACA9-4220-74B1-727F-84183582F78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FCF9D21-9681-FE2B-5F49-E34E9FF433E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F64C8DF7-5B03-3643-678B-DE8BC28338D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C5C97A2D-C5A2-9752-D681-E017F870074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BBBA698B-8C83-F1E5-AEC3-A92A7AEB2000}"/>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B406F912-E479-39D6-5BFF-2F0AA80B6A3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6AFD2BB-BCF9-478B-4BE6-52B0B488BEC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71A879F8-2C0C-C7B5-B548-BB9EF9B03EE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21692D15-3407-5A9D-3B52-E9D99CDCCD3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23F9311E-15FB-B0B3-FD89-C793666A271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65C9C44-E423-2308-6A6C-A24205EE67E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3C6E11DA-6C14-DA77-B3C7-E66FCB5DCC9B}"/>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0D2E497A-FDD0-68FD-E2C5-CFC3F933852F}"/>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DB71D7B8-E1F3-3060-1705-1C83B766A11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8853C994-06AE-40FB-1997-26A37DD72D8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610C2D53-274D-0922-7F4E-17B3F46C1D8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94E394F-B393-168E-A4D1-04113AC9577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A04CCC75-751A-EA93-CF1F-3EBB732D042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EBA605D-469C-1E53-38DC-51E367F96AC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6D0394C0-AB98-CF8F-7D65-2A822B88CE96}"/>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C83EC0E2-D324-F6D8-C799-C1E226507AD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B4DBFD0-6D56-F746-9B41-E109B0D1F89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93B6FB6-330B-CE4C-F4CD-3486E29DB00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B39C4F2-8F98-90A5-8B11-CFD9FCF8098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2217222-4357-2A9E-EC56-CB1B0350EEB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84859BF-F78E-4841-E9EB-86E1E86EF2E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5F1B2B2F-93C2-83D4-B727-23134D2BA9E1}"/>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A9EAF378-A727-602E-61F7-63B19807CA2C}"/>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91D38EF9-37A5-8B8B-0159-7EB321F7E70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16A884CD-DF6D-19B1-DC60-A79D6204454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9BB3C64E-A3B3-9694-1FA8-62E3A327712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266A8B37-83BD-B0EB-B9BE-F14AE02514E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CC3D402-934D-E5CC-8499-28908F2A884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CABF5BC-77B1-54CC-D30F-9DF59A2B447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3955A72B-AFDA-4DB6-ADFB-0D447072B81D}"/>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9EA214DA-0F16-80BA-910B-1181EB6E55D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C24F0CD-03AD-151A-BECD-BD2C5AF565A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F9E0D7B-67D3-E0E2-5C20-D35C407AEE5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D3E9FE7D-5033-74B2-87BE-DDC6EE0FB85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AF90A46-C5F4-D50A-523F-DE30E6A7AFE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D0882B26-DE2A-6226-505B-EB09E8E274B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BA52C83D-D67B-22D6-1717-592613BAD7B7}"/>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AC94DD19-03BE-0576-09D6-8FBE0458F25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7BD4B14D-CA7C-178F-E8AF-2620A9BAAE9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B44FA5D0-0231-2250-5AD7-5974FCA141C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0F0FC0CA-C616-C19A-3127-DD898D4CAA23}"/>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00E5BFC-18DC-5799-5C18-251E40CF562C}"/>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912D9708-A8B5-44F8-1838-3FE0BFFEAFBD}"/>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96046398-72B5-A4B1-78DF-E42E6FB4D1F6}"/>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3C9FE0D4-E6A8-FF5C-95D2-903DFC7573A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A64119C-6950-982D-FD22-1C7F8B8A44DF}"/>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7750F820-E69D-C9D2-EE18-495F89F61BC1}"/>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58C8BB1-0B8F-5A6D-A543-25D58FCEEF4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1C717EFD-855C-A128-2A6F-80EF0F4A419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9DA6A15-99A7-A4EC-40F5-D1BC5D52755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440AD77F-6CED-254E-26DC-9A1A56BC3820}"/>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DA49264C-E920-DCCE-2F07-2A8E27BD5D1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9D242D87-2DF4-6267-FD59-DA19D15E0CDF}"/>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7DA98ADC-716E-D1D5-02A2-434746F7D27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305983B-F91C-1A6B-FCED-528AE8EFC618}"/>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8B9B1E7-7DDB-E07C-4C9A-CE6D9336C0A5}"/>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E63E89BC-E1DE-17DC-1A50-EBECAA4027E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238CD455-CE1D-D2C5-B820-BAA9D7D180A2}"/>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D978CD2B-5150-31D0-4946-7E6D0BB47CE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6018385-EE2E-9892-9A79-6211D4B1B9E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A5CC9E5B-B38E-F7CE-3110-25350069B69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2CA174A1-8282-E22B-E7AD-0594FF9F2A81}"/>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BEDA31F-9718-963B-FB4A-BAB0315EF69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CC43E17-2CC5-F993-C395-5F9C306BA70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E2F3E886-3351-F8EC-5A3A-DABCE81001BE}"/>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81219386-2F6E-6BB9-B001-6EE49F11C25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0D63410-CAED-7E58-3850-9482682B2622}"/>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19085764-B838-E29A-309D-703CFF87817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30AEA7A6-4A63-A658-E970-6F7F3B48A1C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30E377D1-5824-1A53-251D-2F52FA952790}"/>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792DCB3-4DEC-EA46-8075-F5F977A08566}"/>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B7C185E3-8A67-C17B-F9A6-8D8A74F3261F}"/>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E7F5F493-DE4A-6CFB-A3ED-D08BDD56B98B}"/>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014CA58F-DB24-C837-5D17-76C59448A9AD}"/>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E24C739-6201-5D89-A0CD-2D52F6B35C2C}"/>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DF0DB4E2-8FCE-86EA-7608-14A7B4070660}"/>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2165E4AD-D97D-7661-8812-9FEEF8A50C45}"/>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C467B966-5248-A30C-02DD-E5BF2DAF77D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AB20686-3760-549D-35E3-E1FA914E43E8}"/>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00AA2E5-5EDD-F676-ACE3-8968F0A3590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289C3B5F-E55A-3DBC-0FC8-DAB3E8D1208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41B651D7-065E-EE32-D535-883F9C072A8D}"/>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FA51A7EC-1A5F-8391-BE3A-56CE5C84D6E9}"/>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C89A6B55-D67A-4961-DA87-350C09BF3C3D}"/>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F22E2432-AEE1-EFD1-C35D-CFAC9A6FA16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4EB71EC7-6DB1-7845-C6B8-971BD7BE1F49}"/>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D49BCAB-DBD7-327D-7F3D-77BA33DC5D0E}"/>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E13E571D-7C24-EBA1-50E8-6A9CA613ED43}"/>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A4CB9F88-DBEA-4434-DE8B-681184D9F356}"/>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C32E648C-F95B-F307-28C8-245EA0046314}"/>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58F7087A-2F15-A68B-8CA5-25FF76856FDB}"/>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D25E21D8-332B-8B4B-180F-E2E862B20787}"/>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89FDBDCF-245A-125A-FA70-4EF43B29164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5B85B7B5-CBD7-B8D7-50B9-598CEB4E07E4}"/>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090DF9C4-D5EC-6118-4C85-EDF9D9358368}"/>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FD7370B1-7ECD-BF57-EF68-AE5CE2BD8FE3}"/>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CA7150C4-8560-1661-CAF4-DDCA88E02756}"/>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CCF7498E-9D20-3469-1AF7-F1786E887E21}"/>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9C5DD52A-583A-1DC0-98BA-DAC68249FE18}"/>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FA8E29BE-00BA-2B48-F34C-9AA893AB64F1}"/>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0B945167-CC99-F5AA-3E3C-D6283B2571CE}"/>
              </a:ext>
            </a:extLst>
          </p:cNvPr>
          <p:cNvSpPr/>
          <p:nvPr/>
        </p:nvSpPr>
        <p:spPr>
          <a:xfrm>
            <a:off x="737812" y="790498"/>
            <a:ext cx="6756979" cy="707886"/>
          </a:xfrm>
          <a:prstGeom prst="rect">
            <a:avLst/>
          </a:prstGeom>
          <a:noFill/>
        </p:spPr>
        <p:txBody>
          <a:bodyPr wrap="none" lIns="91440" tIns="45720" rIns="91440" bIns="45720">
            <a:spAutoFit/>
          </a:bodyPr>
          <a:lstStyle/>
          <a:p>
            <a:pPr algn="ctr"/>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基于规则集或逻辑的决策</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矩形 80">
            <a:extLst>
              <a:ext uri="{FF2B5EF4-FFF2-40B4-BE49-F238E27FC236}">
                <a16:creationId xmlns:a16="http://schemas.microsoft.com/office/drawing/2014/main" id="{59FD5007-0A8E-7E42-9C56-94429EE9C932}"/>
              </a:ext>
            </a:extLst>
          </p:cNvPr>
          <p:cNvSpPr/>
          <p:nvPr/>
        </p:nvSpPr>
        <p:spPr>
          <a:xfrm>
            <a:off x="844811" y="1562075"/>
            <a:ext cx="10439352" cy="615553"/>
          </a:xfrm>
          <a:prstGeom prst="rect">
            <a:avLst/>
          </a:prstGeom>
          <a:noFill/>
        </p:spPr>
        <p:txBody>
          <a:bodyPr wrap="square" lIns="91440" tIns="45720" rIns="91440" bIns="45720">
            <a:spAutoFit/>
          </a:bodyPr>
          <a:lstStyle/>
          <a:p>
            <a:r>
              <a:rPr lang="zh-CN" altLang="en-US" sz="3400" b="1" dirty="0">
                <a:ln w="13462">
                  <a:noFill/>
                  <a:prstDash val="solid"/>
                </a:ln>
                <a:solidFill>
                  <a:srgbClr val="FFFF00"/>
                </a:solidFill>
              </a:rPr>
              <a:t>模糊逻辑</a:t>
            </a:r>
            <a:r>
              <a:rPr lang="en-US" altLang="zh-CN" sz="3400" b="1" dirty="0">
                <a:ln w="13462">
                  <a:noFill/>
                  <a:prstDash val="solid"/>
                </a:ln>
                <a:solidFill>
                  <a:srgbClr val="FFFF00"/>
                </a:solidFill>
              </a:rPr>
              <a:t>(FL)</a:t>
            </a:r>
            <a:endParaRPr lang="zh-CN" altLang="en-US" sz="3400" b="1" cap="none" spc="0" dirty="0">
              <a:ln w="13462">
                <a:noFill/>
                <a:prstDash val="solid"/>
              </a:ln>
              <a:solidFill>
                <a:srgbClr val="FFFF00"/>
              </a:solidFill>
            </a:endParaRPr>
          </a:p>
        </p:txBody>
      </p:sp>
      <p:sp>
        <p:nvSpPr>
          <p:cNvPr id="82" name="文本框 81">
            <a:extLst>
              <a:ext uri="{FF2B5EF4-FFF2-40B4-BE49-F238E27FC236}">
                <a16:creationId xmlns:a16="http://schemas.microsoft.com/office/drawing/2014/main" id="{48812F2D-43F6-BF7E-CB6E-5982059A7CDF}"/>
              </a:ext>
            </a:extLst>
          </p:cNvPr>
          <p:cNvSpPr txBox="1"/>
          <p:nvPr/>
        </p:nvSpPr>
        <p:spPr>
          <a:xfrm>
            <a:off x="1292039" y="3238815"/>
            <a:ext cx="9815015" cy="1308884"/>
          </a:xfrm>
          <a:prstGeom prst="rect">
            <a:avLst/>
          </a:prstGeom>
          <a:noFill/>
        </p:spPr>
        <p:txBody>
          <a:bodyPr wrap="square">
            <a:spAutoFit/>
          </a:bodyPr>
          <a:lstStyle/>
          <a:p>
            <a:pPr indent="457200">
              <a:lnSpc>
                <a:spcPct val="150000"/>
              </a:lnSpc>
            </a:pPr>
            <a:r>
              <a:rPr lang="zh-CN" altLang="en-US" sz="2800" b="1" kern="100" dirty="0">
                <a:solidFill>
                  <a:schemeClr val="bg1"/>
                </a:solidFill>
                <a:latin typeface="+mn-ea"/>
                <a:cs typeface="Times New Roman" panose="02020603050405020304" pitchFamily="18" charset="0"/>
              </a:rPr>
              <a:t>输入输出变量的需要正确定义、复杂系统中的高计算量以及由此导致的复杂度组合爆炸。</a:t>
            </a:r>
          </a:p>
        </p:txBody>
      </p:sp>
      <p:sp>
        <p:nvSpPr>
          <p:cNvPr id="80" name="矩形 79">
            <a:extLst>
              <a:ext uri="{FF2B5EF4-FFF2-40B4-BE49-F238E27FC236}">
                <a16:creationId xmlns:a16="http://schemas.microsoft.com/office/drawing/2014/main" id="{9453246D-07D6-056C-C45B-ED9C31F0A92D}"/>
              </a:ext>
            </a:extLst>
          </p:cNvPr>
          <p:cNvSpPr/>
          <p:nvPr/>
        </p:nvSpPr>
        <p:spPr>
          <a:xfrm>
            <a:off x="1339124" y="2648107"/>
            <a:ext cx="1492717" cy="615553"/>
          </a:xfrm>
          <a:prstGeom prst="rect">
            <a:avLst/>
          </a:prstGeom>
          <a:noFill/>
        </p:spPr>
        <p:txBody>
          <a:bodyPr wrap="none" lIns="91440" tIns="45720" rIns="91440" bIns="45720">
            <a:spAutoFit/>
          </a:bodyPr>
          <a:lstStyle/>
          <a:p>
            <a:pPr algn="ctr"/>
            <a:r>
              <a:rPr lang="zh-CN" altLang="en-US" sz="3400" b="1" i="1" dirty="0">
                <a:ln w="13462">
                  <a:noFill/>
                  <a:prstDash val="solid"/>
                </a:ln>
                <a:solidFill>
                  <a:srgbClr val="FFFF00"/>
                </a:solidFill>
              </a:rPr>
              <a:t>缺点：</a:t>
            </a:r>
            <a:endParaRPr lang="zh-CN" altLang="en-US" sz="3400" b="1" i="1" cap="none" spc="0" dirty="0">
              <a:ln w="13462">
                <a:noFill/>
                <a:prstDash val="solid"/>
              </a:ln>
              <a:solidFill>
                <a:srgbClr val="FFFF00"/>
              </a:solidFill>
            </a:endParaRPr>
          </a:p>
        </p:txBody>
      </p:sp>
    </p:spTree>
    <p:extLst>
      <p:ext uri="{BB962C8B-B14F-4D97-AF65-F5344CB8AC3E}">
        <p14:creationId xmlns:p14="http://schemas.microsoft.com/office/powerpoint/2010/main" val="4113577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4E76B17-ABA3-1F78-1DD3-06BD4B21EC3B}"/>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0AB94920-2188-2BFE-29DD-5E8AA8156C81}"/>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2E4794B-DFCD-E71A-AE71-D7718B65BB97}"/>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673219D-551B-0C33-F5ED-92EEAA68B8FF}"/>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1AFFB29C-6B28-60A4-D7ED-E501A5C97DAA}"/>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2F7009CD-CA00-E83D-016F-E28236F565E9}"/>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C2F7F71E-1A96-A140-AC0B-63E4CE7D2A38}"/>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B45F23E1-4946-688C-DFF1-A061C1CBF153}"/>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0828CB96-D416-1FB1-CCD3-0C2B7412A662}"/>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727471D7-FED3-BCF0-F768-D6597CEAC3FF}"/>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E567A11D-C0A8-D9BD-4C57-289A11EE6806}"/>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21489616-5011-CB09-941D-7E60E6CAB512}"/>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EFA96E84-95B7-D123-1683-25C41EF01751}"/>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07308FD3-2C79-89BA-5E37-86CDB8F91D93}"/>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0CDCBA78-4E68-EECA-233A-19134CD4A67E}"/>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A3FC6A6D-1730-7323-0FCC-B033D03E6F6D}"/>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4E31D3B0-4A5E-28D1-3833-B8EFC25B9DDF}"/>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C43B0103-DA7E-EFCE-5AF0-5E24626AFF28}"/>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A4B5063D-7118-DD92-291A-DDDB988A15A4}"/>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F3F8D70F-1090-1BA0-77FE-E16A7C8349D8}"/>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F69591C2-5CE2-1258-255A-E94706AA28E9}"/>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EE001F46-97D2-B0C9-0BF3-C55FB0F2522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0B06DDC-E04E-BB31-3DC7-52CED112EBF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E72393B-44FD-0C98-C8E0-AFF0C903C42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F34C126-1E46-E1E9-DE57-198CDF948F5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26C3237-4C80-3EB5-1875-F402F683BAA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81B3B951-2B4C-B061-3F3B-BF442436DE6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812CBD0E-B083-C942-ABDF-720A71DF0F23}"/>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043D2C93-C0CA-0015-EC3B-8A2643FC017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72A3013-8609-2526-EB11-9028014028A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402CC4D-B38C-7AD8-F2A6-7A09CB0601D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0088D48-875B-2CB6-6FA0-E3C98016355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EB08560-A9C3-C1C1-0931-4B5006FEC97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B8759AE-470C-6AEC-6233-9CBACE6640C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5FF296E1-FEAB-4B9D-C699-FC41BDD2D052}"/>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C9955FA1-D2A2-B181-8A42-9C087553092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92FAF882-92FC-B09F-3F4B-64BF6479ED4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5825DA0-8B79-8B47-D5B9-D1B20DD9FF0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9763DEE-A70E-7EF8-DDD6-4D76E2E801A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648AA40-1C58-2E6E-A40E-4DCFF7A4484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BD5A3F8-CEF7-3209-5FEE-76545535FD0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BD96F23-FC5E-05AE-ABE2-78A7EAAD9AF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8B8FF423-E872-2C6D-FBAA-3088A9767B64}"/>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3F7D14AF-5814-934A-3DA8-1CD74FBD7E1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9A6F8B5-50F4-F3E5-E291-2DD0F18862C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893D7F35-787D-CBDA-E6BF-308D20000D7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634007BB-5729-EFCC-D404-DF382AC2EEF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61CA31C-D92E-38D2-FD87-12C15B3175F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BDE96AD-3229-F307-157B-ACD8C486260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9C77A9C5-9A1C-8CF0-27A7-B09106429786}"/>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FEF50D5A-084C-46D3-E1CF-B86F9A6A9E4B}"/>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359992E0-A827-B9B5-40E5-1F4C721A4BE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DAA8CD96-F254-3A8F-F800-BA546AF673C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10FAF41-BAD4-11D9-31F0-402068A1586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4B91E4DA-42FB-5D73-540C-8AC4C2320D9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5EE6DDE6-8DDD-7BDE-43C0-1F0D0529C65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F77AD96-7018-F169-3E6D-685229C2D52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31B623B8-4CF5-2CA2-A4BF-614A94EAD591}"/>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66FDA6D6-3994-9A60-3114-50FA90AE01E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410483B-4E08-ED07-435A-1D7ED387978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C820F464-09A4-DD93-46D4-EECE3042A18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79ABB851-6B0F-D5CB-52E3-F5FD0A94850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0E352CE8-9792-AA8A-57BF-95075EA145A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C54E102-880F-01E5-C61B-A876E50CD0E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5D292EB1-F20C-E7AE-67CF-F794B954770C}"/>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02BF87C1-D7B3-1E2D-AA40-4B2653710A9B}"/>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4459272B-D479-CB04-C85F-25A3E8E577F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ABA43264-E408-5353-2C4D-47B0BA7F4B8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E60B505-C9AE-4C6D-DC1C-90BB01827CB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8EDFFA2D-C791-EF41-445C-FC2E18A2E5B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5221289-9B64-3F80-1FB6-6BD887F49E5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1E4B71DB-D521-0583-7C75-8D20F257E87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347431C5-8996-AE4E-00C3-D939CFE31B65}"/>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A0DE435A-5328-30EE-98B8-B08C3DE856C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7F37DC6-582B-F87B-85B0-F3B1D1539E1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14B7783A-3115-85E5-BE48-274B8366A24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B78075A-A016-2B47-8FE9-8A4BCB7FAD7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E7B855C-59D2-E59B-D0C5-D23AC97E939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684017CD-8AFF-CEEE-F60D-19EF63F8484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1D1A1DC9-962A-88BC-D1B0-014A2E0EFD50}"/>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38F870AB-5593-EAC8-26BB-80334A80F872}"/>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47C031FF-CF5C-04E6-179A-B9B39BB11A8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E6C723DC-9CCB-6A04-9A3F-CF0D6D8AD53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3A74E743-C40F-86A3-E4AF-4A81AD2FFCA3}"/>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2530FC8F-F550-AF35-EFED-02AF1CE17EB0}"/>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3001B25-F460-A308-0393-2CE7B16D703D}"/>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19AA6ACE-C3AD-5EEC-8E12-263206BE02CB}"/>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1CD7A8D3-D506-11A3-1422-F10C4F4E2F0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8E58125D-7706-B435-6CF7-C102FA2C8E8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D49626E-79FE-DF22-33CF-9436A7E4331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E6A8D907-D0BA-23CD-CDEF-E38DA10532C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83C7A664-CC98-8C27-0DC4-D7BA61B9932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561AA77-D5DF-16B6-AE11-732A858C70AE}"/>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926EB345-DDFE-1ADA-DA9C-CD696254C6DC}"/>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57002F2E-FBB9-585E-A9C4-EFF0D8CAD2FF}"/>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7B901501-F286-B09E-81BE-EAB01BD9C2D3}"/>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90BA6896-715F-D78D-50B0-F9EBEED6D16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AE8AEAF1-D313-8975-5325-3161FBF8703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AB8AB9B-5E17-373D-0455-D7E0F8830C7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EF2D3738-911B-2D99-260D-05E230E2CF9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67F1C9EE-02F9-7164-E6D6-19AB7E9B9E6B}"/>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A9A8CEA0-3F7F-ABBC-C67F-EC4E95F70B3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72B3D88A-BDE6-CCEE-9F38-9DA1643A32D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5179475E-924B-C257-FF14-9A22EB4EC3A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480A384-2BC9-DADE-996D-E38AF84F9F7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9913011F-BAF3-E1F9-57A8-1B4B0A2B3707}"/>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9A674E6-4640-9C84-9608-3EA74B773165}"/>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09ABA3A4-5823-0CEC-D04E-C5DA38B1F676}"/>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C72A8F00-C560-3058-7E70-66DE3107932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4B69C2A9-4EE9-0969-7C01-4E8817069798}"/>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6A184C10-1771-BD31-443E-D9DC8AE61F3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991A2E7D-7778-33D9-9EAF-07DBD87A6B14}"/>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CC9A9C72-3D64-E5CB-DC4A-1BCCA6373F8F}"/>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3E9C2180-26CF-B473-1855-63C7A073596C}"/>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DC00D14B-BEB6-5591-4056-F717A52F5C86}"/>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102336A0-04F7-027B-B086-06A79C269122}"/>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7851C7CB-43E6-67C2-97F6-4F741AB6240E}"/>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16E4BD0A-6C47-8BFF-06DB-5CF7040DEC37}"/>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140CB3F2-E85E-F4AE-C2AC-56D616452503}"/>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389FD5B9-6859-52B2-D2EA-FF845EA30B5C}"/>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8C05C053-44D5-DBF3-E182-6688E4FC1DF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F1CDF7D1-323F-F12E-69EB-2938C405BED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3410A3EA-6E06-E331-2AAA-001060D6005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A63847-5D91-DE7D-6F66-D84175391C56}"/>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76270956-A4F9-A0C0-22A4-09E1181874B7}"/>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E6C45125-E997-4CA5-7F33-FC2DBE17826B}"/>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73822768-3095-AC1E-C4D9-419C7AB3438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A702C57-DC3E-254B-A423-1BACF0258558}"/>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C1340A09-74CA-25AB-CCDC-AD5CD3360F7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99159312-4D39-3563-57B6-A53FAED18EF6}"/>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F6A7E8BF-EB06-E10A-57C4-C96434A9FE00}"/>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8F4A3CDC-3AC3-176B-5285-4F4DE2D9920A}"/>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FE8F1DA6-FE9E-4648-739B-EEA16D43E4E4}"/>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3185F1AF-26B7-FA90-3625-911E591B84C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D796C08B-BBAF-2999-E2A4-08DBFB4341E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6711C622-1D1D-DBC1-64AF-EFCCBCFCF169}"/>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05722C59-1A0C-8AF2-4382-9368D93091C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1DA7510F-A25C-8FA3-4855-51F04218F9D5}"/>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063A0EB-01D7-0E5F-7ED0-5814FC16A461}"/>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2448631-C885-1A13-CD61-79AD22CCB04F}"/>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30A47677-8F28-307D-54E6-8E447DD043D1}"/>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9DB34863-619F-557E-B2C1-D3F94A521025}"/>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57D0F034-9637-5C12-76CA-9EE23F0328E2}"/>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A6599B5B-25CA-0820-D2E7-677EE72C3C29}"/>
              </a:ext>
            </a:extLst>
          </p:cNvPr>
          <p:cNvSpPr/>
          <p:nvPr/>
        </p:nvSpPr>
        <p:spPr>
          <a:xfrm>
            <a:off x="1250773" y="790498"/>
            <a:ext cx="7298216"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目标导向型行动规划</a:t>
            </a:r>
            <a:r>
              <a:rPr lang="en-US" altLang="zh-CN" sz="4000" b="1" i="1" dirty="0">
                <a:ln w="13462">
                  <a:solidFill>
                    <a:schemeClr val="tx1"/>
                  </a:solidFill>
                  <a:prstDash val="solid"/>
                </a:ln>
                <a:solidFill>
                  <a:srgbClr val="FFFF00"/>
                </a:solidFill>
                <a:effectLst>
                  <a:outerShdw dist="63500" dir="2700000" algn="bl" rotWithShape="0">
                    <a:schemeClr val="bg1"/>
                  </a:outerShdw>
                </a:effectLst>
              </a:rPr>
              <a:t>(GOAP)</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EE3A96A3-28D6-DBB4-FF06-2C13E7FFFB9E}"/>
              </a:ext>
            </a:extLst>
          </p:cNvPr>
          <p:cNvSpPr txBox="1"/>
          <p:nvPr/>
        </p:nvSpPr>
        <p:spPr>
          <a:xfrm>
            <a:off x="1201176" y="1607187"/>
            <a:ext cx="9815015" cy="3247877"/>
          </a:xfrm>
          <a:prstGeom prst="rect">
            <a:avLst/>
          </a:prstGeom>
          <a:noFill/>
        </p:spPr>
        <p:txBody>
          <a:bodyPr wrap="square">
            <a:spAutoFit/>
          </a:bodyPr>
          <a:lstStyle/>
          <a:p>
            <a:pPr indent="457200">
              <a:lnSpc>
                <a:spcPct val="150000"/>
              </a:lnSpc>
            </a:pP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可能有明确的要完成的目标。</a:t>
            </a:r>
            <a:endParaRPr lang="en-US" altLang="zh-CN" sz="2800" b="1" kern="100" dirty="0">
              <a:solidFill>
                <a:schemeClr val="bg1"/>
              </a:solidFill>
              <a:latin typeface="+mn-ea"/>
              <a:cs typeface="Times New Roman" panose="02020603050405020304" pitchFamily="18" charset="0"/>
            </a:endParaRPr>
          </a:p>
          <a:p>
            <a:pPr indent="457200">
              <a:lnSpc>
                <a:spcPct val="150000"/>
              </a:lnSpc>
            </a:pPr>
            <a:r>
              <a:rPr lang="zh-CN" altLang="en-US" sz="2800" b="1" i="1" kern="100" dirty="0">
                <a:solidFill>
                  <a:srgbClr val="FFFF00"/>
                </a:solidFill>
                <a:latin typeface="+mn-ea"/>
                <a:cs typeface="Times New Roman" panose="02020603050405020304" pitchFamily="18" charset="0"/>
              </a:rPr>
              <a:t>目标导向行动</a:t>
            </a:r>
            <a:r>
              <a:rPr lang="zh-CN" altLang="en-US" sz="2800" b="1" kern="100" dirty="0">
                <a:solidFill>
                  <a:schemeClr val="bg1"/>
                </a:solidFill>
                <a:latin typeface="+mn-ea"/>
                <a:cs typeface="Times New Roman" panose="02020603050405020304" pitchFamily="18" charset="0"/>
              </a:rPr>
              <a:t>是指</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从一组可能的行动中选择一个，使</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更接近其目标。</a:t>
            </a:r>
            <a:endParaRPr lang="en-US" altLang="zh-CN" sz="2800" b="1" kern="100" dirty="0">
              <a:solidFill>
                <a:schemeClr val="bg1"/>
              </a:solidFill>
              <a:latin typeface="+mn-ea"/>
              <a:cs typeface="Times New Roman" panose="02020603050405020304" pitchFamily="18" charset="0"/>
            </a:endParaRPr>
          </a:p>
          <a:p>
            <a:pPr indent="457200">
              <a:lnSpc>
                <a:spcPct val="150000"/>
              </a:lnSpc>
            </a:pPr>
            <a:r>
              <a:rPr lang="zh-CN" altLang="en-US" sz="2800" b="1" kern="100" dirty="0">
                <a:solidFill>
                  <a:schemeClr val="bg1"/>
                </a:solidFill>
                <a:latin typeface="+mn-ea"/>
                <a:cs typeface="Times New Roman" panose="02020603050405020304" pitchFamily="18" charset="0"/>
              </a:rPr>
              <a:t>目标导向型行动规划（</a:t>
            </a:r>
            <a:r>
              <a:rPr lang="en-US" altLang="zh-CN" sz="2800" b="1" kern="100" dirty="0">
                <a:solidFill>
                  <a:schemeClr val="bg1"/>
                </a:solidFill>
                <a:latin typeface="+mn-ea"/>
                <a:cs typeface="Times New Roman" panose="02020603050405020304" pitchFamily="18" charset="0"/>
              </a:rPr>
              <a:t>GOAP</a:t>
            </a:r>
            <a:r>
              <a:rPr lang="zh-CN" altLang="en-US" sz="2800" b="1" kern="100" dirty="0">
                <a:solidFill>
                  <a:schemeClr val="bg1"/>
                </a:solidFill>
                <a:latin typeface="+mn-ea"/>
                <a:cs typeface="Times New Roman" panose="02020603050405020304" pitchFamily="18" charset="0"/>
              </a:rPr>
              <a:t>）的基础是按顺序采取多个目标导向行动，以实现长期的总体目标。</a:t>
            </a:r>
          </a:p>
        </p:txBody>
      </p:sp>
    </p:spTree>
    <p:extLst>
      <p:ext uri="{BB962C8B-B14F-4D97-AF65-F5344CB8AC3E}">
        <p14:creationId xmlns:p14="http://schemas.microsoft.com/office/powerpoint/2010/main" val="1317320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4D01265-B4FE-18A0-26A6-BF3294A488D8}"/>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20B8AA4-CA8A-B380-196E-F29F295FF74C}"/>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CB0EF5A-6439-0EFD-E7C7-420D4EE482D5}"/>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699AAC3-1001-A8F8-E5D2-9F2ED577A643}"/>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0B273654-D0CE-FF16-93A3-FA08D7B41FF5}"/>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14960E11-C620-9DA4-86A4-79F475B801C2}"/>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A79855A2-A2FA-CFE1-57A7-23A140EE2CF1}"/>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33B4CDD8-E83C-20BE-769D-84B4F5DC57E4}"/>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9C3E51DC-B594-7B52-7B51-005F41ED896F}"/>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D4E3D761-79B9-E18D-0164-5A3F67B385CD}"/>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6E5C5C61-9E63-5555-88C1-8CA86E48193E}"/>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9BF8B55F-1D23-F137-E753-BE660805DB0D}"/>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EA8FE376-8E47-E201-6928-12D5AE35E83F}"/>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C018D91B-4F1B-8C73-E0C2-40996BFA1AF8}"/>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0771E28D-9FA3-B6EA-6B92-B97E554D18EA}"/>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937155D0-B72B-B5A8-7DD0-1C04772C60B8}"/>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75597CB0-7B37-87B1-82FD-9BE78FFB99B4}"/>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D73A8CEE-4F74-4B38-84C6-ED87CBB05866}"/>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2EA39D51-2158-62FC-1360-8A65DE647851}"/>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1E16C5AA-0EE0-D90F-5597-ABB0374A56E9}"/>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C57E8003-A013-D9F5-1B3D-1701287D650F}"/>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FE26C0D1-87B6-786C-5CB8-2D406D40BF3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BC5DF5A-FA82-1835-AE30-17816F2271C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63643F0-ACE2-CBEE-2706-69AFCAF77F3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ADE90E7-1B48-D0F9-2053-20849FCFBA4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21DF344-BE12-1ED3-00A7-FFE2377AF1D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3083D0C-4725-B09E-5B5D-AB147D0AECB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7BE011D8-2882-F9A5-F5E9-62B14D3DDE31}"/>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3A16D6C2-54B1-8C25-71E1-F777F72F82F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C3BD9A1-6B8C-147C-BE84-861CD6FAA33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E93BAE3-AF83-B31D-8CFB-271B119B79F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8EEDCEF-6CE1-5E57-46D5-DEA8673ADA1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9EBFA19-C25B-5D0B-CEEB-EA9514946C4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F0CB6BF-0D60-1EE9-70E0-C72379F9DE9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FFAFBC09-E430-B685-5656-DEB68DFC4211}"/>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C40856FC-83FB-5DAB-E4F6-59CD515D6035}"/>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A8F2D71E-38D0-3CE9-949D-C8A5E8B389F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E018707-483B-3994-648D-7681A8F2B20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55D8A52-29E0-4C17-027E-2862F9D8D4C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AD6283F-76EE-3539-000C-CB36CADCDBE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8227EBE-BF30-CB81-0874-E0210488DC2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6344FDD-BF55-1F7E-B96D-C058C285B3D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D93B582-32DE-3918-985D-729127F21E26}"/>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306DA128-0B5C-4456-DB18-E85A90D5FAD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7EC2D86-C591-DFBF-797E-6F25B89CC07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F02DDE5-6B6D-24A4-13F1-2D44A4D825E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66D9871C-2D57-304E-900A-EF120D3A8D1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EBF1E66-CD14-EB7D-5450-842A7B68059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4FAD29C-D0DB-DF72-9397-25FAD7DDC80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A07B5D90-BD49-FF3D-2D4D-ECE680069D4E}"/>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A1586635-ED8D-EBAB-FB6B-57125CA4C808}"/>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1A22C6B5-4D06-E3D1-CEED-6EC4E3C1406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93700DBB-DA2F-8634-B9AA-0F241F28F89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EBB847B-F769-458F-90AD-7E1D04A9A99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612220BB-6BF8-D148-B6C2-41DB02B9270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64F1F1B-9BC8-4521-2648-5D0544942BF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8F28B04-7B4C-1B0C-01AE-3ED9ED7B301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BCB1B3A5-4A5B-6110-FB0E-F57A0EF8C4FE}"/>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32A26296-8C3B-8BE6-A206-C5D52D7C5B8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3D65390C-7217-B861-FC6C-F830E42D33B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52DF9A2B-B473-7D90-F856-9394C12887D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358FA12-014E-4EDB-74F5-B658F377725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010B5F7-4B6D-31C8-DDD2-BD0C5D2ED28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0CC9CB3-840A-BDFC-6AD2-4F9DB99BCD3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7D6E1A21-71C5-BE87-7864-E77C32A62C2C}"/>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A3B17E44-7716-5349-B338-985DC2E6EBFC}"/>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EB0DDA41-D096-BCFD-175D-AB35EC7B24D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AF123BED-BF5A-97F8-21DE-F897A993EF0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2679183-BE91-40C9-ABA3-34F3245123A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5C7E2BC-197F-26D8-3623-A0FD5629E17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A9053BD-8616-E848-E040-EC47565CBD7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1CE66DB8-C127-5B82-E81B-B28E3F8B9E8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A3EDC3C0-D316-92C3-4360-4045F31A7882}"/>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862312E1-ECDA-B6A0-5032-78E467BAF95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05FBD42-91E7-C2AB-93C2-5FC5B1A627F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1D11B16-D50D-9678-9E2F-81F8B845908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70C40291-F948-1E38-D2E0-C3426B86F4C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FE0766F0-03AF-EA3D-8F72-7D7D4B19D83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9896144D-40A6-10FE-ACDA-6B3B275C28F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A449E28B-896D-E4D1-D70B-FD6284A52919}"/>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A4A87012-8BAF-195B-A420-FA2ADE20465F}"/>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371E9DC-C39A-4B10-60D2-EEA23A4E5DDF}"/>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98DA9FF9-2FB6-9C88-E46E-7C6B387B057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71514A1-2D70-17EB-A9D5-729BF2D95B0D}"/>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7F25D27F-311B-D14E-C903-2DA5F82711A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DECBE98-D2A5-DA0C-672E-631805B77C9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27DFA3C1-B361-2A94-7A0F-207A6B045E91}"/>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3AAB0DE7-9F55-0CDC-2C0D-BB659CA76FE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6C836A25-45BE-9011-B142-8DD505ECEEAB}"/>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D5A6232-4031-6812-9828-7E023F1DE64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399D291F-6329-46EF-EA41-5E867B19186D}"/>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E2F1B812-820B-9609-952B-D0EA986DC9A9}"/>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EE52FF4-631B-B98A-2861-9401A9295C1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635C78DA-74A5-C41C-FE97-BF3B0AA1076C}"/>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636643D3-FCB4-8935-2715-326F941EC73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9E0967C-2FA4-DFC1-124F-EC35B962C48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2C1DB551-C92B-12F4-C6D9-5BAAFB4962B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D0F8F463-7735-4EB6-8B3F-399DEA8BDA8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6632A1EE-4A6C-8FBC-2AB2-411B0B6F091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DDCCB914-C4FD-054C-820F-6FF085F0D2E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05539133-7B51-7651-3C9C-460281308EA4}"/>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E218814A-66F8-EF11-8E38-2BE36ABF8069}"/>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95824552-5D2F-54A1-474C-B1F6DFE303A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108A383A-5438-9948-AF18-451E4B55B29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D3E77DA7-C8E7-B48F-61D6-9853F24CA133}"/>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52BD78F3-FD7C-2A2E-79DC-032F7BEE922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F88400CA-7552-FDA9-A417-9A9329BAF659}"/>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FCE88D6B-FD75-970A-497C-DF42944F8A97}"/>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B7DD3CE9-A7F2-DA13-4177-FD2C62EA933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E619D120-5A4B-74DB-029D-047DCEAE2A6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E2C1A5C0-C9C3-1AC9-B3F0-8865C43EE531}"/>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8A24127-3B7B-18D1-768F-0E6ACABA21E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61046B9D-39B4-21A1-C551-86209D7DF011}"/>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6710F16A-2D8F-A9F0-F80B-5382077EA775}"/>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BC51423C-B936-FF37-74C0-93AA14797B38}"/>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C13DA3AA-12D8-15BD-EB85-A686B0EAED59}"/>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70813D2-073C-A79E-A6D4-AAFEC723B262}"/>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F6CC0E20-C742-D1D7-E322-A1A250AB5E71}"/>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0476FC6-31DE-18C3-5F4A-2C1A9F6A32BC}"/>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EC43359B-BB7C-E3F9-36B2-E3A2DB30D17A}"/>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C1BB7937-1C31-83C3-7789-53152F72E8D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5126EF1D-9AD4-B85B-9342-8AC18EFDC4C9}"/>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2EE5D759-7926-3E8B-21F2-0E1F76BE4C5D}"/>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2CBB922B-3FE2-4E64-96AD-ECFEF5B0A9EE}"/>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81B3CAEB-834E-E3DB-6174-8B9B834A437F}"/>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43F52D1D-162A-5089-6B55-88B372A7B833}"/>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6957F356-ECDC-4F93-E6D7-5172AC32A61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420C75F5-5CC7-DFAB-D073-D0BF7C318E5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835D8971-FEC3-A05F-6D67-29CA1A446045}"/>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EC021914-B873-B3E0-646B-CACD2733FCC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A68946D2-D7DA-DF69-2F3B-54371600BD6A}"/>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80944037-90BA-E465-C74A-9A8A2818C6F0}"/>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8C72653C-3968-D992-4ADC-EA4733310797}"/>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FBBF116A-AEE9-94DF-6648-900975AB0B3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591474D8-2574-7CCA-D859-8272D4CD4914}"/>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3981287D-95E3-FE0B-5093-BE3A2D8D999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9ED7D19-69CB-358E-6E22-C8DB73F0FA16}"/>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2BFDF91D-5944-AC96-7622-48E3B0F03C51}"/>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B12C6CAD-BA7A-8498-BEE2-BBD34B8F923B}"/>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E2CCEEC4-72E9-5211-5FB5-A92FB1C0DA15}"/>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C8269987-162F-27F2-D6FB-CF931800A125}"/>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4B6BA11C-78D3-F2DC-2E88-920418306154}"/>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B136DCB7-0E3F-7B83-F718-AC1482E8A89C}"/>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1085E2DB-1AB0-D332-F653-C46BFFE9C9E5}"/>
              </a:ext>
            </a:extLst>
          </p:cNvPr>
          <p:cNvSpPr/>
          <p:nvPr/>
        </p:nvSpPr>
        <p:spPr>
          <a:xfrm>
            <a:off x="1250773" y="790498"/>
            <a:ext cx="7298216"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目标导向型行动规划</a:t>
            </a:r>
            <a:r>
              <a:rPr lang="en-US" altLang="zh-CN" sz="4000" b="1" i="1" dirty="0">
                <a:ln w="13462">
                  <a:solidFill>
                    <a:schemeClr val="tx1"/>
                  </a:solidFill>
                  <a:prstDash val="solid"/>
                </a:ln>
                <a:solidFill>
                  <a:srgbClr val="FFFF00"/>
                </a:solidFill>
                <a:effectLst>
                  <a:outerShdw dist="63500" dir="2700000" algn="bl" rotWithShape="0">
                    <a:schemeClr val="bg1"/>
                  </a:outerShdw>
                </a:effectLst>
              </a:rPr>
              <a:t>(GOAP)</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CEEC5044-76F1-3BEF-EF72-2B50D57E7ABD}"/>
              </a:ext>
            </a:extLst>
          </p:cNvPr>
          <p:cNvSpPr txBox="1"/>
          <p:nvPr/>
        </p:nvSpPr>
        <p:spPr>
          <a:xfrm>
            <a:off x="1201176" y="1607187"/>
            <a:ext cx="9815015" cy="4540538"/>
          </a:xfrm>
          <a:prstGeom prst="rect">
            <a:avLst/>
          </a:prstGeom>
          <a:noFill/>
        </p:spPr>
        <p:txBody>
          <a:bodyPr wrap="square">
            <a:spAutoFit/>
          </a:bodyPr>
          <a:lstStyle/>
          <a:p>
            <a:pPr indent="457200">
              <a:lnSpc>
                <a:spcPct val="150000"/>
              </a:lnSpc>
            </a:pPr>
            <a:r>
              <a:rPr lang="en-US" altLang="zh-CN" sz="2800" b="1" kern="100" dirty="0">
                <a:solidFill>
                  <a:schemeClr val="bg1"/>
                </a:solidFill>
                <a:latin typeface="+mn-ea"/>
                <a:cs typeface="Times New Roman" panose="02020603050405020304" pitchFamily="18" charset="0"/>
              </a:rPr>
              <a:t>GOAP</a:t>
            </a:r>
            <a:r>
              <a:rPr lang="zh-CN" altLang="en-US" sz="2800" b="1" kern="100" dirty="0">
                <a:solidFill>
                  <a:schemeClr val="bg1"/>
                </a:solidFill>
                <a:latin typeface="+mn-ea"/>
                <a:cs typeface="Times New Roman" panose="02020603050405020304" pitchFamily="18" charset="0"/>
              </a:rPr>
              <a:t>系统有两个基本要素：</a:t>
            </a:r>
            <a:r>
              <a:rPr lang="zh-CN" altLang="en-US" sz="2800" b="1" i="1" kern="100" dirty="0">
                <a:solidFill>
                  <a:srgbClr val="FFFF00"/>
                </a:solidFill>
                <a:latin typeface="+mn-ea"/>
                <a:cs typeface="Times New Roman" panose="02020603050405020304" pitchFamily="18" charset="0"/>
              </a:rPr>
              <a:t>目标</a:t>
            </a:r>
            <a:r>
              <a:rPr lang="zh-CN" altLang="en-US" sz="2800" b="1" kern="100" dirty="0">
                <a:solidFill>
                  <a:schemeClr val="bg1"/>
                </a:solidFill>
                <a:latin typeface="+mn-ea"/>
                <a:cs typeface="Times New Roman" panose="02020603050405020304" pitchFamily="18" charset="0"/>
              </a:rPr>
              <a:t>和</a:t>
            </a:r>
            <a:r>
              <a:rPr lang="zh-CN" altLang="en-US" sz="2800" b="1" i="1" kern="100" dirty="0">
                <a:solidFill>
                  <a:srgbClr val="FFFF00"/>
                </a:solidFill>
                <a:latin typeface="+mn-ea"/>
                <a:cs typeface="Times New Roman" panose="02020603050405020304" pitchFamily="18" charset="0"/>
              </a:rPr>
              <a:t>行动</a:t>
            </a:r>
            <a:r>
              <a:rPr lang="zh-CN" altLang="en-US" sz="2800" b="1" i="1" kern="100" dirty="0">
                <a:solidFill>
                  <a:schemeClr val="bg1"/>
                </a:solidFill>
                <a:latin typeface="+mn-ea"/>
                <a:cs typeface="Times New Roman" panose="02020603050405020304" pitchFamily="18" charset="0"/>
              </a:rPr>
              <a:t>：</a:t>
            </a:r>
            <a:endParaRPr lang="en-US" altLang="zh-CN" sz="2800" b="1" kern="100" dirty="0">
              <a:solidFill>
                <a:schemeClr val="bg1"/>
              </a:solidFill>
              <a:latin typeface="+mn-ea"/>
              <a:cs typeface="Times New Roman" panose="02020603050405020304" pitchFamily="18" charset="0"/>
            </a:endParaRPr>
          </a:p>
          <a:p>
            <a:pPr indent="457200">
              <a:lnSpc>
                <a:spcPct val="150000"/>
              </a:lnSpc>
            </a:pPr>
            <a:r>
              <a:rPr lang="zh-CN" altLang="en-US" sz="2800" b="1" kern="100" dirty="0">
                <a:solidFill>
                  <a:schemeClr val="bg1"/>
                </a:solidFill>
                <a:latin typeface="+mn-ea"/>
                <a:cs typeface="Times New Roman" panose="02020603050405020304" pitchFamily="18" charset="0"/>
              </a:rPr>
              <a:t>目标：游戏中</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可以有多个目标，每个目标都有一个基于重要性的</a:t>
            </a:r>
            <a:r>
              <a:rPr lang="zh-CN" altLang="en-US" sz="2800" b="1" i="1" kern="100" dirty="0">
                <a:solidFill>
                  <a:srgbClr val="FFFF00"/>
                </a:solidFill>
                <a:latin typeface="+mn-ea"/>
                <a:cs typeface="Times New Roman" panose="02020603050405020304" pitchFamily="18" charset="0"/>
              </a:rPr>
              <a:t>优先级</a:t>
            </a:r>
            <a:r>
              <a:rPr lang="zh-CN" altLang="en-US" sz="2800" b="1" kern="100" dirty="0">
                <a:solidFill>
                  <a:schemeClr val="bg1"/>
                </a:solidFill>
                <a:latin typeface="+mn-ea"/>
                <a:cs typeface="Times New Roman" panose="02020603050405020304" pitchFamily="18" charset="0"/>
              </a:rPr>
              <a:t>。角色可以做出的可能行动大多是预定义并且有限的。</a:t>
            </a:r>
            <a:endParaRPr lang="en-US" altLang="zh-CN" sz="2800" b="1" kern="100" dirty="0">
              <a:solidFill>
                <a:schemeClr val="bg1"/>
              </a:solidFill>
              <a:latin typeface="+mn-ea"/>
              <a:cs typeface="Times New Roman" panose="02020603050405020304" pitchFamily="18" charset="0"/>
            </a:endParaRPr>
          </a:p>
          <a:p>
            <a:pPr indent="457200">
              <a:lnSpc>
                <a:spcPct val="150000"/>
              </a:lnSpc>
            </a:pPr>
            <a:r>
              <a:rPr lang="zh-CN" altLang="en-US" sz="2800" b="1" kern="100" dirty="0">
                <a:solidFill>
                  <a:schemeClr val="bg1"/>
                </a:solidFill>
                <a:latin typeface="+mn-ea"/>
                <a:cs typeface="Times New Roman" panose="02020603050405020304" pitchFamily="18" charset="0"/>
              </a:rPr>
              <a:t>行动：可能与游戏中的物体相关，如射击武器、坐在椅子上、举起书等。</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的目标是通过使用手头的可能动作来实现当前的目标。</a:t>
            </a:r>
          </a:p>
        </p:txBody>
      </p:sp>
    </p:spTree>
    <p:extLst>
      <p:ext uri="{BB962C8B-B14F-4D97-AF65-F5344CB8AC3E}">
        <p14:creationId xmlns:p14="http://schemas.microsoft.com/office/powerpoint/2010/main" val="1926056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C09735-3E5B-54EF-F0B0-21F48B320890}"/>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2BD92585-A0D9-2216-A56A-669948729C70}"/>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EE49BAF-B370-2E14-0813-07557C5D5B90}"/>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30EB2D2-BC7F-DC3C-2A44-503B290081C1}"/>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D68C2763-EC00-E595-F0F4-0CFEB6972B55}"/>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195CF4DE-30FA-E16D-4462-8B3974BE60B9}"/>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413CAB85-9A90-E427-90B9-CBEFED006AD0}"/>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AC187E29-0CB8-DFBD-318A-BEA081DEDFA2}"/>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21F0F4B0-739D-4733-3183-251D561294AA}"/>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8A1DD47F-8274-3605-8DBA-B2740C5922FC}"/>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0CD4BDD3-5D3D-0C3A-75A5-BB9F60491FA2}"/>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C525175D-4850-17E1-7C23-746C497F0521}"/>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24212D29-6F07-1252-5B2F-6395A5E73E12}"/>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0E7B11AB-45CC-60EE-3FA1-A3CE389F2A1C}"/>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364E20A1-42E3-9AE9-A560-09061C6A2A75}"/>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ED165297-B32A-02F6-4812-7D5D8CF413BA}"/>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358E301E-FBB4-DF98-554F-C521BFDC8846}"/>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6A8280D8-965A-1D47-E245-C342B11F0C16}"/>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167FAAF8-1E9D-E886-F965-0258AC6C14B6}"/>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F801E252-070C-C07B-5574-D603AF4AC00A}"/>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67FCE70E-17E8-0C37-4476-1145EA49E620}"/>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423C77F3-56CA-EF75-A4BE-B4B6A0D403C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710F6BB-E8AF-DAE8-7CBD-80C21E925F7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CFE9AD7-5C1B-00F2-BDFA-3492E29FE8F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7BAABDB-48EB-2DFE-907F-71DEB75837D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7F8C692-FEFE-3640-C218-069F97742D2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954D37C-B4DC-6A07-2BFA-7D2A1AF2FBD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743499E5-A2BE-E99C-8508-1FE116641C94}"/>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B9D9F447-03C3-AE4F-828E-7F59680F6F7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DDA38A7-BBC0-7E48-BCCE-692ED38B8EA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0036552-E776-1C5F-BA50-23D68067277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8315001-9BC6-ACD1-0214-737E78B215D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4B612DF-BCE9-4E77-3891-87D0F29C36F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BF474F3-83A2-011C-D4FE-08EB81F8EE5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64F34F1E-FE00-F0FA-405D-310FAE98F73A}"/>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8BDF2AE9-C655-8B4A-8B4B-B9FE21E57724}"/>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4B32FE3B-338A-D70A-B86E-77BE7972E62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E55CE9C-16F1-6969-EE71-8EDA0F0F49E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C6B95C5-8B79-3923-524B-AAA9D305C6A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61DFF65-49C8-B9D0-8F44-CB866768045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5B2CD74-A186-8A54-B5F3-07A8EDF750F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A3842CE-EF6F-841B-0178-EEAA3F95BA0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C44FF884-9658-D74E-FF5B-95B2912C8A6B}"/>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1AB5D271-A918-2485-0BD3-15FDB763F44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A6ECB10-1AB6-4FC9-D36D-7D413E56AD0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97A30EA5-16CD-5018-A5A2-E63D624542A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960C881-73CD-3654-3C98-DDF710563DF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93B267F-1527-B459-C1CB-5156A6AC065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80784710-48C9-F049-8DC6-8DBB2A4B267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3D9C6A92-E7C8-4F2A-8C4B-FE05186CD9B1}"/>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1D2F41D8-D56A-EC56-737E-11486C5ABFDE}"/>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6AA72B2A-5B83-2FE4-EE16-E3B882D1593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60B890D-B111-8F69-87C2-09111030480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6FDB43B1-13F7-55DE-CB54-61914E41D59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5B28518-AA22-1906-AE9C-78D9874FF4F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4C14DB6-0441-0D27-4CAA-11E56214F84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9EDBB4E-8693-1E72-1C50-1724A8C646A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E4B280C3-65ED-8510-20BA-06A8E3D8B3B4}"/>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7D96AB80-378C-B315-42C3-F7F5039916C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9F6D6C7-A0EB-E591-045B-6302F660869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A5F74A8-C15B-2BF8-1E40-99A598E69DD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57CC6EEC-1BB1-FCE9-70FB-8A0EE0A88DC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4047C05-326A-ABA8-F2FD-FED24CE3CFF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537ABC8B-1B34-10D3-0735-A73DA06C7CC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6C7D3534-72FE-FFB6-B88A-0BB04024B3FF}"/>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700E18C8-9E34-8DB9-70C5-7B81F34DEA42}"/>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E6A8B564-558B-D110-0409-33EF3949485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DDA56D6-BDB5-8E30-8025-8A4E72257D8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CE039701-5B92-B448-B8E6-C0FFD9D0074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B89CAB-3D35-1C6D-8C7A-6E0791AC20B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9424C23C-6305-EF1D-1D19-778C1881648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1F0CEDFE-5122-973E-4DEA-E0B30E04DB9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BCE47611-E01C-B12C-4C4F-0DC017F3BAAE}"/>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956F9248-BB63-774A-1F65-576AC6EE742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4047FDD-FC1F-12E3-F954-CF98172D641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CD0EC7F8-F41C-9FDD-C345-6DB7FC4E9B7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6B66123-7ADF-C6B5-5F91-28E7D81041E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7306C0E-3B99-C7FF-F166-DDCA37A47B1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438DF18-9C33-25AE-DCBB-44BF0E65968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DF7E7617-CDA4-70E7-0819-F6E6A3F3E11A}"/>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38B8A05B-D17B-6571-0961-26983F0D6A39}"/>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7B95EAE-309E-9548-67B9-3131E8230B8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7B99E8BD-6C2F-A1D1-7AF1-7B9956C6A5F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CC3162FF-EB2F-193D-0149-A8EC2AB747D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C0CE0BE3-6542-C53D-D018-0D95B74F61F0}"/>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D35AC186-8869-50CB-AF49-459D3502D69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B3023F0F-2041-4602-6A48-ADC548A81DD8}"/>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386A0203-4AA4-0907-C56C-23D02524FEE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662F5FBF-A01A-235A-114D-3535BF09B71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646703DA-AE36-3E9C-BFDC-6FEB39C0C650}"/>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FF439C5-77B0-06AC-9628-BCED557290B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8FE108D-D3AE-B319-2F7A-8F2EA921A27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D3D2CF5E-5E03-EF4C-1519-148E24F3343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56B67048-8F0F-031A-18AC-74F1AF3A1E8C}"/>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6F6D44B1-49EB-91E2-5353-82F6D0C9E6D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CF29A79-1EDD-65E0-93E2-3C93F1F3262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1A86FC00-61BD-99EB-3DD9-562EA8E69AB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FBE0230F-7943-26A8-6678-34F0B32EAC1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8C5320D3-4A82-07DB-E541-496E9F692129}"/>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74CDCCDF-0AD4-8DC1-A1CA-A06E619C979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BE6982B2-45F2-46E1-F2DE-6B7740EF2063}"/>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4B317341-FDB8-356B-6863-E9D218814274}"/>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9034E187-C01E-0268-8D91-9A0EF1C6B6B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525F8AAE-D6AC-9426-4B30-DCBC47B33E5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3A9783F-7DF0-D47C-F158-97553BCB25CC}"/>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D109667-13AB-C92B-6D1F-88ED1A1ED198}"/>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6671D739-218F-AF05-4DBC-C366BDE891E0}"/>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E5F779DD-6E45-2662-8B7E-AF974EA4570B}"/>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EEDB8D8E-FE3D-AEFF-4DB9-76A0EF8647A2}"/>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D244E907-5917-D35E-70BC-2590E9383C5F}"/>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B3BF5EC3-2D7F-0598-A279-36708FF97155}"/>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B62E012B-15F0-9450-D7B5-A2A6C1374D1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7C9F5D37-D2E2-D52F-EAA4-8B2A58D47319}"/>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47C1C674-271C-301D-BE52-B42B580D8AF6}"/>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69EC1CB4-91DF-66BA-8379-03CB51CC9F6B}"/>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63195A4B-B13C-05A0-DF7E-60AE6EF1A9E3}"/>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949D8440-FD51-5CC0-B9C8-020D0DACCA96}"/>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F380E6AD-D74B-3AB5-07E4-0128C25166A8}"/>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E6F06B7-EB74-1D76-91FD-64F6143CCBC7}"/>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F2BBB71D-DB7B-CF27-1964-D8E12FE73485}"/>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BBA3AFEC-B6E2-BFFE-9783-96352331134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091B150-16C6-AEF4-D1C1-EEF9E55ECF8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BA631D4E-FE86-1E1D-ECAD-B30B97CDF5EF}"/>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DDA611EB-916C-2348-DD12-5CD865DF2207}"/>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5F9760B3-7AAD-D267-9634-92997E287ECE}"/>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F9D0A4FD-57C0-C327-86BC-1954C7AF7DF0}"/>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08F39147-DF84-D365-2BCB-C212D55517CC}"/>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0123356-F8B1-B19D-BF4D-C203E9B3B3F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5CC49362-247A-4DA7-9F58-DB6E4FC92EC5}"/>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6041366-B52C-599E-015E-882D625005D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40189E0B-C7E4-6C77-F476-91192A5CDB11}"/>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B843A428-AEA5-7009-5976-EAF38D89F039}"/>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27FD3F59-6C38-EA01-41A7-5F1419AC205C}"/>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C969A12D-668D-16AE-E415-17074D9767E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822DA8B2-E325-05A4-C44D-FCF9F8139C34}"/>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8BBA8954-16CB-AB2F-0DDF-010CCCE64A8F}"/>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A0995AAC-B833-0EF7-9BB0-EA67DD8BBBF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DA258C1A-7FE7-BC6A-1E08-D7EC1EA74C89}"/>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0BDFDD60-26E4-DBE0-CCAF-41925164A91B}"/>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48938DCF-976A-2355-23E9-02063ECC0A5F}"/>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693930FC-43A8-6217-82F3-30CBAD5B73D7}"/>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F46B00B8-374D-E94D-154D-B44AE97EA020}"/>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3F9BAC90-B6ED-CD62-8F78-1AD9DE17ED4A}"/>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62408D83-0A50-631C-DC2D-78616585F86A}"/>
              </a:ext>
            </a:extLst>
          </p:cNvPr>
          <p:cNvSpPr/>
          <p:nvPr/>
        </p:nvSpPr>
        <p:spPr>
          <a:xfrm>
            <a:off x="1250773" y="790498"/>
            <a:ext cx="7298216"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目标导向型行动规划</a:t>
            </a:r>
            <a:r>
              <a:rPr lang="en-US" altLang="zh-CN" sz="4000" b="1" i="1" dirty="0">
                <a:ln w="13462">
                  <a:solidFill>
                    <a:schemeClr val="tx1"/>
                  </a:solidFill>
                  <a:prstDash val="solid"/>
                </a:ln>
                <a:solidFill>
                  <a:srgbClr val="FFFF00"/>
                </a:solidFill>
                <a:effectLst>
                  <a:outerShdw dist="63500" dir="2700000" algn="bl" rotWithShape="0">
                    <a:schemeClr val="bg1"/>
                  </a:outerShdw>
                </a:effectLst>
              </a:rPr>
              <a:t>(GOAP)</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B7C5BEE2-139A-5796-357D-CE37F6D78D14}"/>
              </a:ext>
            </a:extLst>
          </p:cNvPr>
          <p:cNvSpPr txBox="1"/>
          <p:nvPr/>
        </p:nvSpPr>
        <p:spPr>
          <a:xfrm>
            <a:off x="1201176" y="1607187"/>
            <a:ext cx="9815015" cy="4540538"/>
          </a:xfrm>
          <a:prstGeom prst="rect">
            <a:avLst/>
          </a:prstGeom>
          <a:noFill/>
        </p:spPr>
        <p:txBody>
          <a:bodyPr wrap="square">
            <a:spAutoFit/>
          </a:bodyPr>
          <a:lstStyle/>
          <a:p>
            <a:pPr indent="457200">
              <a:lnSpc>
                <a:spcPct val="150000"/>
              </a:lnSpc>
            </a:pPr>
            <a:r>
              <a:rPr lang="zh-CN" altLang="en-US" sz="2800" b="1" kern="100" dirty="0">
                <a:solidFill>
                  <a:schemeClr val="bg1"/>
                </a:solidFill>
                <a:latin typeface="+mn-ea"/>
                <a:cs typeface="Times New Roman" panose="02020603050405020304" pitchFamily="18" charset="0"/>
              </a:rPr>
              <a:t>通过采取对其中期目标最有利的行动，可能实现其最终目标。</a:t>
            </a:r>
            <a:endParaRPr lang="en-US" altLang="zh-CN" sz="2800" b="1" kern="100" dirty="0">
              <a:solidFill>
                <a:schemeClr val="bg1"/>
              </a:solidFill>
              <a:latin typeface="+mn-ea"/>
              <a:cs typeface="Times New Roman" panose="02020603050405020304" pitchFamily="18" charset="0"/>
            </a:endParaRPr>
          </a:p>
          <a:p>
            <a:pPr indent="457200">
              <a:lnSpc>
                <a:spcPct val="150000"/>
              </a:lnSpc>
            </a:pP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行动规划流程：规划器寻找可用的行动并且用它们创造一个有序序列，如果这个序列可以导向一个目标状态，那么</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可以选择执行这些行动来达到目标；当一个更紧急的目标出现时，规划器可以制定一个新的行动序列来达到这个新目标。</a:t>
            </a:r>
          </a:p>
        </p:txBody>
      </p:sp>
    </p:spTree>
    <p:extLst>
      <p:ext uri="{BB962C8B-B14F-4D97-AF65-F5344CB8AC3E}">
        <p14:creationId xmlns:p14="http://schemas.microsoft.com/office/powerpoint/2010/main" val="1049544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CC2C49E-6F17-D02D-D68F-4D837B79108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7ABCFF2-A42C-FFA2-410E-247F12B30C10}"/>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901E5A7-E10C-898E-9609-4D22DA05FA2E}"/>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4AF6295-183E-2F8A-ED14-583FFDAD8530}"/>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99BF62D2-27A6-23F9-E3A8-9EC388058BA3}"/>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83C61E87-3470-0A56-4783-281101DC11DC}"/>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06018A49-317F-6E77-D2C9-3082C0D72474}"/>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43AF2402-DFD6-E448-9D3F-4F95460A41A7}"/>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635C4C8F-3392-6CAF-34DA-3B046910C281}"/>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AD492A53-FC02-CB51-15F5-9499F0D6900D}"/>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C63E4321-3CF9-B69E-7606-BFEA92E04051}"/>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254289DD-67AD-2480-31AF-27A6F78E1A64}"/>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E7E1F199-6C31-98EB-0321-1BB0AB8DF51B}"/>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115F3876-009B-6352-1EC1-83CD0F22B940}"/>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ECFF2511-28D5-5273-177A-73D0D7272944}"/>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BBFCA620-2338-4739-8D7C-83C1E0D7F37D}"/>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2AAEA8B7-7DE7-07F9-A4E5-E1B047FF64D0}"/>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69CBDD40-3A02-3AB1-F38E-6B3D5982A859}"/>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E4388983-996A-73A5-89C0-103A26174592}"/>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5FD2855A-7D5C-7ED9-E9CC-BF31051E89F9}"/>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36DB3AB0-B4CC-66A4-6C5C-44ABA2E6BE70}"/>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37BC33C5-A907-7810-8CDE-364FBE896C0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E8F4602-DE90-1A92-35ED-23B5C46E9DF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98A2D66-E395-5E9E-F108-1C83A223161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B46CFD7-23B8-2E54-27BA-8574A5F18B3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D630DB0-F88E-1A4B-8C77-9D9409F0B6F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068A9CC-F956-7E0A-E2CF-CB70F73FAFC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D3E2B9D6-8DF7-ABA2-7DF1-7F0ED7A07721}"/>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317922A3-0E9E-03BB-C3F5-83EF12B0658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CAFE033-4A8C-F74E-615E-B19D056C898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8CCE9DB-9F94-04B7-2F8E-5CA5286643C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79C778A-DECE-FA26-F9CA-7ED2D5B6CE5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82BECFE-2EA1-8103-C08B-DE1C9278549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77A8D9C-BC80-49C7-11E4-BB539653DBA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FC302A0A-243D-DF9E-3BA2-784416A5C953}"/>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32325153-C3AC-63F7-84E9-8808303E13CB}"/>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CD8DAC42-29DD-9CFA-CCD2-5CBF6B80E88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230189C-2CC6-28E4-4152-A65C9DC97A0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922E0DE-372F-0E31-CA06-507576CB744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EEBD976-5F67-5AD0-E85A-21A1D0A731D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DF91E8D-9B3A-31EB-DF9C-6DFFDEAF8C2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34783BD-4C60-FCA1-6D4D-6B5DE7545D6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BC029F16-8898-0C3A-B82D-28703879392F}"/>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D52B397D-5F13-2EC4-E221-52B35B65C28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AC96A1F-1D1F-0CF9-178E-F5762BAD5BB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F69EC29-2828-269F-03F2-3BAC7E35415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A84FD6-B00F-09BC-97E7-C9DCCCE7890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4A2C810-815F-3FAF-DA64-437172B73C6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5FBF86D-CA86-104F-B92C-C1C8CAB8E29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43C37FB7-F423-4DF3-67FC-82D5EE9837D3}"/>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89260CF5-84BE-0FA4-F269-25C39BB90732}"/>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61DE48D2-3E53-AA72-357D-B8A470AC1C9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4B49DF2B-2A10-B4C2-8B32-C398CDDC1D2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0A2768E2-0EAB-63BC-C8D4-3218898B4CE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3D752AF-3760-9EF5-46E5-E6121AC3F1E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9CD8074-20BB-95FA-5E51-8DC06763EDF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981C990-DE95-AF0F-55B9-F8F2DA331ED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5DA6E63B-881D-B236-ABFB-C5DA3EC6E336}"/>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2877E49F-773D-D234-967D-22D50C3EE81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3943609B-30F9-1A7B-9FA6-F92D51821EA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919171CF-9F32-F738-1046-1E04A33B93D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22C9E1F-837B-5671-6C8C-E7FA6DC4DE7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AD3E56A6-6A52-0FBF-6F03-7BEB14E1797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4FE46EF-07EA-3A7F-9A9A-E80BF9DDC8D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EB325CE2-AEF6-EB3E-61E3-714F0114ED17}"/>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BAE41DDB-001D-B6CB-DF8F-7AEABD8D0F49}"/>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98D56A5D-2357-4C2E-34BC-4EB48C700D4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044C323-1C1D-B2DA-857D-35D87A80D15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C666CD2-A45C-E5A3-77BA-A53161087C7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FE091771-3339-9ACC-1C74-3322A672177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94BE2537-CCE5-0F52-51B2-89EC3F6B3BA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00F74945-4A73-33F3-B893-62D3AF83113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DDFBD840-5A88-A3DD-E66A-C9BBA0741A51}"/>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5DFFD061-01FA-32AE-ED77-014085E7889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F744CC8-54FB-EB8C-27C7-879A451279B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BFD68D65-9220-5138-02CF-26F17860825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B1D95EE-88EF-0785-901B-6E3FEE3FE39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9549BF1E-ED28-7CDD-5956-3D3F344284B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7F5F1938-A854-9332-26A3-69133D6D229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AF771BAE-DF48-8779-0E33-8E89509B1F28}"/>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F0C65BA5-0121-FCD6-E764-6874092EFE4E}"/>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28D57F25-F17F-E04C-9695-F5CF39060E38}"/>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A86B496-77D7-5E83-0A61-01BB6EC20C5A}"/>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D2F3CCF-B6A8-2B9F-CA5F-10BA68CDE598}"/>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F2D68EF-8002-E15F-1258-A5EA6F17F4B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1895C71D-CE62-0203-329B-D019013D260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4F369CBA-5165-9C25-6A49-17DFBE6220D7}"/>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33BFE070-0743-BCC1-3490-A30846D2BDF2}"/>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D8C63FBD-CD7F-B1B3-FEE3-7189CDB7547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73CE7639-E62E-6B0B-0603-FB2E6AD01DF0}"/>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ECB071D4-05E9-3DD7-054C-E8E6DB9E820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81B6B687-9C45-25AD-DA8C-DCD99DF793E1}"/>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D87CE17-8F1E-C138-003B-4D63FAB99AD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BFED5FB4-4037-BFAD-2518-8BB05C6B9A0B}"/>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03AD9581-8BE3-388A-FBA3-E06EEA3D0B33}"/>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1BEAD12-322C-772A-67DC-316E6FEA7C18}"/>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3B8DC07-F03F-B77D-0F22-06667F819AB5}"/>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0146C61-B977-C34D-12D4-B730A845441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27063E4C-938B-A7C9-F4A9-082535741BB8}"/>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8B40786-32B4-8949-9D2E-87D98FFEB7B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2F67FD08-0724-9180-6D16-BE6620D0D48F}"/>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CE0FEE8B-C038-7C0B-79B8-3A069ACE0623}"/>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FF1DF672-9EF8-FDDB-4A8D-8925B0938FC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BC53E852-0D3E-15BB-B97D-132528C1B6C1}"/>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DE3A1957-307B-C5FE-D0C8-346DF6516B1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98B8BEB9-59A4-1204-A231-7345523DA33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27FBF3D-64CD-C44A-D2FC-2BD4780A4B48}"/>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8B153CC2-9EC6-25D0-C0B9-1F381A7EAF7D}"/>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91F06580-E671-D4E6-9C1E-FFA997DB338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6990BDB0-C868-0A70-FB9B-0AC5E16FA898}"/>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0BB0EECB-E0CA-2037-4B41-DD6749EF9F91}"/>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7D1AAC32-3041-7854-6326-19CBF704D156}"/>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EDB8BEAB-2D7F-CFFD-0F60-7EF16A5719BB}"/>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26962EB6-EC41-93CB-4A7C-8CD055F6B566}"/>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0DBAC968-F7C7-0F00-FCBB-2CB220879ECD}"/>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7C27DB5E-06EE-3575-BF27-C6CA527B22E0}"/>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E46271DD-BDC3-9CAE-FEDA-C61C76508F4F}"/>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1861911-AF62-20C3-E796-5FF6034AB699}"/>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EFD3DCC-145B-63B7-CA9B-8D255B6DF1C5}"/>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5DA8094E-8B3A-DF96-DC3D-F94C7559DCFD}"/>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7D5209C9-9CF8-49F6-30B7-E3F68074573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C43B2366-EF7A-25DF-16F4-018C1B7F320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AC7869D6-6166-A31C-2CD5-02041957E6A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CD38DA7-B192-4670-E7AE-68889C8B6E8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E7D6EEEE-4794-68B4-D18C-74855FB281B2}"/>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E1022D20-9341-7D92-5F32-41641CADCA87}"/>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1FE90489-578D-3E7A-4021-333E5731008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F11B7F4-641D-E1B2-EB61-BE8835CB71B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93ED6B86-1DE6-910A-1CFB-092CDC3EE38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7296BEAA-1819-C1A1-284E-51470CE4624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ADAA41C4-2579-8633-1563-BA27D9D3BFDD}"/>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1B765F11-70D3-7168-5C43-9817C1FABE21}"/>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71AF7138-6EEE-7589-5C83-D47F7E3CCB35}"/>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A9CA8139-2B3D-35C5-3029-07238A53947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85EBDE35-7AEB-B4FF-2E18-FA43FA547607}"/>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D516F18-F7DE-3695-DEEC-D8ACF030B0B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363B222-3F27-A017-858F-90CFF7573976}"/>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2156C3B7-0509-216F-2D98-8C5009CB7B7A}"/>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F2DF676E-4CB5-30E0-E339-9208D8FFD7AE}"/>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B0525EC2-EC1B-EFE5-5794-ECC9B68AFFD0}"/>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0F28CA90-7860-AA2F-B9F3-F1EB4ADA4BC3}"/>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0760E4EA-8CA7-DF75-82F8-58BB1C9A49EB}"/>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6F414350-5A41-2A3D-52CC-A55053F0CFF4}"/>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88EE0A83-77D1-101A-1A6A-42DF699E5560}"/>
              </a:ext>
            </a:extLst>
          </p:cNvPr>
          <p:cNvSpPr/>
          <p:nvPr/>
        </p:nvSpPr>
        <p:spPr>
          <a:xfrm>
            <a:off x="1250773" y="790498"/>
            <a:ext cx="7298216"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目标导向型行动规划</a:t>
            </a:r>
            <a:r>
              <a:rPr lang="en-US" altLang="zh-CN" sz="4000" b="1" i="1" dirty="0">
                <a:ln w="13462">
                  <a:solidFill>
                    <a:schemeClr val="tx1"/>
                  </a:solidFill>
                  <a:prstDash val="solid"/>
                </a:ln>
                <a:solidFill>
                  <a:srgbClr val="FFFF00"/>
                </a:solidFill>
                <a:effectLst>
                  <a:outerShdw dist="63500" dir="2700000" algn="bl" rotWithShape="0">
                    <a:schemeClr val="bg1"/>
                  </a:outerShdw>
                </a:effectLst>
              </a:rPr>
              <a:t>(GOAP)</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pic>
        <p:nvPicPr>
          <p:cNvPr id="5122" name="图片 1">
            <a:extLst>
              <a:ext uri="{FF2B5EF4-FFF2-40B4-BE49-F238E27FC236}">
                <a16:creationId xmlns:a16="http://schemas.microsoft.com/office/drawing/2014/main" id="{69DA55E5-C788-E28D-9772-A25FED036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911" y="1513833"/>
            <a:ext cx="8574800" cy="447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3956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0766E2D-7294-B5CC-22E9-9946B0C0E1B2}"/>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39A4F12-BE71-8F8C-65D5-61025F03B2E4}"/>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51E340C-072A-457E-43E8-8B0C3145F16F}"/>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8BC318B-D3F9-C7FE-C6DA-FF8299F8B37C}"/>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621D298A-C2F3-BCCE-99A8-DAA2A594DFD7}"/>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4171C3CD-3B46-F17D-3F21-DFE775B3ED42}"/>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E2CC933A-1030-E15F-0C48-B4A9218B23E5}"/>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C2F43E7A-A5EE-5359-179A-8DB2E490041C}"/>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AE3D58F2-7F25-C251-126C-5B837B7AAA44}"/>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C8320F8F-C613-A711-C1D6-44DE3AA62DB0}"/>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21687EB8-3BBF-9C33-F1A0-7058CB81E2FF}"/>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91F82270-8FA5-2CE4-6500-F4FED735DFDE}"/>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D30CECAD-3469-8ACE-CD18-9E675B46C3F6}"/>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975A6B33-1BDE-F519-7CDE-264DBA04E035}"/>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E924BFC5-B9E1-72D5-C1AD-986216425533}"/>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17028BB1-4539-0C80-0420-1F87F690EEBB}"/>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10FCD726-6CA3-52B3-A55C-7319494B2B1F}"/>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6EDC4870-1818-94F8-D3FF-8C99B7A20E1F}"/>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16F265EF-8ED5-6682-4924-2B4CE13A88F8}"/>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280AC272-4E43-74D1-5EEF-D6AB2E0955A6}"/>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0C32FFCF-1DA1-59CC-9786-23D47C615126}"/>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DD6428DF-2423-2AAD-1D89-BB917927BD3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65CECE9-DC93-3CC4-2E40-384D2568F71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A16E234-352C-5D1E-CF36-165A7D9E718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054AF9A-245D-018F-088F-869EBDAB946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65DF324-D658-C2CA-FB17-9145B5FCB47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A366F03-25B4-5CD9-7750-577DF5879D0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B44544B5-7F87-E791-14D6-02A853141332}"/>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27970683-B579-8F30-CC6D-E45139048D0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E4C8ECB-56AC-D538-600D-4A4CECF1AEF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870A1459-B4EF-AADB-D82E-DE67D9CD246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9A864792-11B7-59E3-4219-86723B853EC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CBC84A9-9106-8B8F-5195-256EBA27D2E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ED96E1A-4491-DA69-0A72-5486887CA8A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1BB2B416-F54C-57D2-38C5-CF52902EF3EA}"/>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2FAF9C8B-114E-D8C0-0293-11088C659F57}"/>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F77029B9-0C60-6845-4991-8EF21789D51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AE0AB0C-91C8-1B72-802B-13B433AF4CA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9882C30-5482-DF4A-1747-6F77F6BBDF2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BA1EF9A2-B0AC-08FB-AB64-FF7A2AD210A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E9592205-9698-EA29-272C-2E1B88486FE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6AB8BE8-0DF0-634A-5FAF-33CE9B93FA9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96D269F2-596D-497E-0001-7BFDC50E4E4A}"/>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B725F456-093B-78E8-A414-0114D4D9B7C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610F220-EDB5-30E0-EC69-B48A1A42A9F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218F637-CACA-C96C-24A2-A436979AD76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3872005-2C54-D0CB-E9DA-0187EC28235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0EFF318-5803-A0E1-34B0-9CCC13FBE91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5EDE974-465B-C911-8CD6-26D5E4D3F2A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030A5347-D1E7-A5E6-792B-D254511768C7}"/>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040FDFBE-EBE8-9810-0A12-298F5F4F9E5E}"/>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CB048909-6C78-9E09-963F-18D9442AC51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C2B831BB-CB4B-C00C-F93F-10E185EB939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3F3C36D-7749-788F-F105-B6ACA6A9920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96913372-90E1-0A13-661C-10030085E4A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17C8C9D-C56A-A8B6-8932-AEEED60A59F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1D08C47-6100-A477-B857-91B9904DD0F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7DA4B396-382E-6F98-CFCB-F24C14726B7E}"/>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5B2EA950-2F97-40BC-0016-B6EB37F9663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26D1383-A270-4838-32C6-62663968799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94BC264-C14C-C23A-91B4-2E505199218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D5B0F198-875A-C418-6987-8DDA9ACFBD4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EA23FA1-6336-B47C-CB2F-4A1EA0833F5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71E6BF6-64DB-BD9F-19E7-9F21D460EAF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77DB70A3-2BF2-046D-458C-23CF3E31C6C0}"/>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0419689D-9E90-1053-AE96-3F429E70057F}"/>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5844A1C9-6468-99F7-70BB-DBC177C2FC1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7217A2A-EFAE-52E3-371C-751E9C6BB75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8DD8ADAF-58DB-0563-EA38-5C49E721C4A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1D50C283-97DB-E724-EDBE-C58E093FEDE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225647C-23FF-4C99-1662-0261DBF418E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8A7A3D3E-53EA-B191-DCDD-C142712AD5C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B5F7938F-F31C-1F26-E606-C5FCF8A743B2}"/>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E503622D-2244-95AC-3111-E08AB75D749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3577A76-5CE0-6BEB-E1EA-405E87AC68C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955E374D-7762-1106-08B6-44A85365E98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18BC663-E9ED-193F-5023-3C41CBA45BB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FB79CD87-B15E-9D8E-9277-A0FFB7CE172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B839D14-1FBB-C1BE-7393-B9D87E4E0D2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952B235A-BE60-7584-9C56-864467F700D6}"/>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88EE2C71-F302-1E0A-BC93-F31694666164}"/>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320C0F6B-19D6-D421-C584-7E9C3DD69186}"/>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53540848-35D1-3C35-EF79-3E016245C83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3609D6C0-954E-CDF9-782E-AD9128DC71C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15E76D29-B0ED-4FDB-0E58-C744224B466C}"/>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5118F640-B397-B81D-592F-E627A58FDFC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4727F78F-893E-01B0-BC56-D3AED60B4FE2}"/>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1B1D6F0D-022C-3FEE-A943-7EB87ECEE68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862742BB-677E-E557-F5FB-C0F2EA3C0F4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B5F8954A-A15D-BD57-F026-862CD8B73698}"/>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766744FC-AEC5-174E-5EAB-FD8244B9323D}"/>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903B2B8B-8673-FE81-67DA-FD8B081CDFBB}"/>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2FD5747-0384-C48D-3546-9AC6647F8B07}"/>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553ED5B6-5DD8-126E-B9BF-FB88C1A6342B}"/>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0F364DE3-6FF7-663B-1DE3-98224BCEA804}"/>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599D410D-1723-8E82-1AE1-461C7DCB223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627AF089-23F9-6B72-9ED5-BADAD608EC05}"/>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BEBAE81A-745F-08D6-F7AE-2A593B094F9D}"/>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10261FB-165A-3397-B370-7562415B96A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2B39C7F-B8FC-1975-8797-137AD4EBB9BC}"/>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83636298-F7E0-3B56-97B1-80FBB31D7630}"/>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14A00EAA-14BC-9F17-C184-4FD0245AA5AE}"/>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3EB4C5E-00D7-FE2F-90DF-12D566C38F5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900A6EE7-AB3C-A0EB-BA7C-98F54DB013F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02FAB9B0-625F-9242-7F2B-605B965C180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E0B37868-17A3-F583-71BB-AD43AA77352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F135ADA7-89FA-79D3-D1FC-07DA0D61389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8A802D10-EE35-C84E-45E2-424940B83828}"/>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E98D1955-F6F4-2654-11F6-7346B7B54FAE}"/>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87842A1D-8E5C-C3A4-17DC-3B2EACEAB019}"/>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55D1F94-17F0-6310-51AA-0402F858487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7C047298-9885-AD29-A3AB-3FC4E8B5002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748D3113-0CB8-A6D4-9759-A5C08A147432}"/>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CB28E5D1-7749-92B8-E4BB-8252808619F2}"/>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1E210A96-157E-2723-3594-6E7DCADAD92E}"/>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63539F85-352D-B089-1342-C0C057076757}"/>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B8280D1D-AC02-74E3-F7AD-29C8F80FAC17}"/>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1AC19310-749A-64FF-58BD-3E78B03EDBE2}"/>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8CEEA03A-81A7-9B95-CDA8-F835105AE2F0}"/>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536E7DB1-6AD4-F0D7-4BA0-5AEEE7992C7F}"/>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07819BEB-BB33-7C04-55D2-545A017A072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31248BEB-AFB2-BC25-19D8-7FE436E5490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B3AC92EE-823A-D3F7-CA97-C1E9C6AB0E3A}"/>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4F8CACAA-B32D-3BBA-4C50-9A306592F1B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D29F8F0D-656C-4FD9-6A97-FF9995BE2A50}"/>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3A182A6E-076B-32EC-097F-E440E6A4B6C5}"/>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D94589F4-36CD-2BA6-1445-0D1AAA39890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325B0DF-87AC-3EAC-A7E7-BE1D8E7D21F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933EAA9B-0665-53C6-1E85-8E94225FB63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AA085A7-7A8A-7A1E-4380-35DF31B2178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F725B602-813E-92B0-3B27-09D22D1507BF}"/>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105A162D-E656-43A5-2B39-0D058FF298E6}"/>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2672FA43-BA5B-B6C7-678E-398514B91D5A}"/>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46D0B647-1884-F91D-6BA8-33A327B98BDC}"/>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A7603F9-98F1-B75F-19A9-827EEE1BD3C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2CF600F5-F66A-055A-5967-9602F7D6C5C0}"/>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028F2092-7E15-ED44-D66F-C8118374CD8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8F344DED-7E6F-D801-FC8A-1C2579599F48}"/>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82048533-0821-84BE-D86A-EB213C303C35}"/>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A046A326-BC1B-5015-79BC-5D8D66FC68B5}"/>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5FD150E0-81CC-8278-0F54-B4C553FCACF3}"/>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C9D3279-418C-8F43-222F-6CFFED52BF7D}"/>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648B8D80-B034-9F7D-7410-A24CE3976AB3}"/>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FEE12114-B724-98F4-A8CE-8C306CF62F12}"/>
              </a:ext>
            </a:extLst>
          </p:cNvPr>
          <p:cNvSpPr/>
          <p:nvPr/>
        </p:nvSpPr>
        <p:spPr>
          <a:xfrm>
            <a:off x="1250773" y="790498"/>
            <a:ext cx="7298216"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目标导向型行动规划</a:t>
            </a:r>
            <a:r>
              <a:rPr lang="en-US" altLang="zh-CN" sz="4000" b="1" i="1" dirty="0">
                <a:ln w="13462">
                  <a:solidFill>
                    <a:schemeClr val="tx1"/>
                  </a:solidFill>
                  <a:prstDash val="solid"/>
                </a:ln>
                <a:solidFill>
                  <a:srgbClr val="FFFF00"/>
                </a:solidFill>
                <a:effectLst>
                  <a:outerShdw dist="63500" dir="2700000" algn="bl" rotWithShape="0">
                    <a:schemeClr val="bg1"/>
                  </a:outerShdw>
                </a:effectLst>
              </a:rPr>
              <a:t>(GOAP)</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B8AD1C28-4FA6-1E1B-2ED0-CADD0434AEB7}"/>
              </a:ext>
            </a:extLst>
          </p:cNvPr>
          <p:cNvSpPr txBox="1"/>
          <p:nvPr/>
        </p:nvSpPr>
        <p:spPr>
          <a:xfrm>
            <a:off x="957646" y="1900613"/>
            <a:ext cx="10260432" cy="3894208"/>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b="1" kern="100" dirty="0">
                <a:solidFill>
                  <a:schemeClr val="bg1"/>
                </a:solidFill>
                <a:latin typeface="+mn-ea"/>
                <a:cs typeface="Times New Roman" panose="02020603050405020304" pitchFamily="18" charset="0"/>
              </a:rPr>
              <a:t>将目标和行动相互分离，通过使用简单的行为子层来管理复杂的行为，并为</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提供动态的问题解决能力。</a:t>
            </a:r>
            <a:endParaRPr lang="en-US" altLang="zh-CN" sz="28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800" b="1" kern="100" dirty="0">
                <a:solidFill>
                  <a:schemeClr val="bg1"/>
                </a:solidFill>
                <a:latin typeface="+mn-ea"/>
                <a:cs typeface="Times New Roman" panose="02020603050405020304" pitchFamily="18" charset="0"/>
              </a:rPr>
              <a:t>是创建合作</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和</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之间社会行为的有效解决方案。</a:t>
            </a:r>
            <a:endParaRPr lang="en-US" altLang="zh-CN" sz="28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800" b="1" kern="100" dirty="0">
                <a:solidFill>
                  <a:schemeClr val="bg1"/>
                </a:solidFill>
                <a:latin typeface="+mn-ea"/>
                <a:cs typeface="Times New Roman" panose="02020603050405020304" pitchFamily="18" charset="0"/>
              </a:rPr>
              <a:t>可以胜任各种游戏类型，还可以考虑到角色的情绪状态进而做出最好的行动，使得</a:t>
            </a:r>
            <a:r>
              <a:rPr lang="en-US" altLang="zh-CN" sz="2800" b="1" kern="100" dirty="0">
                <a:solidFill>
                  <a:schemeClr val="bg1"/>
                </a:solidFill>
                <a:latin typeface="+mn-ea"/>
                <a:cs typeface="Times New Roman" panose="02020603050405020304" pitchFamily="18" charset="0"/>
              </a:rPr>
              <a:t>NPC</a:t>
            </a:r>
            <a:r>
              <a:rPr lang="zh-CN" altLang="en-US" sz="2800" b="1" kern="100" dirty="0">
                <a:solidFill>
                  <a:schemeClr val="bg1"/>
                </a:solidFill>
                <a:latin typeface="+mn-ea"/>
                <a:cs typeface="Times New Roman" panose="02020603050405020304" pitchFamily="18" charset="0"/>
              </a:rPr>
              <a:t>栩栩如生，有自己的目标。在角色数量较少的情况下，这个</a:t>
            </a:r>
            <a:r>
              <a:rPr lang="en-US" altLang="zh-CN" sz="2800" b="1" kern="100" dirty="0">
                <a:solidFill>
                  <a:schemeClr val="bg1"/>
                </a:solidFill>
                <a:latin typeface="+mn-ea"/>
                <a:cs typeface="Times New Roman" panose="02020603050405020304" pitchFamily="18" charset="0"/>
              </a:rPr>
              <a:t>GOAP</a:t>
            </a:r>
            <a:r>
              <a:rPr lang="zh-CN" altLang="en-US" sz="2800" b="1" kern="100" dirty="0">
                <a:solidFill>
                  <a:schemeClr val="bg1"/>
                </a:solidFill>
                <a:latin typeface="+mn-ea"/>
                <a:cs typeface="Times New Roman" panose="02020603050405020304" pitchFamily="18" charset="0"/>
              </a:rPr>
              <a:t>模型能在几毫秒内找到最优解。</a:t>
            </a:r>
            <a:endParaRPr lang="en-US" altLang="zh-CN" sz="2800" b="1" kern="100" dirty="0">
              <a:solidFill>
                <a:schemeClr val="bg1"/>
              </a:solidFill>
              <a:latin typeface="+mn-ea"/>
              <a:cs typeface="Times New Roman" panose="02020603050405020304" pitchFamily="18" charset="0"/>
            </a:endParaRPr>
          </a:p>
        </p:txBody>
      </p:sp>
      <p:sp>
        <p:nvSpPr>
          <p:cNvPr id="80" name="矩形 79">
            <a:extLst>
              <a:ext uri="{FF2B5EF4-FFF2-40B4-BE49-F238E27FC236}">
                <a16:creationId xmlns:a16="http://schemas.microsoft.com/office/drawing/2014/main" id="{14509C36-55A0-151A-6CA0-21C178C64729}"/>
              </a:ext>
            </a:extLst>
          </p:cNvPr>
          <p:cNvSpPr/>
          <p:nvPr/>
        </p:nvSpPr>
        <p:spPr>
          <a:xfrm>
            <a:off x="818296" y="1471043"/>
            <a:ext cx="1492716" cy="615553"/>
          </a:xfrm>
          <a:prstGeom prst="rect">
            <a:avLst/>
          </a:prstGeom>
          <a:noFill/>
        </p:spPr>
        <p:txBody>
          <a:bodyPr wrap="none" lIns="91440" tIns="45720" rIns="91440" bIns="45720">
            <a:spAutoFit/>
          </a:bodyPr>
          <a:lstStyle/>
          <a:p>
            <a:pPr algn="ctr"/>
            <a:r>
              <a:rPr lang="zh-CN" altLang="en-US" sz="3400" b="1" i="1" dirty="0">
                <a:ln w="13462">
                  <a:noFill/>
                  <a:prstDash val="solid"/>
                </a:ln>
                <a:solidFill>
                  <a:srgbClr val="FFFF00"/>
                </a:solidFill>
              </a:rPr>
              <a:t>优点：</a:t>
            </a:r>
            <a:endParaRPr lang="zh-CN" altLang="en-US" sz="3400" b="1" i="1" cap="none" spc="0" dirty="0">
              <a:ln w="13462">
                <a:noFill/>
                <a:prstDash val="solid"/>
              </a:ln>
              <a:solidFill>
                <a:srgbClr val="FFFF00"/>
              </a:solidFill>
            </a:endParaRPr>
          </a:p>
        </p:txBody>
      </p:sp>
    </p:spTree>
    <p:extLst>
      <p:ext uri="{BB962C8B-B14F-4D97-AF65-F5344CB8AC3E}">
        <p14:creationId xmlns:p14="http://schemas.microsoft.com/office/powerpoint/2010/main" val="2024235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7DCC33-CE33-76E4-B652-03041ECA42C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58D66E40-4812-5081-7340-7B267335EC71}"/>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1D38119-9C43-6942-0AE8-664015EB7FDA}"/>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7263016-3BA4-889E-C100-00E1FFEC0199}"/>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5A56D0CE-D481-CEBC-41F7-5071B96BB42B}"/>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9DDF1FA9-5E04-A741-AC8C-C68D9D1C009B}"/>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0806CE0A-BF83-A2D5-B93B-2E15D2B62D3A}"/>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000CAB16-6982-F37B-F1F4-F2CE82DEF75B}"/>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54E12503-4A4B-B692-61EA-F2093EB328A4}"/>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4F02FAB9-6918-0CAF-32F1-97E3EDA078BE}"/>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3A07919A-1005-AC2B-A9C2-BD251AE96F75}"/>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2C725974-2CCA-77AB-7531-A486BC2BD03F}"/>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2518CD1E-1CB1-0EAA-9B5E-4605FCB51BE3}"/>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6D367430-C30C-3D26-8652-8301927D439B}"/>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6145A36D-8628-F96D-010B-AB87FAC8C9CF}"/>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75925B31-919E-DB4D-B724-F12DC15EC930}"/>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49D3C915-C3A9-EDA4-CED3-AC8DD490A8AD}"/>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B067CEC6-862F-121D-7254-A8DCED131A14}"/>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63F09270-123B-2D96-CFEE-DE874D97235D}"/>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3EB450E4-33CE-72B3-5619-8CB4AA2DAE80}"/>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6F73DA9E-78D2-BBDC-B6F2-2F43FD1B3AE0}"/>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E4F708B5-5C2A-49AE-C170-BD619088BCF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8465825-5262-62AD-5386-CBE64FC8925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BA456C8-6806-3119-9F46-2A43735D2D3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44E5FA6-61C9-D6F3-A9AE-B631CDF947A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C07379C-779E-DFB3-C847-7428DCEA78F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E9E5D31-928B-63A9-D8B3-32D0297CF91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C1F75427-5F2E-F0CD-E943-D0046F873558}"/>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6D12B35C-BA53-AD46-4710-014BCAA7B32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D952CE7-2F8B-4658-3426-68DA4C079F2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F49AD3F-188C-DF3B-8128-5C4C4E167A6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E7C36B7-D064-D2D1-DC7F-EEF78363DCE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0693FC2-74B4-C6D5-F28D-F7C862E75AA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59A9CC5-60BD-313D-B5DE-3EE37CC9714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0E8992C9-AF32-4548-4973-61ED615C245A}"/>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8D362345-36C3-A864-0AB9-7737136627DE}"/>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570C80CD-E0D0-CEA7-6072-9AF86357A25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D8BAD6F-EF60-B6BC-A5DF-FE257F810D9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E0D7E5D5-8450-FA87-1788-697B8006F88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134BDF5-5D92-93C8-7F55-B99CC208E48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2FA4536-08A4-0410-0272-937332848A1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9E42B33-E42C-464A-F8DA-F3652ECDD11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D5734CC8-BB23-AF81-0A9B-0C59E7A73B58}"/>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631F13FA-5AC5-B9F2-2E81-BBFFE9AC00D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548E45D-FC1B-86F4-2C50-A5FF2FF9C0A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DA2F56A-243E-2F7D-EFFB-26772D3E43D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3C038075-88BA-329A-A8EA-9096BB4F450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31B06314-9CC4-5D15-10BB-0EE13C3E64B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C6BC0E4-F995-7501-8763-CEC9FA8E245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EE103B49-9F48-F129-6782-2C8835090520}"/>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3C1236E4-B5DF-7BA7-D4FF-0C20FD58C04E}"/>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7442B970-028C-C13C-B75C-DE086FFAD54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5365F3A0-8F2A-E95A-385A-1F610D851E9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E356B54-4617-8AC9-F0B2-84A0786195E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89716472-6DA0-18FC-1943-764F9D73590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182F80B9-B6F7-8462-C025-F2B836EDB60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384AEF0-A970-6EF3-B1C9-F838C8E0F92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5DD3A16C-EAAB-5A39-8556-D58894ED1BCB}"/>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4E961DAE-1C2E-0373-F1B3-C0852A7B446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BBE214A-0F7D-43CB-F2B0-0E58087C518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B92B2D5-DBB1-CF28-18D9-617564C9927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B74B95D9-8D9E-F5AF-A6E1-9191CA6F9FF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DF820E1-48A5-0573-51ED-CC921798364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3CE92C4-AA4B-208A-40AE-77D06551A01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D67A1160-FE7C-F6C9-748B-305783781A16}"/>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23A7A636-7566-2E7E-24E7-309AA15292EE}"/>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A54B9CEA-C995-8E6C-00EC-BC81877ABFA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218D51B-006B-BFEC-D319-FC287B71932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8FFFB20-21C0-BB57-5648-7201409D5EB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7BA3691-3B49-7F07-74F8-02F7474CC2D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5B286BFB-10F0-A29C-0F03-F4CCD107F20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D354473-AD9F-6177-3E54-220EF1D327E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D122DDB2-D012-A7F5-C0D4-A9C5058C5794}"/>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9455DD9F-EE08-5CF5-65E4-4C256BD63C8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A142C93-3F47-FB08-FE2A-5791F273F2B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7F437FD7-8589-6976-E87F-A37695F01A7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726BD9C6-AD5B-D5D2-8FF5-FABBD8CDF7F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CA88178-8DE5-2256-2CE0-F38B93F5E32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9E37281A-7095-769E-9617-A3BC87397A1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ADECF084-C916-9809-00B0-30E56356EAA8}"/>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A6EEF325-02FD-22DA-30E2-89BE969ABF9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D7DB1E25-7DC2-70FE-DA24-1ACEDDAFF585}"/>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AA079154-6878-DDBC-5C7D-B9260E0EAE35}"/>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75831AA-CAFA-CC55-61D5-F8AB02498F3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67AD978-B938-6155-F155-83A2B091F3C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2A8FB4D-0CDB-9814-0D95-3CA761ABDEAC}"/>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F3A0978E-4BBF-55D9-B889-539E483801D2}"/>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B948118E-2985-2344-4740-07F7222AC168}"/>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159C06CD-9570-374E-4A65-3897201FB52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FEE8BB0-DECD-3F23-8767-4A20C44089E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154E2D47-2793-6352-8FB5-989AD44AE8F5}"/>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DC5A5971-0264-0CB6-ADEF-CF919E0EA9CB}"/>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AE4F554-0575-AC5A-5F51-5449FD1A7DE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665FE4D0-9FE6-F391-0D95-E610BDA86B48}"/>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951196B0-1C87-9B03-F74D-716B19E1508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9162D86-B528-7FFE-FE97-FA7F5849B74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A7A3A4FD-AA5B-51ED-EF45-FCD2E7FEA14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79B9E68-B117-C6BA-DDD3-7598FF3B988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8E6BEED-0E3C-0C81-18ED-D3953128026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768FC14-DE8D-8089-DF56-E91A14E3353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27A35549-4543-4FC1-8D46-FC504DCDE923}"/>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693A85FD-4BC7-BC11-82EA-FB79053B076F}"/>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BC1A3BFD-53B7-3479-F6CE-4C7E3752DAB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14E405B6-6CD0-79BA-99E7-811EBD04868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9B847D14-89F2-B651-C539-403A97E58165}"/>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4D4B244-E9CC-ED41-83FA-D7F550C8DB50}"/>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24D202C7-7539-888D-D093-66359020CDF7}"/>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B5376157-B7F4-F1DD-565D-89EDF989A6B4}"/>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1B2FA4FE-B94D-C311-A7BD-878C0D7623D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EF035BD8-3642-EB61-97E6-2181020EB54C}"/>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2E44595B-A802-AE92-2063-3B36BFF7A57E}"/>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F3F5A98-169E-386B-E2B4-EC2E99BA7ED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D034543F-FE1D-CF38-C638-18CA6CCC23E3}"/>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17C26874-461E-D651-3B06-13B19453C6DA}"/>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71C4A26-F200-4D59-82D6-1F2EFBAD56BF}"/>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B79965FE-F0FF-7DCA-4188-6A06897F93FB}"/>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DAF8281B-20F9-8BCD-C8CC-262A3E778C32}"/>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DAA9F6AD-5803-FAEE-353B-C7CD5FE5EEDA}"/>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3849D47-3F2A-6B2B-DB4E-89318B6A60DE}"/>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A88E7CB2-ED18-EFD2-FE1A-A0098813CE1C}"/>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85B24AFA-F05F-F85A-ACD8-2F59E307B4C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BAF9BE71-53AA-49A9-D949-647D3C5D597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4083022-5D98-E072-8708-871B4D9F114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3AEF370D-AFB8-CE0F-271F-8EBE0AFDE85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2DD9098D-D6B3-7B83-1239-B9FFA70B5C46}"/>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F6C80375-EFF3-8F24-7FE4-0FCF37FF9606}"/>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6EDEA2D5-FEF6-0892-AF39-E16F462FA850}"/>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CA21423C-D56E-F568-454A-AF09BC254897}"/>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F6D9C949-A39B-4517-4970-DCC539A2B690}"/>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4B98AED7-AEC4-43CF-9177-81831F54397E}"/>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4079F874-F0D1-8508-FB17-F7A1755A761F}"/>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6AE118BA-EBD5-A7D9-1821-2CA828C60D91}"/>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E526624F-5541-6F36-87D5-B8120E320AC8}"/>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9B8506FF-454A-FF9E-3950-5FE8A448332B}"/>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C02AF482-17C3-D46D-50A4-07BD8B222982}"/>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4644248F-8523-8775-77F4-F205044EA9B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C0494EFC-B25F-CCB9-F3B1-2C6B0AA9F1B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B49BC7F5-735A-0945-6ADB-284813576C44}"/>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E33E6457-30BB-C3DB-5BD3-42F566B9D9E9}"/>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BCC05492-26FC-DB48-8399-DD1584275633}"/>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7B8A06E8-B4EE-B2DC-51AD-699BD1071951}"/>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F8045128-591A-F44F-8097-C686BBD9770D}"/>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720B5172-C40A-A4E4-2840-502D807C3DD6}"/>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385016CD-B733-3295-1D95-486C76F08F88}"/>
              </a:ext>
            </a:extLst>
          </p:cNvPr>
          <p:cNvSpPr/>
          <p:nvPr/>
        </p:nvSpPr>
        <p:spPr>
          <a:xfrm>
            <a:off x="1250773" y="790498"/>
            <a:ext cx="7298216"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目标导向型行动规划</a:t>
            </a:r>
            <a:r>
              <a:rPr lang="en-US" altLang="zh-CN" sz="4000" b="1" i="1" dirty="0">
                <a:ln w="13462">
                  <a:solidFill>
                    <a:schemeClr val="tx1"/>
                  </a:solidFill>
                  <a:prstDash val="solid"/>
                </a:ln>
                <a:solidFill>
                  <a:srgbClr val="FFFF00"/>
                </a:solidFill>
                <a:effectLst>
                  <a:outerShdw dist="63500" dir="2700000" algn="bl" rotWithShape="0">
                    <a:schemeClr val="bg1"/>
                  </a:outerShdw>
                </a:effectLst>
              </a:rPr>
              <a:t>(GOAP)</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E125E8F5-F492-572A-9F2B-E383635BB255}"/>
              </a:ext>
            </a:extLst>
          </p:cNvPr>
          <p:cNvSpPr txBox="1"/>
          <p:nvPr/>
        </p:nvSpPr>
        <p:spPr>
          <a:xfrm>
            <a:off x="1125438" y="2158929"/>
            <a:ext cx="9879402" cy="3247877"/>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b="1" kern="100" dirty="0">
                <a:solidFill>
                  <a:schemeClr val="bg1"/>
                </a:solidFill>
                <a:latin typeface="+mn-ea"/>
                <a:cs typeface="Times New Roman" panose="02020603050405020304" pitchFamily="18" charset="0"/>
              </a:rPr>
              <a:t>相比于</a:t>
            </a:r>
            <a:r>
              <a:rPr lang="en-US" altLang="zh-CN" sz="2800" b="1" kern="100" dirty="0">
                <a:solidFill>
                  <a:schemeClr val="bg1"/>
                </a:solidFill>
                <a:latin typeface="+mn-ea"/>
                <a:cs typeface="Times New Roman" panose="02020603050405020304" pitchFamily="18" charset="0"/>
              </a:rPr>
              <a:t>FSM</a:t>
            </a:r>
            <a:r>
              <a:rPr lang="zh-CN" altLang="en-US" sz="2800" b="1" kern="100" dirty="0">
                <a:solidFill>
                  <a:schemeClr val="bg1"/>
                </a:solidFill>
                <a:latin typeface="+mn-ea"/>
                <a:cs typeface="Times New Roman" panose="02020603050405020304" pitchFamily="18" charset="0"/>
              </a:rPr>
              <a:t>，能够根据目标和环境信息动态规划行动，</a:t>
            </a:r>
            <a:r>
              <a:rPr lang="zh-CN" altLang="en-US" sz="2800" b="1" kern="100" dirty="0">
                <a:solidFill>
                  <a:srgbClr val="FFFF00"/>
                </a:solidFill>
                <a:latin typeface="+mn-ea"/>
                <a:cs typeface="Times New Roman" panose="02020603050405020304" pitchFamily="18" charset="0"/>
              </a:rPr>
              <a:t>无需预先定义大量的状态和转换规则</a:t>
            </a:r>
            <a:r>
              <a:rPr lang="zh-CN" altLang="en-US" sz="2800" b="1" kern="100" dirty="0">
                <a:solidFill>
                  <a:schemeClr val="bg1"/>
                </a:solidFill>
                <a:latin typeface="+mn-ea"/>
                <a:cs typeface="Times New Roman" panose="02020603050405020304" pitchFamily="18" charset="0"/>
              </a:rPr>
              <a:t>，在处理复杂、动态变化的环境时更为有效。</a:t>
            </a:r>
            <a:r>
              <a:rPr lang="en-US" altLang="zh-CN" sz="2800" b="1" kern="100" dirty="0">
                <a:solidFill>
                  <a:schemeClr val="bg1"/>
                </a:solidFill>
                <a:latin typeface="+mn-ea"/>
                <a:cs typeface="Times New Roman" panose="02020603050405020304" pitchFamily="18" charset="0"/>
              </a:rPr>
              <a:t>GOAP</a:t>
            </a:r>
            <a:r>
              <a:rPr lang="zh-CN" altLang="en-US" sz="2800" b="1" kern="100" dirty="0">
                <a:solidFill>
                  <a:srgbClr val="FFFF00"/>
                </a:solidFill>
                <a:latin typeface="+mn-ea"/>
                <a:cs typeface="Times New Roman" panose="02020603050405020304" pitchFamily="18" charset="0"/>
              </a:rPr>
              <a:t>让</a:t>
            </a:r>
            <a:r>
              <a:rPr lang="en-US" altLang="zh-CN" sz="2800" b="1" kern="100" dirty="0">
                <a:solidFill>
                  <a:srgbClr val="FFFF00"/>
                </a:solidFill>
                <a:latin typeface="+mn-ea"/>
                <a:cs typeface="Times New Roman" panose="02020603050405020304" pitchFamily="18" charset="0"/>
              </a:rPr>
              <a:t>NPC</a:t>
            </a:r>
            <a:r>
              <a:rPr lang="zh-CN" altLang="en-US" sz="2800" b="1" kern="100" dirty="0">
                <a:solidFill>
                  <a:srgbClr val="FFFF00"/>
                </a:solidFill>
                <a:latin typeface="+mn-ea"/>
                <a:cs typeface="Times New Roman" panose="02020603050405020304" pitchFamily="18" charset="0"/>
              </a:rPr>
              <a:t>自己寻找</a:t>
            </a:r>
            <a:r>
              <a:rPr lang="zh-CN" altLang="en-US" sz="2800" b="1" kern="100" dirty="0">
                <a:solidFill>
                  <a:schemeClr val="bg1"/>
                </a:solidFill>
                <a:latin typeface="+mn-ea"/>
                <a:cs typeface="Times New Roman" panose="02020603050405020304" pitchFamily="18" charset="0"/>
              </a:rPr>
              <a:t>达到目标的方法，而不需要开发人员维护庞大、复杂的有限状态机或行为树。</a:t>
            </a:r>
          </a:p>
        </p:txBody>
      </p:sp>
      <p:sp>
        <p:nvSpPr>
          <p:cNvPr id="80" name="矩形 79">
            <a:extLst>
              <a:ext uri="{FF2B5EF4-FFF2-40B4-BE49-F238E27FC236}">
                <a16:creationId xmlns:a16="http://schemas.microsoft.com/office/drawing/2014/main" id="{0753FE3E-4724-86E8-A823-360430A8EBD2}"/>
              </a:ext>
            </a:extLst>
          </p:cNvPr>
          <p:cNvSpPr/>
          <p:nvPr/>
        </p:nvSpPr>
        <p:spPr>
          <a:xfrm>
            <a:off x="818296" y="1471043"/>
            <a:ext cx="1492716" cy="615553"/>
          </a:xfrm>
          <a:prstGeom prst="rect">
            <a:avLst/>
          </a:prstGeom>
          <a:noFill/>
        </p:spPr>
        <p:txBody>
          <a:bodyPr wrap="none" lIns="91440" tIns="45720" rIns="91440" bIns="45720">
            <a:spAutoFit/>
          </a:bodyPr>
          <a:lstStyle/>
          <a:p>
            <a:pPr algn="ctr"/>
            <a:r>
              <a:rPr lang="zh-CN" altLang="en-US" sz="3400" b="1" i="1" dirty="0">
                <a:ln w="13462">
                  <a:noFill/>
                  <a:prstDash val="solid"/>
                </a:ln>
                <a:solidFill>
                  <a:srgbClr val="FFFF00"/>
                </a:solidFill>
              </a:rPr>
              <a:t>优点：</a:t>
            </a:r>
            <a:endParaRPr lang="zh-CN" altLang="en-US" sz="3400" b="1" i="1" cap="none" spc="0" dirty="0">
              <a:ln w="13462">
                <a:noFill/>
                <a:prstDash val="solid"/>
              </a:ln>
              <a:solidFill>
                <a:srgbClr val="FFFF00"/>
              </a:solidFill>
            </a:endParaRPr>
          </a:p>
        </p:txBody>
      </p:sp>
    </p:spTree>
    <p:extLst>
      <p:ext uri="{BB962C8B-B14F-4D97-AF65-F5344CB8AC3E}">
        <p14:creationId xmlns:p14="http://schemas.microsoft.com/office/powerpoint/2010/main" val="3325855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DBA1600-D295-6019-9453-17F3926B51BA}"/>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B747D02-28D6-ABF0-40FE-F9A678CC6E7A}"/>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98E3ED5-19B1-9B37-F43C-B786B07FDCBB}"/>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F95C455-5A1E-521B-9276-830481033C9D}"/>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CDAE7ACA-6632-0C71-D45F-1899E87A4D4F}"/>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0644BB75-4A33-0A79-2D6B-AFE65385BD49}"/>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8782DF20-62B4-650B-5267-A76234CA8B64}"/>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CA1FEE3F-2D97-2424-C129-DF6A3A37916B}"/>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8B1CB2C2-2EF9-8795-B0D2-1409754D896B}"/>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E38943DF-AABA-A69A-A299-D1FA850DCC1E}"/>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D96D7B5C-8437-B4EB-C255-602631ABB480}"/>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841FEA12-E1BF-FE59-8C3C-D4A4A80D794D}"/>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9A47D573-D31D-4844-46CD-2200386D4855}"/>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CFB9114E-EEF5-A935-37B2-810C5F940D8D}"/>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2ACD6F80-C6ED-707C-C732-354FC8B60466}"/>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F98814BF-3A85-B40B-F246-B57E0299C915}"/>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2D8DC707-35C9-808C-899E-A55D488655BE}"/>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B04C4D81-AAC0-255C-F899-99F9C2CA49BC}"/>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D9938EC7-47AB-B9B2-A71D-38F8DA2E76BD}"/>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8C933AEB-2A6F-AFDD-9614-5B4D626EA4CC}"/>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1E78205F-B7D1-A239-D37C-D1C47C1A912A}"/>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A868576F-BC1E-47E4-2393-49E41B478B4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569482A-326E-DF45-0A51-C989D5D9DB3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98871A0-6E25-D30A-FBA4-50074E50A91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19015E4-D3DA-C653-EC56-3827319502B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60208C9-C60E-8C13-3C77-E1B29402366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A5786B0-B653-E805-03CB-1A032422651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DA6014F9-0DF6-416E-3773-AD5C1CD629FF}"/>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FA6E04FE-8272-28B2-51D9-4C968D1C9DD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B5168DBF-4EE7-BF26-D07A-E16213879A5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C6A2EDE-59F5-8E0B-8B89-F7F753DF6F3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E6A344B-95F4-9195-9DDC-572AF00D088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2DD00181-062E-DC48-EF78-6A50E8BA283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97BCD5A-9DFA-4AEF-47CE-8CEB6750B85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388709B5-5F7B-3595-2C25-207E384BB7ED}"/>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41CA2EE8-C467-A1FF-6132-ECEBDD3C5698}"/>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98F015C3-F69B-C85D-DD5F-01DD790B429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3B1FB7D-DDB8-0862-C588-BD84482EC42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214D647-A6E6-5EA0-8557-0AB7CC57E4D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43E0F4F-3CEC-DFA8-2F90-45D7589031A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9C95975-5DBF-1575-F8AD-EFB24E7F80C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74CEB3C-A700-3961-FC00-A36CD25587C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DB69CB47-102A-4AB6-5CC2-7A1696FD7DFD}"/>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C0AB3A25-2D14-4922-FB04-140BCACBC76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134DA28-1655-771F-DA4B-ECCCA8B612A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1749B64-A45C-0FBB-5766-553DA7561BB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4C3E839-BAC9-2511-A2F0-54C759B9F00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B2102438-72E4-FEF4-40E2-1A0E50109D0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C0965753-A403-6024-073E-B4FEE4CDD0B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E7680D5C-3491-8EB7-F9A2-1F46B62F3309}"/>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8CB8CB8E-70F0-56B3-9F28-FA9D565B5987}"/>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4DF39B74-86C3-A0E2-B6D5-9BC16EB3060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6D590A2-BD23-1367-5E59-82C97C83590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6EB52D4-1DE6-7476-004A-22117BB2F98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679995C-005E-AE4C-1572-593135A0863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99FD7F7-A83E-6954-B834-683DD9A2E49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187C8659-D868-4AAF-FB8E-E8F01DFA12B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A9BCD88F-2529-4F55-1C3F-4A31A8BBC5B3}"/>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4FD2B46C-1D6A-6D57-BB41-14E0A7F8624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977263E-B8B7-477C-8091-3EA96BEAEFC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F90DD6F-1D25-8A3D-DF70-1E46F96D196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9BBB4C3-CE3D-B8FB-44A7-0D71163DDA2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000C107-611C-7099-761E-587948DF35C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C10313B-A6DB-9D83-07B7-F04A71CB60D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4E1515D8-1680-795B-C6C8-25EE100B9247}"/>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92F164EB-87DD-4395-5D55-231DCAAF3DF9}"/>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681E8C5F-D7F5-74B5-B8A4-257C2F46D33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1FCBE131-9813-9587-0C6F-9D805227C16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48726373-3E39-0D0E-1133-C6CB1C0119D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13E489E-F2D5-CE44-9DB0-E589B43F6EB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1FAEA7B-8A84-D455-B3CD-CFC2D7E911D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87B348E-4E7A-C1D3-FEDE-52F2F02F774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E95F2946-4210-2F30-FE6D-86CFDEE0DFE8}"/>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3F5DAF38-4258-1CAC-7F37-B763E5502EE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A7C27135-B1C4-523B-E99D-15CB92FCEB6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B9EC5892-DBFF-66A1-2B37-4D9907FA7AB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F3811CF-D41F-C0B1-0BD9-4866DE5F358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528F18-BE2E-7F87-DB04-90A770C2FC2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B43B1652-999F-EE72-8BC1-C2CD53FC7F8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F66B03AD-1138-2203-DE4D-661FC55E8EDF}"/>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1CBC4DE5-B43E-40F5-5E5E-67E72AF0581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0E1AF47-ACAA-220C-479F-4C5C45D3EB03}"/>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57259B21-67A7-83AF-3346-F264A5875871}"/>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9782A4F4-B963-4DF7-EBE1-D31F2C65AC2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4E759BD-BE29-6FC8-417D-243766AE699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FB387C2F-8A72-7319-8A33-EE415C85937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BB031416-01E4-6C31-BF7F-E5FDBE103531}"/>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AFAAE72B-AC17-CABF-2D0D-F04A04CE066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68EE8702-B5D4-4E62-347C-CD3DD30003F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AA6A6C5E-CCB7-54A1-5288-1DB4F65B1C2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40393080-5AD7-C786-3CA9-4592DD9DC38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729B021-C1ED-93A8-BF72-635E1E81A7D4}"/>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7D79B153-9EC3-EA9F-ED98-12D76B6BCC7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B5BD7D24-BD07-51CD-2BC4-681F1903C014}"/>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080A61EB-1783-4AAA-625F-D824D9BB998A}"/>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3FDBA60-59EF-DF22-CA0B-E8158436F87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3122A2A5-E91E-1DF9-0A3F-0054ADF8A2D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50566B49-EC2A-5DE9-4CB3-CCB313A30DB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8E8CD75F-A833-D634-59BC-0A9D0718A01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1118A589-C7CD-9355-6357-80E64CEDE15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20FD6582-4C57-612D-4186-3EC0DFC8D2B2}"/>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DAC60183-46CA-94DF-DB76-D5FD87DED6F8}"/>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0920096C-3592-9211-AAFA-9702611F2998}"/>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E5D9F9CF-B498-B5FE-76A8-55861E4A717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9B36ABFF-4D94-F703-FABE-B71D94F3051C}"/>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3C3DDE90-22F5-A4E8-001C-08D089D7912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CF4E5AA-6515-2873-B3FF-5DEF1FF607D8}"/>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A110F3A0-0EA8-6C0C-4C33-238584599D5C}"/>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521F9683-4733-582D-D53D-BF7E103E5172}"/>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6C492EBF-1C6C-4AFE-1B6C-CFC7F4FB360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63D23847-92E5-E814-B4C5-470A0E85C12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C8B869B-71CE-BE50-21EB-C9C02868D56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F071C5BD-BC41-785A-D16C-1FB7B4A81CF6}"/>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1902B1CB-FEB2-1B9A-0FB5-FFD7E51D02F1}"/>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E4A12138-8031-E637-C322-9E67C575A18E}"/>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D07BB35F-CF39-FCE3-72D4-3AABA06F335C}"/>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FA64DD7-CE6C-77D1-2901-9DC462428491}"/>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4C57B32-3C34-3FE4-14DA-31C71C615145}"/>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3E8ADDA-443B-2A94-F911-974670034BD8}"/>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A93E3353-B94D-3D7D-3705-A5451651A52D}"/>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D1CD4CFB-ABA9-63B0-DD1A-87B69176DB6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F08D54EA-922D-BE58-46DA-CA908AE4AB9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8A3616C-C759-75CF-FE3A-69BC69ECCD70}"/>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379C4B6C-79A1-5E2C-3F8B-56275E4061BF}"/>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BB5E6909-DA57-D74A-8BA2-66DAA5EE9160}"/>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E9B5C277-582C-CF12-55D6-794931C9B728}"/>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AD1C3218-D975-9298-1FBD-76A9B866851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9193734B-B8FA-B338-E7C5-30B7792537A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5A731F79-B83B-4BA9-BE16-DF33F466286D}"/>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DD088A4F-2856-4E52-F3CE-872976D2C9D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316EA844-1091-0969-0DD0-E92E3FFD32C4}"/>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AEC26A1A-70ED-D7F4-B0BF-49AF602B38AF}"/>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968DA0A7-21F7-ABCE-E04A-3218B5F91CA2}"/>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2CA643BD-A0F3-B8D7-48A0-6AD0C541FD8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D1AE2FFB-B763-0030-86AD-660C62EF020F}"/>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7867184F-6EC8-1CE8-40DB-0E15E653EC0D}"/>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B32739B1-AEFD-1C85-0A60-3B36A5AAF9F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59B15067-5947-324C-D565-163E29923CAA}"/>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D9431B2B-73B8-B210-144F-8606A2FD3FCF}"/>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BF34301-B3E1-9548-D1F2-D48CEB69E917}"/>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7C879204-AE9E-6C15-E9FC-71044336075D}"/>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FCBE48A3-1ACD-585A-39B6-D41835A8567A}"/>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94A2098F-8011-1E0C-E505-7322BFC88EE7}"/>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C12C4CC3-6365-4453-AB20-4A37470699AA}"/>
              </a:ext>
            </a:extLst>
          </p:cNvPr>
          <p:cNvSpPr/>
          <p:nvPr/>
        </p:nvSpPr>
        <p:spPr>
          <a:xfrm>
            <a:off x="1250773" y="790498"/>
            <a:ext cx="7298216"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目标导向型行动规划</a:t>
            </a:r>
            <a:r>
              <a:rPr lang="en-US" altLang="zh-CN" sz="4000" b="1" i="1" dirty="0">
                <a:ln w="13462">
                  <a:solidFill>
                    <a:schemeClr val="tx1"/>
                  </a:solidFill>
                  <a:prstDash val="solid"/>
                </a:ln>
                <a:solidFill>
                  <a:srgbClr val="FFFF00"/>
                </a:solidFill>
                <a:effectLst>
                  <a:outerShdw dist="63500" dir="2700000" algn="bl" rotWithShape="0">
                    <a:schemeClr val="bg1"/>
                  </a:outerShdw>
                </a:effectLst>
              </a:rPr>
              <a:t>(GOAP)</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A796720F-BD6E-2BC6-FD04-94861E001146}"/>
              </a:ext>
            </a:extLst>
          </p:cNvPr>
          <p:cNvSpPr txBox="1"/>
          <p:nvPr/>
        </p:nvSpPr>
        <p:spPr>
          <a:xfrm>
            <a:off x="1259600" y="2662679"/>
            <a:ext cx="9879402" cy="195521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b="1" kern="100" dirty="0">
                <a:solidFill>
                  <a:schemeClr val="bg1"/>
                </a:solidFill>
                <a:latin typeface="+mn-ea"/>
                <a:cs typeface="Times New Roman" panose="02020603050405020304" pitchFamily="18" charset="0"/>
              </a:rPr>
              <a:t>无法评估一个行动计划的全部后果，也无法定义多个目标。</a:t>
            </a:r>
            <a:endParaRPr lang="en-US" altLang="zh-CN" sz="2800" b="1"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800" i="1" kern="100" dirty="0">
                <a:solidFill>
                  <a:schemeClr val="bg1"/>
                </a:solidFill>
                <a:latin typeface="+mn-ea"/>
                <a:cs typeface="Times New Roman" panose="02020603050405020304" pitchFamily="18" charset="0"/>
              </a:rPr>
              <a:t>面向效用的目标导向型行动规划（</a:t>
            </a:r>
            <a:r>
              <a:rPr lang="en-US" altLang="zh-CN" sz="2800" i="1" kern="100" dirty="0">
                <a:solidFill>
                  <a:schemeClr val="bg1"/>
                </a:solidFill>
                <a:latin typeface="+mn-ea"/>
                <a:cs typeface="Times New Roman" panose="02020603050405020304" pitchFamily="18" charset="0"/>
              </a:rPr>
              <a:t>Utility-Directed Goal-Oriented Action Planning</a:t>
            </a:r>
            <a:r>
              <a:rPr lang="zh-CN" altLang="en-US" sz="2800" i="1" kern="100" dirty="0">
                <a:solidFill>
                  <a:schemeClr val="bg1"/>
                </a:solidFill>
                <a:latin typeface="+mn-ea"/>
                <a:cs typeface="Times New Roman" panose="02020603050405020304" pitchFamily="18" charset="0"/>
              </a:rPr>
              <a:t>）针对这些弱点做了改进。</a:t>
            </a:r>
          </a:p>
        </p:txBody>
      </p:sp>
      <p:sp>
        <p:nvSpPr>
          <p:cNvPr id="80" name="矩形 79">
            <a:extLst>
              <a:ext uri="{FF2B5EF4-FFF2-40B4-BE49-F238E27FC236}">
                <a16:creationId xmlns:a16="http://schemas.microsoft.com/office/drawing/2014/main" id="{FA0C506D-6779-5F7B-9CD3-0986A7CD3AA2}"/>
              </a:ext>
            </a:extLst>
          </p:cNvPr>
          <p:cNvSpPr/>
          <p:nvPr/>
        </p:nvSpPr>
        <p:spPr>
          <a:xfrm>
            <a:off x="989614" y="1680055"/>
            <a:ext cx="1492716" cy="615553"/>
          </a:xfrm>
          <a:prstGeom prst="rect">
            <a:avLst/>
          </a:prstGeom>
          <a:noFill/>
        </p:spPr>
        <p:txBody>
          <a:bodyPr wrap="none" lIns="91440" tIns="45720" rIns="91440" bIns="45720">
            <a:spAutoFit/>
          </a:bodyPr>
          <a:lstStyle/>
          <a:p>
            <a:pPr algn="ctr"/>
            <a:r>
              <a:rPr lang="zh-CN" altLang="en-US" sz="3400" b="1" i="1" dirty="0">
                <a:ln w="13462">
                  <a:noFill/>
                  <a:prstDash val="solid"/>
                </a:ln>
                <a:solidFill>
                  <a:srgbClr val="FFFF00"/>
                </a:solidFill>
              </a:rPr>
              <a:t>缺点：</a:t>
            </a:r>
            <a:endParaRPr lang="zh-CN" altLang="en-US" sz="3400" b="1" i="1" cap="none" spc="0" dirty="0">
              <a:ln w="13462">
                <a:noFill/>
                <a:prstDash val="solid"/>
              </a:ln>
              <a:solidFill>
                <a:srgbClr val="FFFF00"/>
              </a:solidFill>
            </a:endParaRPr>
          </a:p>
        </p:txBody>
      </p:sp>
    </p:spTree>
    <p:extLst>
      <p:ext uri="{BB962C8B-B14F-4D97-AF65-F5344CB8AC3E}">
        <p14:creationId xmlns:p14="http://schemas.microsoft.com/office/powerpoint/2010/main" val="230663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8AE06-88B8-72D8-E886-5C50A69A1453}"/>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33E0C537-8D4F-A622-3C76-C4C16602535A}"/>
              </a:ext>
            </a:extLst>
          </p:cNvPr>
          <p:cNvSpPr/>
          <p:nvPr/>
        </p:nvSpPr>
        <p:spPr>
          <a:xfrm>
            <a:off x="3810000" y="777240"/>
            <a:ext cx="3390900" cy="815341"/>
          </a:xfrm>
          <a:prstGeom prst="rect">
            <a:avLst/>
          </a:prstGeom>
          <a:solidFill>
            <a:schemeClr val="bg1">
              <a:alpha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75DB636-536D-96C5-D448-0A9194313755}"/>
              </a:ext>
            </a:extLst>
          </p:cNvPr>
          <p:cNvSpPr>
            <a:spLocks noGrp="1"/>
          </p:cNvSpPr>
          <p:nvPr>
            <p:ph type="title"/>
          </p:nvPr>
        </p:nvSpPr>
        <p:spPr>
          <a:xfrm>
            <a:off x="4054906" y="848999"/>
            <a:ext cx="2719274" cy="743582"/>
          </a:xfrm>
        </p:spPr>
        <p:txBody>
          <a:bodyPr>
            <a:normAutofit/>
          </a:bodyPr>
          <a:lstStyle/>
          <a:p>
            <a:r>
              <a:rPr lang="zh-CN" altLang="en-US" sz="3200" dirty="0">
                <a:latin typeface="Fusion Pixel 10px Monospaced zh" panose="020B0604020202020204" pitchFamily="2" charset="0"/>
                <a:ea typeface="Fusion Pixel 10px Monospaced zh" panose="020B0604020202020204" pitchFamily="2" charset="0"/>
              </a:rPr>
              <a:t>要讲什么好呢？</a:t>
            </a:r>
          </a:p>
        </p:txBody>
      </p:sp>
      <p:pic>
        <p:nvPicPr>
          <p:cNvPr id="5" name="内容占位符 4">
            <a:extLst>
              <a:ext uri="{FF2B5EF4-FFF2-40B4-BE49-F238E27FC236}">
                <a16:creationId xmlns:a16="http://schemas.microsoft.com/office/drawing/2014/main" id="{933AC263-EAA1-B127-03DB-D4A9F58B2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2751"/>
            <a:ext cx="12555219" cy="6032497"/>
          </a:xfrm>
        </p:spPr>
      </p:pic>
      <p:sp>
        <p:nvSpPr>
          <p:cNvPr id="7" name="文本框 6">
            <a:hlinkClick r:id="rId3" action="ppaction://hlinksldjump"/>
            <a:extLst>
              <a:ext uri="{FF2B5EF4-FFF2-40B4-BE49-F238E27FC236}">
                <a16:creationId xmlns:a16="http://schemas.microsoft.com/office/drawing/2014/main" id="{97F977EA-86DF-4D9E-035A-2BD1DAF876DC}"/>
              </a:ext>
            </a:extLst>
          </p:cNvPr>
          <p:cNvSpPr txBox="1"/>
          <p:nvPr/>
        </p:nvSpPr>
        <p:spPr>
          <a:xfrm>
            <a:off x="4814914" y="2171700"/>
            <a:ext cx="6595208" cy="523220"/>
          </a:xfrm>
          <a:prstGeom prst="rect">
            <a:avLst/>
          </a:prstGeom>
          <a:noFill/>
        </p:spPr>
        <p:txBody>
          <a:bodyPr wrap="square" rtlCol="0">
            <a:spAutoFit/>
          </a:bodyPr>
          <a:lstStyle/>
          <a:p>
            <a:r>
              <a:rPr lang="en-US" altLang="zh-CN" sz="2800" dirty="0">
                <a:solidFill>
                  <a:schemeClr val="bg1"/>
                </a:solidFill>
              </a:rPr>
              <a:t>AI</a:t>
            </a:r>
            <a:r>
              <a:rPr lang="zh-CN" altLang="en-US" sz="2800" dirty="0">
                <a:solidFill>
                  <a:schemeClr val="bg1"/>
                </a:solidFill>
              </a:rPr>
              <a:t>算法</a:t>
            </a:r>
          </a:p>
        </p:txBody>
      </p:sp>
      <p:sp>
        <p:nvSpPr>
          <p:cNvPr id="8" name="文本框 7">
            <a:hlinkClick r:id="rId4" action="ppaction://hlinksldjump"/>
            <a:extLst>
              <a:ext uri="{FF2B5EF4-FFF2-40B4-BE49-F238E27FC236}">
                <a16:creationId xmlns:a16="http://schemas.microsoft.com/office/drawing/2014/main" id="{299ADEBF-58DA-1BD0-80FF-BF9E8702678C}"/>
              </a:ext>
            </a:extLst>
          </p:cNvPr>
          <p:cNvSpPr txBox="1"/>
          <p:nvPr/>
        </p:nvSpPr>
        <p:spPr>
          <a:xfrm>
            <a:off x="4814914" y="3578901"/>
            <a:ext cx="6470402" cy="523220"/>
          </a:xfrm>
          <a:prstGeom prst="rect">
            <a:avLst/>
          </a:prstGeom>
          <a:noFill/>
        </p:spPr>
        <p:txBody>
          <a:bodyPr wrap="square" rtlCol="0">
            <a:spAutoFit/>
          </a:bodyPr>
          <a:lstStyle/>
          <a:p>
            <a:r>
              <a:rPr lang="en-US" altLang="zh-CN" sz="2800" dirty="0">
                <a:solidFill>
                  <a:schemeClr val="bg1"/>
                </a:solidFill>
              </a:rPr>
              <a:t>AI</a:t>
            </a:r>
            <a:r>
              <a:rPr lang="zh-CN" altLang="en-US" sz="2800" dirty="0">
                <a:solidFill>
                  <a:schemeClr val="bg1"/>
                </a:solidFill>
              </a:rPr>
              <a:t>工具</a:t>
            </a:r>
          </a:p>
        </p:txBody>
      </p:sp>
      <p:sp>
        <p:nvSpPr>
          <p:cNvPr id="10" name="文本框 9">
            <a:hlinkClick r:id="rId5" action="ppaction://hlinksldjump"/>
            <a:extLst>
              <a:ext uri="{FF2B5EF4-FFF2-40B4-BE49-F238E27FC236}">
                <a16:creationId xmlns:a16="http://schemas.microsoft.com/office/drawing/2014/main" id="{1BB23BD8-02C7-C282-1456-700CD15E0C5C}"/>
              </a:ext>
            </a:extLst>
          </p:cNvPr>
          <p:cNvSpPr txBox="1"/>
          <p:nvPr/>
        </p:nvSpPr>
        <p:spPr>
          <a:xfrm>
            <a:off x="4544866" y="4940413"/>
            <a:ext cx="6595207" cy="523220"/>
          </a:xfrm>
          <a:prstGeom prst="rect">
            <a:avLst/>
          </a:prstGeom>
          <a:noFill/>
        </p:spPr>
        <p:txBody>
          <a:bodyPr wrap="square" rtlCol="0">
            <a:spAutoFit/>
          </a:bodyPr>
          <a:lstStyle/>
          <a:p>
            <a:r>
              <a:rPr lang="zh-CN" altLang="en-US" sz="2800" dirty="0">
                <a:solidFill>
                  <a:schemeClr val="bg1"/>
                </a:solidFill>
              </a:rPr>
              <a:t>现状和未来</a:t>
            </a:r>
          </a:p>
        </p:txBody>
      </p:sp>
      <p:sp>
        <p:nvSpPr>
          <p:cNvPr id="3" name="文本框 2">
            <a:extLst>
              <a:ext uri="{FF2B5EF4-FFF2-40B4-BE49-F238E27FC236}">
                <a16:creationId xmlns:a16="http://schemas.microsoft.com/office/drawing/2014/main" id="{CBEE427E-A909-D7F9-DEC5-337A4AF6A0CC}"/>
              </a:ext>
            </a:extLst>
          </p:cNvPr>
          <p:cNvSpPr txBox="1"/>
          <p:nvPr/>
        </p:nvSpPr>
        <p:spPr>
          <a:xfrm rot="20140382">
            <a:off x="4444134" y="1741466"/>
            <a:ext cx="954107" cy="400110"/>
          </a:xfrm>
          <a:prstGeom prst="rect">
            <a:avLst/>
          </a:prstGeom>
          <a:noFill/>
        </p:spPr>
        <p:txBody>
          <a:bodyPr wrap="none" rtlCol="0">
            <a:spAutoFit/>
          </a:bodyPr>
          <a:lstStyle/>
          <a:p>
            <a:r>
              <a:rPr lang="zh-CN" altLang="en-US" sz="2000" i="1" dirty="0">
                <a:solidFill>
                  <a:schemeClr val="accent4">
                    <a:lumMod val="20000"/>
                    <a:lumOff val="80000"/>
                  </a:schemeClr>
                </a:solidFill>
              </a:rPr>
              <a:t>已完成</a:t>
            </a:r>
          </a:p>
        </p:txBody>
      </p:sp>
      <p:sp>
        <p:nvSpPr>
          <p:cNvPr id="4" name="文本框 3">
            <a:extLst>
              <a:ext uri="{FF2B5EF4-FFF2-40B4-BE49-F238E27FC236}">
                <a16:creationId xmlns:a16="http://schemas.microsoft.com/office/drawing/2014/main" id="{10CDC232-FEF2-CA26-207E-56DDA91414CA}"/>
              </a:ext>
            </a:extLst>
          </p:cNvPr>
          <p:cNvSpPr txBox="1"/>
          <p:nvPr/>
        </p:nvSpPr>
        <p:spPr>
          <a:xfrm rot="20140382">
            <a:off x="4444133" y="3199101"/>
            <a:ext cx="954107" cy="400110"/>
          </a:xfrm>
          <a:prstGeom prst="rect">
            <a:avLst/>
          </a:prstGeom>
          <a:noFill/>
        </p:spPr>
        <p:txBody>
          <a:bodyPr wrap="none" rtlCol="0">
            <a:spAutoFit/>
          </a:bodyPr>
          <a:lstStyle/>
          <a:p>
            <a:r>
              <a:rPr lang="zh-CN" altLang="en-US" sz="2000" i="1" dirty="0">
                <a:solidFill>
                  <a:schemeClr val="accent4">
                    <a:lumMod val="20000"/>
                    <a:lumOff val="80000"/>
                  </a:schemeClr>
                </a:solidFill>
              </a:rPr>
              <a:t>已完成</a:t>
            </a:r>
          </a:p>
        </p:txBody>
      </p:sp>
    </p:spTree>
    <p:extLst>
      <p:ext uri="{BB962C8B-B14F-4D97-AF65-F5344CB8AC3E}">
        <p14:creationId xmlns:p14="http://schemas.microsoft.com/office/powerpoint/2010/main" val="8884101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p:bldP spid="8" grpId="0"/>
      <p:bldP spid="10" grpId="0"/>
      <p:bldP spid="3"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8D81380-121D-AE08-4BDB-26B42B6050F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00CE6EC-52D8-6ABA-07CC-1DDE0BFCD125}"/>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55334FB-45CE-C6EE-DE7A-A3C7399BDC16}"/>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DE1725D-9A2C-9A06-FBC5-CFD2542E6B0D}"/>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BA9F2402-F91C-058E-348D-AFE9D2F36B64}"/>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C6355795-B639-298D-3D57-96807E9F039B}"/>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5D956520-A293-4262-7BF6-E851DE48400A}"/>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C00CB526-BB24-7616-BFC2-F8C12A0FF709}"/>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B4C27128-DB39-403A-442B-7A5AD0E24EFE}"/>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63472C5C-C0B2-8642-D4A9-C169C2BE7DF4}"/>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B3DA771F-5302-34F6-470C-75DDFFFE0337}"/>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4F71F2C6-2625-01D1-238D-D0A0D73BB891}"/>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38060C03-FC60-BF38-CD7B-0C5D50C2F21F}"/>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B266FC73-7019-E60E-DAC3-41BEE0893CB1}"/>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D96E464A-654B-CD6D-D636-FD8FBC1D2A09}"/>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EE8603D4-AE09-9355-9164-B087455BF215}"/>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20F46BF1-4736-1946-CFBB-A2E492628777}"/>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F6F335EB-4915-33E1-8070-F1623E6BD248}"/>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071460EA-FD97-B7B9-5BFE-29EED6EF172A}"/>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ED7623CF-5C53-54DE-84D9-879A5915BE82}"/>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4C2CA3B9-928F-E66D-C2B2-67901D42FED8}"/>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73F72DEA-5F72-E06B-9BA2-6C5A7647A68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F8FA948-F463-4B83-CCF1-3AFE3451922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1184E48-E7C1-431E-4C07-7E65131984A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497E79F-8D06-EF5A-8454-CA5CF6D7166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17334E3-F91C-BF2D-482A-38AB90DB70C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160D684-72FD-E008-B99C-6E8F8EBB427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0A27275A-CE27-6488-4243-D5FC399CF093}"/>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66CDC3AF-6325-EFF0-E56B-05979077AFD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6605F0D-C0E8-7A1D-4C13-4E08DA1224D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A50B7E4-3D34-ABB0-55A4-537875C221E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FC1FDE62-A634-58CA-C17E-FB8B0222DBA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620F256-8B8A-BD37-67A3-B0EECCEC519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7AE39E0-3ED0-6121-8D6D-915654D4057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F85EA2BB-229A-0BC6-FF4B-7D3452755EFA}"/>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7CEB886B-0363-B47E-B14D-8852C084AEF3}"/>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2B05A2C6-09B0-CBCF-9237-A05000E9794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9DA1F45-D5B1-1EEA-E51E-90B5E2FFF21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53DF835-8C03-3605-0DF0-F12C48CE3D6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ED08FB81-D086-07D7-F76C-593C408128E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D8F1C87-051F-01F9-AE83-623C819BEE4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D77A493-8A85-FD33-1BC1-EEF63B943C2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70B5FD06-A7B7-7E90-51B5-3AF6FAB3278F}"/>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223200D9-B02F-0D24-CC6B-F6B5A133DFE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4A50711-8816-CB1D-6940-809E9965B69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FCB5A2E-9AA3-6D36-DF3D-2ACC6B3B8FD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D0F4F1C-91AC-D130-E38C-A95F78F7267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BD4BE0FC-367A-7964-FBA8-0909ED28F13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FA1C2F3-8F93-BDE3-B728-901D13134A2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ABD07052-01A9-1C13-8638-5B2E80EA1785}"/>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B37B4B32-C907-8D72-4F0A-497D1287915B}"/>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5FDE9EBD-3419-767A-DEDA-1573281504E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B80F0AD-C4DC-1C5B-7F81-AABBC6F6056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35AF8D4F-8251-1DC1-4E41-2B0B24B1E4F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80BA8AD-37D9-A9F1-13B8-CECB306D7BD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0AF61E33-6387-2864-DA46-053E3FD8259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DA3FA36-07FC-EAA1-B141-C1D3631B4F1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FA912B27-668F-E0E1-9DBF-87C84AA7755F}"/>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A4BA0788-9BA5-9D36-16AF-33634F62F6E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58D7725-356F-1292-06FA-2F69756C3A0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D8E2211-CBAE-2A66-6865-FFC6F1F8AB6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E4CE27C-DEE9-83EA-0A68-38628760C6D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4445184-3FCC-5BA3-2623-54FEE64340B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D328B00C-2668-0A03-C8E8-1B9403C5508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298CE286-D0C3-CFAA-8C1B-D02ED75E9211}"/>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C1906D47-5C8E-6CF3-C8B6-1742BEF9344D}"/>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070B15A5-2039-BE28-306C-1A82BD54B4F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F690602-422D-F4EC-0AC6-8D873F26195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4E300C89-C511-7C83-7E91-9D573C56353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A27216DB-F98C-FC56-51D9-7A2C85C6031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93CB1B9-0C93-8726-63F5-6F3884354F5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01F8894-7A9E-0057-9EC6-74D8609B7CC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1A9CD47F-0837-1515-6F06-C5C01B4A1A10}"/>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45AD6969-7D9C-ABB1-A62A-1ACA2B78368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62B8A24B-E297-1C58-D577-065039E7DF4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38C2344-C781-D44E-61F4-7416C48F7CF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8260B3A-77D9-CEE3-CA56-8157F1C32B1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9D9FFFD9-0D3F-7CE8-E472-32F2BEFEBDD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A4FCB29-4FEF-D7A2-C3F2-E73DB92BC72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342E6FCF-EA04-B539-F988-3AEAB095FEDC}"/>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6946FD19-230E-44FA-0B25-A33A68182F94}"/>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24253A53-93BF-994F-36BD-11220860C178}"/>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76B6CF87-0B08-2ADC-548D-CCDEE491261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EB318553-E07C-0D25-CB72-3648A9371A7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166DCC6B-4594-FEB1-FC02-32E5DE444E15}"/>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A27BA7EF-B228-701E-3A14-1DC8932C879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D30A9B1C-04BE-810C-B639-49261D06C0F5}"/>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E6C0D60C-379D-4027-8A03-2724750C18D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995EC9DD-E6FE-1CB5-0B38-5D26AFFDF7C7}"/>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64FF9EB0-58F2-1C21-B0D1-A7B89069804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53E82E23-70D6-4E10-77B7-B28D03F2C883}"/>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986EF37-F902-90F2-5230-C3DA8862A328}"/>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65D6F7F-A0FE-EE32-A520-24D3EBE2013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0C17A0BA-CAE6-CB79-2955-2892ABF388D2}"/>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E2A3421C-F0B5-DD22-B443-69EB7DEAA9A2}"/>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6143F40C-8C5F-F2A7-6EBB-03A117132D57}"/>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1BDCB02-ECFB-7232-1A6C-E41E4704A90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3C470E0E-B924-254F-9C93-AE71BFCE42B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9A8653A8-99E1-29E5-BD97-D8BC91BB7E3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B84B1794-8F0E-B8C0-A2E6-2B3F4731BAF8}"/>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87A87157-AD85-F77F-DA67-47159B2552E6}"/>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F952E785-EE8B-9D6D-110B-D68CDAE20392}"/>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AAA70933-8373-A5CE-C428-CBFBD157B9D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E104CDEA-658F-7120-928B-20D74892B4FF}"/>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EA414C22-73E5-1471-D501-0ADD2A5B138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D691B281-9469-6512-F5B9-AEF1F27CF567}"/>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1130E73F-3C58-43AB-FD26-8B56DC7F7EB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ACEBA75C-4413-1217-A77A-A33267EC68F8}"/>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0CFF8431-B2BF-DA78-277E-13E22AAC71A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FE742111-1A0F-15D4-CC4D-42466CBD7334}"/>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71A9ECC-3C00-B9C2-ECFC-29EDB891FFF9}"/>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76F7F2F3-E5CC-E484-F954-821808975F2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D5E4DEC7-7C44-6901-F293-558FA0A32D47}"/>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86887EB5-B72A-6C6F-D3A5-AEF80895CC4A}"/>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B14CF0CC-AF36-91CC-0DEF-265ABB9F7E08}"/>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F18A764-0B8F-E95F-D85C-AA545867CAEB}"/>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ACFBD53-FFA7-F2E0-6444-241A2389D2C3}"/>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034173D5-5DFF-87E3-0F6E-5F91C215D1DB}"/>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3E028141-8A73-9873-748B-3344C4C24D6E}"/>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7EC30E2A-AD6F-50EA-19D6-8BC5A08F0747}"/>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BD72A1CF-2A90-5017-43FF-572317B7C73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EEA6C553-431C-3427-1BB8-CEE2FE36485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34D9424-AEC8-37C6-8414-87DCE090B4C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EAED790D-CB3A-9778-E17A-7E73CB64480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E61C54A3-B5FA-DF58-4C5B-8DD86C10F0BE}"/>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DC022191-C356-A919-FC98-BDD0152F4857}"/>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990A0F1D-9F6E-387B-5276-E0FFD6F9649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FF06D706-48F6-041F-91D9-6634870046D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057F231-92F9-11AF-F191-C56C744BB7F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1B1D403D-DA1E-02CE-BEE9-7BC6D27EC86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C650C005-8CE3-0562-2D50-0D2B30BD4DEE}"/>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1948FB59-C658-6D37-BC7A-9F631C0ACBFA}"/>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A88CE606-4D82-67FB-4622-A80CA584E845}"/>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B6EC1388-5687-A0B9-5410-3586B0EFB9C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2C2AE688-05BE-EFB3-774F-D85FD271D22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42AED899-A0E0-1346-0144-F1197C7295D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75A22189-EC45-1556-A370-5EE69F05680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7CC5A411-90A6-87D0-85EF-1F3B7B8A1C5B}"/>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45949CC1-CF31-FE5D-76ED-A258C88CC1FE}"/>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026EED2F-36D1-379F-664E-B9BCAAD52733}"/>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EB03914F-DB00-A511-CD21-5737E9AAD08F}"/>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F7CA17C3-34A9-0D6E-853A-7DC5033568F5}"/>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2CB673DB-B15F-39E0-EAE4-0D8122A30842}"/>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4D75C11F-80F9-BF22-9304-CA9A876C9A51}"/>
              </a:ext>
            </a:extLst>
          </p:cNvPr>
          <p:cNvSpPr/>
          <p:nvPr/>
        </p:nvSpPr>
        <p:spPr>
          <a:xfrm>
            <a:off x="1250773" y="790498"/>
            <a:ext cx="3159839"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其他方法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A696C1E7-E748-F99D-F3CB-0A72F7727521}"/>
              </a:ext>
            </a:extLst>
          </p:cNvPr>
          <p:cNvSpPr txBox="1"/>
          <p:nvPr/>
        </p:nvSpPr>
        <p:spPr>
          <a:xfrm>
            <a:off x="1230184" y="2554610"/>
            <a:ext cx="9879402" cy="2601546"/>
          </a:xfrm>
          <a:prstGeom prst="rect">
            <a:avLst/>
          </a:prstGeom>
          <a:noFill/>
        </p:spPr>
        <p:txBody>
          <a:bodyPr wrap="square">
            <a:spAutoFit/>
          </a:bodyPr>
          <a:lstStyle/>
          <a:p>
            <a:pPr>
              <a:lnSpc>
                <a:spcPct val="150000"/>
              </a:lnSpc>
            </a:pPr>
            <a:r>
              <a:rPr lang="zh-CN" altLang="en-US" sz="2800" b="1" kern="100" dirty="0">
                <a:solidFill>
                  <a:schemeClr val="bg1"/>
                </a:solidFill>
                <a:latin typeface="+mn-ea"/>
                <a:cs typeface="Times New Roman" panose="02020603050405020304" pitchFamily="18" charset="0"/>
              </a:rPr>
              <a:t>人工神经网络（</a:t>
            </a:r>
            <a:r>
              <a:rPr lang="en-US" altLang="zh-CN" sz="2800" b="1" kern="100" dirty="0">
                <a:solidFill>
                  <a:schemeClr val="bg1"/>
                </a:solidFill>
                <a:latin typeface="+mn-ea"/>
                <a:cs typeface="Times New Roman" panose="02020603050405020304" pitchFamily="18" charset="0"/>
              </a:rPr>
              <a:t>ANN</a:t>
            </a:r>
            <a:r>
              <a:rPr lang="zh-CN" altLang="en-US" sz="2800" b="1" kern="100" dirty="0">
                <a:solidFill>
                  <a:schemeClr val="bg1"/>
                </a:solidFill>
                <a:latin typeface="+mn-ea"/>
                <a:cs typeface="Times New Roman" panose="02020603050405020304" pitchFamily="18" charset="0"/>
              </a:rPr>
              <a:t>）是一种受生物神经网络启发的计算模型，通过模拟人脑的神经元连接来处理复杂数据。其基本原理包括前向传播（输入数据经过多层神经元处理后生成输出）和反向传播（通过调整权重和偏置来最小化预测误差）。</a:t>
            </a:r>
            <a:endParaRPr lang="zh-CN" altLang="en-US" sz="2800" i="1" kern="100" dirty="0">
              <a:solidFill>
                <a:schemeClr val="bg1"/>
              </a:solidFill>
              <a:latin typeface="+mn-ea"/>
              <a:cs typeface="Times New Roman" panose="02020603050405020304" pitchFamily="18" charset="0"/>
            </a:endParaRPr>
          </a:p>
        </p:txBody>
      </p:sp>
      <p:sp>
        <p:nvSpPr>
          <p:cNvPr id="80" name="矩形 79">
            <a:extLst>
              <a:ext uri="{FF2B5EF4-FFF2-40B4-BE49-F238E27FC236}">
                <a16:creationId xmlns:a16="http://schemas.microsoft.com/office/drawing/2014/main" id="{FADCD48A-100C-3120-E2A0-25CB6EE0E2DF}"/>
              </a:ext>
            </a:extLst>
          </p:cNvPr>
          <p:cNvSpPr/>
          <p:nvPr/>
        </p:nvSpPr>
        <p:spPr>
          <a:xfrm>
            <a:off x="989614" y="1680055"/>
            <a:ext cx="4511171" cy="615553"/>
          </a:xfrm>
          <a:prstGeom prst="rect">
            <a:avLst/>
          </a:prstGeom>
          <a:noFill/>
        </p:spPr>
        <p:txBody>
          <a:bodyPr wrap="none" lIns="91440" tIns="45720" rIns="91440" bIns="45720">
            <a:spAutoFit/>
          </a:bodyPr>
          <a:lstStyle/>
          <a:p>
            <a:r>
              <a:rPr lang="zh-CN" altLang="en-US" sz="3400" b="1" dirty="0">
                <a:ln w="13462">
                  <a:noFill/>
                  <a:prstDash val="solid"/>
                </a:ln>
                <a:solidFill>
                  <a:srgbClr val="FFFF00"/>
                </a:solidFill>
              </a:rPr>
              <a:t>人工神经网络（</a:t>
            </a:r>
            <a:r>
              <a:rPr lang="en-US" altLang="zh-CN" sz="3400" b="1" dirty="0">
                <a:ln w="13462">
                  <a:noFill/>
                  <a:prstDash val="solid"/>
                </a:ln>
                <a:solidFill>
                  <a:srgbClr val="FFFF00"/>
                </a:solidFill>
              </a:rPr>
              <a:t>ANN</a:t>
            </a:r>
            <a:r>
              <a:rPr lang="zh-CN" altLang="en-US" sz="3400" b="1" dirty="0">
                <a:ln w="13462">
                  <a:noFill/>
                  <a:prstDash val="solid"/>
                </a:ln>
                <a:solidFill>
                  <a:srgbClr val="FFFF00"/>
                </a:solidFill>
              </a:rPr>
              <a:t>）</a:t>
            </a:r>
            <a:endParaRPr lang="zh-CN" altLang="en-US" sz="3400" b="1" cap="none" spc="0" dirty="0">
              <a:ln w="13462">
                <a:noFill/>
                <a:prstDash val="solid"/>
              </a:ln>
              <a:solidFill>
                <a:srgbClr val="FFFF00"/>
              </a:solidFill>
            </a:endParaRPr>
          </a:p>
        </p:txBody>
      </p:sp>
    </p:spTree>
    <p:extLst>
      <p:ext uri="{BB962C8B-B14F-4D97-AF65-F5344CB8AC3E}">
        <p14:creationId xmlns:p14="http://schemas.microsoft.com/office/powerpoint/2010/main" val="416793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36E4CFB-C37F-9A8B-E396-5FC48A49989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E2BFDED2-6AF2-0B27-4BCA-4F40541959F5}"/>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5A2375C-D3C5-7FAA-ADFF-6AB7A5185286}"/>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6127294-A0F1-AE0E-1B6A-B34F5FC746D7}"/>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54E00E33-EFB5-BFBD-4FDC-30E8DB0CAA48}"/>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D5153864-2E2B-30BF-3749-C57197FA85B4}"/>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797A3CBE-2965-6059-0F11-B71D21AADC70}"/>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98C05676-611B-B611-0032-0AB942756AD0}"/>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988EB94D-6336-EFE7-CFF8-128E4C1E1F07}"/>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5A9B1368-6A08-7EF7-CC70-275118DFA52C}"/>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B549DAF7-0763-58FE-B8C8-2D4478808C28}"/>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04083B33-700D-0A20-ACD2-B3E514D6DA13}"/>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72D046EA-1F79-E101-0E51-4D29EE568B3B}"/>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A34ADC12-CAC8-D3CF-269B-C03A6566F792}"/>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A0E1B213-4BE0-B887-2F6F-AD89F11BA998}"/>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CC53E76D-D216-D1F7-67C0-2357A54E9377}"/>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7B37CB9F-6576-5D6C-C1D0-7A684D322B03}"/>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7617133B-15D9-5B11-C64B-569F7B21550E}"/>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1B434BA1-6DC5-1F8C-16A6-7E5AEDA66346}"/>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3F99FB12-CB06-CF21-73CA-DB7012CEB097}"/>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6B912572-4DF6-DE69-4F4E-9BB66A7F2894}"/>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B384AEB4-1CCC-0693-0CB9-6BD52427455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203BCED-415C-DF75-D97E-18FD8F59199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AC84CAB-43E3-4D09-2568-4B5D90E6497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783259A-045A-D94B-DCCB-87149417E93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EA7B6D3-E662-761E-5EC9-2C16EF76258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61E979-55F5-9E85-7DA1-FA8CD150D69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5F25F590-7330-F575-FCD5-C9EA28447A0E}"/>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08A2A59A-669F-A126-1C86-57D2A0187DC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F759727-F723-5AA8-50C0-809F04ED698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EF95A14-E043-A512-307E-74A1059EE60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6065607-8392-F258-ADCA-976113914CF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2303B18-90F8-83E3-00D0-AFC16C7C457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E97DD32-407F-3FF1-B755-77245F28390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AB6972E2-47A0-ADC1-4E66-826D066D7B51}"/>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F0047778-52C8-A05E-460A-198A55FA3651}"/>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BB85AC7D-6904-1945-C5C0-DE9A7773722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A143719-F813-7203-BB80-013EFAA38A8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04205BDF-F41A-2C21-8219-5173611C349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AED5307-7E6C-B8D3-EEEF-47DA5F1E744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EF90CEC-9FBA-458C-1977-E742A36EAD4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77FE652B-D166-5434-4864-FB09E58746D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B61DF5E9-8356-4B65-B2AE-B67643A417AA}"/>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712E9548-D1AB-E6C3-ED6B-2214DAA4136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8D8C9041-9CAD-9020-3C54-304CF54F4E1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5605F7D-4457-2EF5-3124-336BB364123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FDCD896-21BB-C4B9-DF56-A2D0EBE7BEA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AF48EEE-FA6D-399D-922D-74194CB0A46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BB72B99-8EB0-0C6A-E621-ACB712AEC18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9F411E43-46AE-C151-F641-A3541327E467}"/>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76F17165-623D-4D2A-CBA4-230BCE7291DC}"/>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DBF37184-0412-906B-3CA1-F043811B8D0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93D86150-B9F5-F7FC-C9F2-8E00B8FB718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CEA42E4-0CD5-ADF2-AC6F-4C61C773FE5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E626450F-30FE-D3C7-5B1E-A24EC6D5414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B52EA3C-7E4C-154E-3C1A-6D0311EAC32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801489B-AF73-2D4C-F3DA-9F8988E7293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5BFBE7A3-0B82-96E1-BDFA-5C77B32F8FF9}"/>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C9905F5B-850D-D017-DE0C-814931E9211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4DC16CE-368E-88FB-7CFB-B30F9840047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7AD39CD5-2D72-4A3F-EBAB-5650C6DD892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C20A7DFE-F423-2F18-BA66-4E0A4616CE2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3FFDE84-AFB4-EF9A-806D-CF8B7F3A36E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21A0C9B1-7E62-E27D-4859-E8F215AC4A3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54664826-5530-3989-8FB0-69D16AEC4E53}"/>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D9983133-87AC-1462-5DAF-4F5B6316A1E7}"/>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EACC1B27-8D4C-EDB1-387B-F48009E544E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22D325B-9C97-2AEA-DE18-AE031904C0E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5DCE175A-B976-FBB3-93E4-FA44892F751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1A5000C5-0DAD-EAAC-56C6-51D8E0AF363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58B4795-50CF-0496-D6BB-33CB9C1DCD1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201E175-839B-C838-F9DC-CF67A1AED07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124B37D1-5697-ED40-1372-63CDC05BA117}"/>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17FAE51B-F51E-B676-F68A-2AB6260A199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FFA2D92-ADDE-AF59-20DE-A72063FD2BE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FFAD875C-361A-75C3-99F6-CB6FF790A48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2E8CBCB-25D6-578D-9F80-C6E5360F221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AFC65C5-8490-82D3-9017-3A1A56065A7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4985994-5742-8704-58A8-5FF4B9E5F67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E293F423-5B2E-CC02-F09E-D9B0F2E9A578}"/>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45C9B74D-3594-6E5F-9DDD-658794528AD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A680B666-C965-0C29-EB82-B82DFF64F64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7C898009-D099-8B7D-558B-F37F2071835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359323A1-026A-2CDB-2C8E-EF58F323F901}"/>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A11E8BF9-1CF8-49D2-4294-F4B5808A542C}"/>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FA262D34-2915-C816-443D-FEE68EA16E4D}"/>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6A9E5026-8094-86AB-FF24-1C44BC78B699}"/>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BC50A251-1484-18C3-404A-79F34CBFE77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B38BAD0C-6FB0-8AE9-E17D-6CFF1F05A81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A8772296-C7D5-EA82-7931-1E97925C43F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7FCF11D7-4491-2AE9-C6D2-494B383A4BD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0A666058-32C1-3C0E-C67B-D99DDB44ED9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0B31EE93-EFD1-6A96-1D4A-D026C2B29E4E}"/>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DBD7D31D-A08F-5BD4-611D-5F04C5F5DE14}"/>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AF67AAB3-7EC6-EB6C-EB0B-4D054CC27BF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A7052AD-20FA-DA02-B352-19BC6957F33B}"/>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B89814D5-F210-52F9-46DB-013B551EF51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EDC75CED-87B1-4092-58DE-FEE924C610A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E6DAD38-8C48-6882-F7BA-C202492902F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B39EF531-4828-8EB1-B763-EF0FD73D7BD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4C0A9BFF-BA8F-5E2F-7056-9B0D59947D2D}"/>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DC92F2FD-31C0-F9BF-FD8C-DABF2942104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32BCFF61-1358-C460-2F91-50A68BF11BFF}"/>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D4030FF7-9401-4594-0AEF-DBAEAA22F98A}"/>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226ACD73-E510-A03B-9B93-8A8B8A92A3F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25DEFEDB-E20E-BB2A-2D05-388AC53E475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5D9394F-AC7B-D8B3-0B4D-B6EC99934F97}"/>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BB8584C7-E04C-F4BD-5F28-A569F8CE57A8}"/>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5F245F32-66CC-CAC3-3F01-347F40637E5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F50FBB4A-4154-5118-8C9F-CDD74777049C}"/>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DF0451D-E4BD-A48F-AE5D-9A961ECCCC2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A789D2F6-B8BC-BF49-3507-6CA0A43649D2}"/>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6B1C3CB0-2D69-E791-4BBE-9AE5727A930C}"/>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8E2F82C7-612B-BBE0-D136-5BA9A105DF26}"/>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DB7335B-D25D-998A-3946-2987245B49B1}"/>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9068C77-24BB-F385-C65C-07C6A372A2EA}"/>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44A21CD-2DAC-4003-1462-911BDF2F3A01}"/>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4832A09-409D-168B-8357-68AB31B1BCC3}"/>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84B43924-8086-971D-36E3-608463E5D147}"/>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263B2273-2528-9C66-7BBE-E4AB73A5472A}"/>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2906A978-E418-0E6A-57E0-6DA2B6BBD0E0}"/>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DABE895-5457-7900-0698-298C957FD70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D6AAAD67-B46A-CBDE-1D02-9A729E71628D}"/>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1C20A9BE-F8FE-C8EC-9F6F-41BC4E7A022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94C5A670-6D2C-E6B8-4F0A-F8D36D0F0A60}"/>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D48075BB-1EC6-05F1-3968-0725E160FD40}"/>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D5F8AA6C-FA0C-11F3-55F1-AE9D1357777D}"/>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47D2F659-1606-F92B-8FE7-683AC0AE0B8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88EC5D89-35A6-F91D-7459-91CF0F651D4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7B5BFCDB-1C25-9F15-B7DA-C429E8305A4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2F94C045-730E-26A5-9FD9-E50F31F666E4}"/>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84413B0-CFB0-F2F1-23FD-6704477628CF}"/>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916E1FD2-56B2-D85C-672D-B62C0E549CD0}"/>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F32756F4-8EB0-CAC4-368B-7AF1FCC9E38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E326C1C8-8B52-6E52-6C1F-170219ACADE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65D7F84D-C720-1F31-6399-365202C9D88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7FCDBAF-C6BE-57A8-3DCC-A0ADA2BFBFB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5617CD4C-960C-E41C-DF53-D551ED6A8569}"/>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075F492F-001F-88B3-28F0-F51B0EB730BE}"/>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AD7D0E1D-3A4B-CDD8-D804-F2B128468EB6}"/>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BA17FEDD-1EB0-B802-D591-75B726F30A10}"/>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6CFD18A7-5B2C-339F-77C9-4F1976541AFC}"/>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15A67AF3-8522-38AE-A83D-2D31CD22F900}"/>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DF0C5FCA-B4EF-A47C-E785-E58294A6033C}"/>
              </a:ext>
            </a:extLst>
          </p:cNvPr>
          <p:cNvSpPr/>
          <p:nvPr/>
        </p:nvSpPr>
        <p:spPr>
          <a:xfrm>
            <a:off x="1250773" y="790498"/>
            <a:ext cx="3159839"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其他方法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F0053FBC-54CA-D3FC-692B-D784A5404962}"/>
              </a:ext>
            </a:extLst>
          </p:cNvPr>
          <p:cNvSpPr txBox="1"/>
          <p:nvPr/>
        </p:nvSpPr>
        <p:spPr>
          <a:xfrm>
            <a:off x="1259600" y="2662679"/>
            <a:ext cx="9879402" cy="2601546"/>
          </a:xfrm>
          <a:prstGeom prst="rect">
            <a:avLst/>
          </a:prstGeom>
          <a:noFill/>
        </p:spPr>
        <p:txBody>
          <a:bodyPr wrap="square">
            <a:spAutoFit/>
          </a:bodyPr>
          <a:lstStyle/>
          <a:p>
            <a:pPr>
              <a:lnSpc>
                <a:spcPct val="150000"/>
              </a:lnSpc>
            </a:pPr>
            <a:r>
              <a:rPr lang="en-US" altLang="zh-CN" sz="2800" b="1" kern="100" dirty="0">
                <a:solidFill>
                  <a:schemeClr val="bg1"/>
                </a:solidFill>
                <a:latin typeface="+mn-ea"/>
                <a:cs typeface="Times New Roman" panose="02020603050405020304" pitchFamily="18" charset="0"/>
              </a:rPr>
              <a:t>ANN</a:t>
            </a:r>
            <a:r>
              <a:rPr lang="zh-CN" altLang="en-US" sz="2800" b="1" kern="100" dirty="0">
                <a:solidFill>
                  <a:schemeClr val="bg1"/>
                </a:solidFill>
                <a:latin typeface="+mn-ea"/>
                <a:cs typeface="Times New Roman" panose="02020603050405020304" pitchFamily="18" charset="0"/>
              </a:rPr>
              <a:t>的变体包括卷积神经网络（</a:t>
            </a:r>
            <a:r>
              <a:rPr lang="en-US" altLang="zh-CN" sz="2800" b="1" kern="100" dirty="0">
                <a:solidFill>
                  <a:schemeClr val="bg1"/>
                </a:solidFill>
                <a:latin typeface="+mn-ea"/>
                <a:cs typeface="Times New Roman" panose="02020603050405020304" pitchFamily="18" charset="0"/>
              </a:rPr>
              <a:t>CNN</a:t>
            </a:r>
            <a:r>
              <a:rPr lang="zh-CN" altLang="en-US" sz="2800" b="1" kern="100" dirty="0">
                <a:solidFill>
                  <a:schemeClr val="bg1"/>
                </a:solidFill>
                <a:latin typeface="+mn-ea"/>
                <a:cs typeface="Times New Roman" panose="02020603050405020304" pitchFamily="18" charset="0"/>
              </a:rPr>
              <a:t>）用于图像处理，循环神经网络（</a:t>
            </a:r>
            <a:r>
              <a:rPr lang="en-US" altLang="zh-CN" sz="2800" b="1" kern="100" dirty="0">
                <a:solidFill>
                  <a:schemeClr val="bg1"/>
                </a:solidFill>
                <a:latin typeface="+mn-ea"/>
                <a:cs typeface="Times New Roman" panose="02020603050405020304" pitchFamily="18" charset="0"/>
              </a:rPr>
              <a:t>RNN</a:t>
            </a:r>
            <a:r>
              <a:rPr lang="zh-CN" altLang="en-US" sz="2800" b="1" kern="100" dirty="0">
                <a:solidFill>
                  <a:schemeClr val="bg1"/>
                </a:solidFill>
                <a:latin typeface="+mn-ea"/>
                <a:cs typeface="Times New Roman" panose="02020603050405020304" pitchFamily="18" charset="0"/>
              </a:rPr>
              <a:t>）用于序列数据处理，以及生成对抗网络（</a:t>
            </a:r>
            <a:r>
              <a:rPr lang="en-US" altLang="zh-CN" sz="2800" b="1" kern="100" dirty="0">
                <a:solidFill>
                  <a:schemeClr val="bg1"/>
                </a:solidFill>
                <a:latin typeface="+mn-ea"/>
                <a:cs typeface="Times New Roman" panose="02020603050405020304" pitchFamily="18" charset="0"/>
              </a:rPr>
              <a:t>GAN</a:t>
            </a:r>
            <a:r>
              <a:rPr lang="zh-CN" altLang="en-US" sz="2800" b="1" kern="100" dirty="0">
                <a:solidFill>
                  <a:schemeClr val="bg1"/>
                </a:solidFill>
                <a:latin typeface="+mn-ea"/>
                <a:cs typeface="Times New Roman" panose="02020603050405020304" pitchFamily="18" charset="0"/>
              </a:rPr>
              <a:t>）用于生成新数据。这些变体使</a:t>
            </a:r>
            <a:r>
              <a:rPr lang="en-US" altLang="zh-CN" sz="2800" b="1" kern="100" dirty="0">
                <a:solidFill>
                  <a:schemeClr val="bg1"/>
                </a:solidFill>
                <a:latin typeface="+mn-ea"/>
                <a:cs typeface="Times New Roman" panose="02020603050405020304" pitchFamily="18" charset="0"/>
              </a:rPr>
              <a:t>ANN</a:t>
            </a:r>
            <a:r>
              <a:rPr lang="zh-CN" altLang="en-US" sz="2800" b="1" kern="100" dirty="0">
                <a:solidFill>
                  <a:schemeClr val="bg1"/>
                </a:solidFill>
                <a:latin typeface="+mn-ea"/>
                <a:cs typeface="Times New Roman" panose="02020603050405020304" pitchFamily="18" charset="0"/>
              </a:rPr>
              <a:t>在图像识别、语音识别和自然语言处理等领域表现出色。</a:t>
            </a:r>
            <a:endParaRPr lang="zh-CN" altLang="en-US" sz="2800" i="1" kern="100" dirty="0">
              <a:solidFill>
                <a:schemeClr val="bg1"/>
              </a:solidFill>
              <a:latin typeface="+mn-ea"/>
              <a:cs typeface="Times New Roman" panose="02020603050405020304" pitchFamily="18" charset="0"/>
            </a:endParaRPr>
          </a:p>
        </p:txBody>
      </p:sp>
      <p:sp>
        <p:nvSpPr>
          <p:cNvPr id="80" name="矩形 79">
            <a:extLst>
              <a:ext uri="{FF2B5EF4-FFF2-40B4-BE49-F238E27FC236}">
                <a16:creationId xmlns:a16="http://schemas.microsoft.com/office/drawing/2014/main" id="{A59E3AAC-EA47-6434-736C-34E85FB526D9}"/>
              </a:ext>
            </a:extLst>
          </p:cNvPr>
          <p:cNvSpPr/>
          <p:nvPr/>
        </p:nvSpPr>
        <p:spPr>
          <a:xfrm>
            <a:off x="989614" y="1680055"/>
            <a:ext cx="4511171" cy="615553"/>
          </a:xfrm>
          <a:prstGeom prst="rect">
            <a:avLst/>
          </a:prstGeom>
          <a:noFill/>
        </p:spPr>
        <p:txBody>
          <a:bodyPr wrap="none" lIns="91440" tIns="45720" rIns="91440" bIns="45720">
            <a:spAutoFit/>
          </a:bodyPr>
          <a:lstStyle/>
          <a:p>
            <a:r>
              <a:rPr lang="zh-CN" altLang="en-US" sz="3400" b="1" dirty="0">
                <a:ln w="13462">
                  <a:noFill/>
                  <a:prstDash val="solid"/>
                </a:ln>
                <a:solidFill>
                  <a:srgbClr val="FFFF00"/>
                </a:solidFill>
              </a:rPr>
              <a:t>人工神经网络（</a:t>
            </a:r>
            <a:r>
              <a:rPr lang="en-US" altLang="zh-CN" sz="3400" b="1" dirty="0">
                <a:ln w="13462">
                  <a:noFill/>
                  <a:prstDash val="solid"/>
                </a:ln>
                <a:solidFill>
                  <a:srgbClr val="FFFF00"/>
                </a:solidFill>
              </a:rPr>
              <a:t>ANN</a:t>
            </a:r>
            <a:r>
              <a:rPr lang="zh-CN" altLang="en-US" sz="3400" b="1" dirty="0">
                <a:ln w="13462">
                  <a:noFill/>
                  <a:prstDash val="solid"/>
                </a:ln>
                <a:solidFill>
                  <a:srgbClr val="FFFF00"/>
                </a:solidFill>
              </a:rPr>
              <a:t>）</a:t>
            </a:r>
            <a:endParaRPr lang="zh-CN" altLang="en-US" sz="3400" b="1" cap="none" spc="0" dirty="0">
              <a:ln w="13462">
                <a:noFill/>
                <a:prstDash val="solid"/>
              </a:ln>
              <a:solidFill>
                <a:srgbClr val="FFFF00"/>
              </a:solidFill>
            </a:endParaRPr>
          </a:p>
        </p:txBody>
      </p:sp>
    </p:spTree>
    <p:extLst>
      <p:ext uri="{BB962C8B-B14F-4D97-AF65-F5344CB8AC3E}">
        <p14:creationId xmlns:p14="http://schemas.microsoft.com/office/powerpoint/2010/main" val="832463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DC96B3-7D0B-F4D9-6D6F-ED007CE4C4B0}"/>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292C6CB-F7E1-E7AD-7141-F7C9BD04ED3D}"/>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8724327-EA1E-6806-5295-A8BC19314977}"/>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1BE688B-255F-97D4-E5BD-13C57B55B64A}"/>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9794100E-5288-E42A-F16F-B31681688095}"/>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6A4E50CC-1022-7C75-B4ED-C0FB727D1A96}"/>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40C431AE-744D-499D-3D39-0DD49B04C14E}"/>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FB87C675-1BBD-CDF5-877E-523B4FB83829}"/>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5A54A2CE-502E-4FC0-AD54-8881D2CE6CEC}"/>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E2BD19FE-9710-5F83-A1CF-57614ACD06FD}"/>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FA219522-A6C2-869E-F0D2-6E137B8AAB08}"/>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6B585C43-E582-8D7C-2DA8-CE1B5E2B416B}"/>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3D908D7A-2C26-C7F9-D831-20F2B0E0093D}"/>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76EF9301-35A3-8EC5-FBDA-E6916A38D08B}"/>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C5D04166-4FB7-8714-4A2F-7CCBD2B95AB1}"/>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2D43D5D0-8717-A543-B532-818A8CFF61AF}"/>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926F07A0-24CE-7816-EF1B-500DA6123A57}"/>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B70C2D07-E15F-F0CF-1A8C-C608BE49E202}"/>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B24E432E-BF3A-6A54-DF3C-42CA49BC1EF4}"/>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4A00CDA4-DB9B-E88A-47DA-ED164679CCB5}"/>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BD8D2AC2-432C-0ECF-D195-A6B2888316C9}"/>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C9C4C20C-94C3-EEB4-6AF9-5E07E4BD7DE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A88E1F-8E1C-DFD7-87C3-863B88426ED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82D7FDC-53E5-60B7-814A-F7A36FB130F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A7EFE79-995E-9965-DBE5-4673B61E531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EA89CCC-B467-3FFD-5F2C-2505AAB7693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08D4DC3-679E-7CB2-323D-B4F11BAB455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E949FC02-E96F-9D65-0619-4C1EDDB2FEB5}"/>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0545087D-5D5B-E443-6102-19851495F7E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D775099-94AF-BB14-B01E-FF5611E5D8B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5149536-9CDD-7059-664D-0CBE66CEAA4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D5E90ED-8FFB-90DB-00E0-755ADA56EED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1405251-5405-CB29-10A3-46FC3AD4D39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EB0BF55-BB27-CFFB-CA22-251C7926557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967D227C-1F75-D7EA-D219-2168C6140935}"/>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4772C854-8282-1300-C4CE-796E24809C29}"/>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79BD5DA0-566E-8411-2DA6-E998E98A4F2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4E924A8-43D1-B156-20D5-6892A269C24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01F737F-BDDB-4E03-B0BD-377FF18CF7F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28A30C-ACA1-CC26-AB4E-A526756DBCB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D9FDAABC-867F-759B-82D7-208FC1EF324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33DB772-F323-8D3D-6A9B-CF794CDDBB7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BB1593B6-E7CF-37C5-CC09-EC7D2B23498A}"/>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21D104B8-14CA-B7B0-E7BD-88935256308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DC61F9E-FE24-54F7-9C0E-DB4FA083F1A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8E28827A-B4DD-C18C-C698-CBEBFB333D6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1138B35-2954-FCD5-903D-748D96EC33B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8CBEE279-0373-D4E5-5CEA-54D35097B0B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9685D12-3A9D-D54B-8BF9-2D85892EF1D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050314EF-DA83-C4D7-B52E-637DBD7B7CCD}"/>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5F44DCE9-AA25-BC28-36B2-B49E21A92CAB}"/>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595A55F5-CDF1-93C6-6F64-290EA3A4F3B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23BA910-C578-7BB8-1BAD-A76918D947F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DD754FA-D495-349A-3BF1-48FFD200852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4D84E2C1-159E-5ECD-9AB3-6C21D7C06BA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71F857C-B127-1AAB-05EB-47E4ED19C77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514384E-CB1C-C232-DF58-2B566F8B783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1F4C1786-0E63-D572-63EB-286D1EBB3E30}"/>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16713D1D-0C8F-0513-8CD3-985273F7B06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AD2083B-3AA6-7AE3-B08F-DD936A178BA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7CAD33D0-2641-640B-89CF-FC92824E5B2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96A815F-1EE6-DBB0-8170-AA2ECFB0AAA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C7F65B34-A74B-AA44-AC94-F9D30DB47A5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396D0DE-7FCA-C8C6-8D95-1277FDBA66F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A2522B3C-B3D3-29CC-1F58-A5169CA5F7CB}"/>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5FC2C97B-932F-0BCC-C8DF-D44544D1E78F}"/>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E5DF0C2D-39A1-3835-A6E3-DD2B79B905F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42E1A7C-AFE5-3D69-BE30-7F06671EBF9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18925E8-49B1-393A-9E7F-C784CE54477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0AA8889-612D-0CCE-375A-C8EA77A37F9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2B5CD044-807F-4882-D79F-BDD7A37FF65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D15864A-3BFF-E5BB-5A6E-96EA660F9FD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98B806BC-2976-9770-F7ED-AA0D4FC14804}"/>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C7B9E598-15CD-31F6-C26C-225346A9840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CA18F01-D3F9-BD64-BF68-56522E0F0E2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622F04A-D24C-9123-E2A0-DD91D76CD16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BAA24A6-C0FD-1194-39DC-57911AAEAC1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77DF7E2-94E6-8B1C-B0A1-49B4E43A4FF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D8944A8B-7E51-2CCE-2FAC-0DC155C451A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D281309C-81FA-9A46-FD85-D8C589F815EA}"/>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C3EC5BBF-E4AE-35F4-F642-2513989F5588}"/>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D6B65A6-11B6-D340-AB11-81F022854C8F}"/>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02523125-2A78-6881-F235-06E965FEFBF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E07D07F-8749-D7F5-6DE1-EC59E17085A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BFC06702-FCD3-F035-BF7D-142950139DD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6CAC333-53F6-91BA-5C61-BA4D27E0A9F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31B32A78-D753-FBA6-0D72-8C008C2A8B20}"/>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639107AA-E21D-58CF-C07A-BAC34B754AD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BFDDFFB9-2210-1D73-20C8-E3109E0968E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C261E097-4E38-7A49-1D0A-F011E46C1C6A}"/>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31A5333F-96BC-ECDE-1239-63116996FF8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874DF05E-2775-2955-22B3-90BB6173303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E0F2ADE-1F06-72F3-4DBD-680D703B3E35}"/>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181BBE82-CAAB-5E5B-2D3E-8FD9DDB2883A}"/>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67DAC0DF-E0B8-6208-4D48-A12A552A5BA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329FB9C-173A-3099-2E16-C1AF367AD105}"/>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1AC93F67-DAE6-D1CF-2750-F4F9AFD8D0D6}"/>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B77B4D4C-1E04-FCDB-6D66-B9C007ADD54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472E2BA6-B145-B542-9AA7-FD94879BC80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B491538-FAB4-0191-CC91-382FF21351B8}"/>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D5F4D531-CE94-BB24-C240-391EDFAC7B2D}"/>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83292DDE-D040-D9F0-4B5D-2A0281D1A117}"/>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7610AECD-2F9D-675E-C28D-9666CC94320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C08F0A4F-8302-8988-32F7-2D8ADF65F9C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6E73D08-6487-5305-751C-17B11DA44C7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F6F3304D-ADD6-E710-C3B8-A5537F5AA2B1}"/>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B9EF116-7CCA-D971-C7D0-3F37F43EF9C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5FB6A4B5-8FBD-4FAB-761C-FDDC1C2456A6}"/>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A78AF533-F835-02CA-4D9B-931EA633070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BC191F4-624E-4E5A-B184-525B8BEE75E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B074CBD3-0ED0-B23C-8B8D-C97E26E9AFD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BCE05C1-0F5E-C34B-4134-903397D1EFFF}"/>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8186DAE1-9CAA-F238-DBE0-9388263BCB57}"/>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390F51E0-BBCF-224C-F762-BB2389E8C717}"/>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E59C1C59-9FD9-F8B5-BAAF-DDF937CF5E79}"/>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F2FD4F42-5D88-89FF-C667-5EE3903B5B98}"/>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90CF13E-AE0F-34B2-2CA1-B32415B182E9}"/>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176E989-97BA-D128-893E-89FAAC81FB04}"/>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3116448-A45F-9662-B73C-42BE7E3035DC}"/>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6A5CB3E2-E3ED-A993-A033-B5D14D7C1235}"/>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39AA6894-596E-C6E6-DBB3-309A00DD9C8C}"/>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3287C8FD-EF23-2FB2-2382-48C962C6B5B4}"/>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DCAA421A-C409-4831-06A7-DAE33E4E3AC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8404E506-28AC-72CC-A06F-E30898C8A23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0D3C760D-7CEC-DD0C-4A96-C49F43825EFF}"/>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0D7ADEE8-986A-892B-3747-848104AA9907}"/>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86ABF45A-FFDB-6A08-8FCD-B0C21742B0A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AFAD462D-C094-1BA6-D417-5E525B006B07}"/>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5F541F46-331C-A618-917C-C3F2466FB8B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C2E8C646-8D02-AB9C-A43D-ABF393DB934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75D57CD6-8DD0-1175-63D2-254FE39A19C6}"/>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D762959B-9FF7-B086-6427-C3DBFA36E8A3}"/>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3076F4C4-CC30-2E9C-B221-04265A4D3F2A}"/>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82E5E5CE-7C4D-22E7-03FE-60BF85B68DF0}"/>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7499DEE2-CCB9-8DF1-322D-CB6FAD574ADF}"/>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640B490A-86BC-6251-805A-80F853AFEE01}"/>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63CA9429-6DC5-F896-2F00-181AC2EEEFE4}"/>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14BBB57C-618B-98D8-480D-BE7D93E96A66}"/>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BB67CDF5-F6C5-E4F2-774D-A963F1AD7865}"/>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291B1757-F5D3-0F8F-D134-C7CAC46B61F1}"/>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903AAECE-9658-F0EA-8488-5BAA761AAD6E}"/>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841B1D29-6136-C18E-78FC-65CFE566CAD0}"/>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375FB1A3-9A2F-A790-4C1E-86EFA3979D85}"/>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D8533209-D7AC-A575-4B0F-B9D1B2CC9EE9}"/>
              </a:ext>
            </a:extLst>
          </p:cNvPr>
          <p:cNvSpPr/>
          <p:nvPr/>
        </p:nvSpPr>
        <p:spPr>
          <a:xfrm>
            <a:off x="1250773" y="790498"/>
            <a:ext cx="3159839"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其他方法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DD17BD8A-8D9B-1191-97D3-885D67E470A1}"/>
              </a:ext>
            </a:extLst>
          </p:cNvPr>
          <p:cNvSpPr txBox="1"/>
          <p:nvPr/>
        </p:nvSpPr>
        <p:spPr>
          <a:xfrm>
            <a:off x="1184654" y="1459563"/>
            <a:ext cx="9879402" cy="3894208"/>
          </a:xfrm>
          <a:prstGeom prst="rect">
            <a:avLst/>
          </a:prstGeom>
          <a:noFill/>
        </p:spPr>
        <p:txBody>
          <a:bodyPr wrap="square">
            <a:spAutoFit/>
          </a:bodyPr>
          <a:lstStyle/>
          <a:p>
            <a:pPr>
              <a:lnSpc>
                <a:spcPct val="150000"/>
              </a:lnSpc>
            </a:pPr>
            <a:r>
              <a:rPr lang="zh-CN" altLang="en-US" sz="2800" kern="100" dirty="0">
                <a:solidFill>
                  <a:schemeClr val="bg1"/>
                </a:solidFill>
                <a:latin typeface="+mn-ea"/>
                <a:cs typeface="Times New Roman" panose="02020603050405020304" pitchFamily="18" charset="0"/>
              </a:rPr>
              <a:t>一个人工神经元模拟一个人脑的神经元。</a:t>
            </a:r>
            <a:endParaRPr lang="en-US" altLang="zh-CN" sz="2800" kern="100" dirty="0">
              <a:solidFill>
                <a:schemeClr val="bg1"/>
              </a:solidFill>
              <a:latin typeface="+mn-ea"/>
              <a:cs typeface="Times New Roman" panose="02020603050405020304" pitchFamily="18" charset="0"/>
            </a:endParaRPr>
          </a:p>
          <a:p>
            <a:pPr algn="ctr">
              <a:lnSpc>
                <a:spcPct val="150000"/>
              </a:lnSpc>
            </a:pPr>
            <a:r>
              <a:rPr lang="en-US" altLang="zh-CN" sz="2800" kern="100" dirty="0">
                <a:solidFill>
                  <a:schemeClr val="bg1"/>
                </a:solidFill>
                <a:latin typeface="+mn-ea"/>
                <a:cs typeface="Times New Roman" panose="02020603050405020304" pitchFamily="18" charset="0"/>
              </a:rPr>
              <a:t>a = f(n)=f(</a:t>
            </a:r>
            <a:r>
              <a:rPr lang="en-US" altLang="zh-CN" sz="2800" kern="100" dirty="0" err="1">
                <a:solidFill>
                  <a:schemeClr val="bg1"/>
                </a:solidFill>
                <a:latin typeface="+mn-ea"/>
                <a:cs typeface="Times New Roman" panose="02020603050405020304" pitchFamily="18" charset="0"/>
              </a:rPr>
              <a:t>w</a:t>
            </a:r>
            <a:r>
              <a:rPr lang="en-US" altLang="zh-CN" sz="2800" i="1" kern="100" dirty="0" err="1">
                <a:solidFill>
                  <a:schemeClr val="bg1"/>
                </a:solidFill>
                <a:latin typeface="+mn-ea"/>
                <a:cs typeface="Times New Roman" panose="02020603050405020304" pitchFamily="18" charset="0"/>
              </a:rPr>
              <a:t>x</a:t>
            </a:r>
            <a:r>
              <a:rPr lang="en-US" altLang="zh-CN" sz="2800" kern="100" dirty="0" err="1">
                <a:solidFill>
                  <a:schemeClr val="bg1"/>
                </a:solidFill>
                <a:latin typeface="+mn-ea"/>
                <a:cs typeface="Times New Roman" panose="02020603050405020304" pitchFamily="18" charset="0"/>
              </a:rPr>
              <a:t>+b</a:t>
            </a:r>
            <a:r>
              <a:rPr lang="en-US" altLang="zh-CN" sz="2800" kern="100" dirty="0">
                <a:solidFill>
                  <a:schemeClr val="bg1"/>
                </a:solidFill>
                <a:latin typeface="+mn-ea"/>
                <a:cs typeface="Times New Roman" panose="02020603050405020304" pitchFamily="18" charset="0"/>
              </a:rPr>
              <a:t>)</a:t>
            </a:r>
          </a:p>
          <a:p>
            <a:pPr>
              <a:lnSpc>
                <a:spcPct val="150000"/>
              </a:lnSpc>
            </a:pPr>
            <a:r>
              <a:rPr lang="en-US" altLang="zh-CN" sz="2800" kern="100" dirty="0">
                <a:solidFill>
                  <a:schemeClr val="bg1"/>
                </a:solidFill>
                <a:latin typeface="+mn-ea"/>
                <a:cs typeface="Times New Roman" panose="02020603050405020304" pitchFamily="18" charset="0"/>
              </a:rPr>
              <a:t>S</a:t>
            </a:r>
            <a:r>
              <a:rPr lang="zh-CN" altLang="en-US" sz="2800" kern="100" dirty="0">
                <a:solidFill>
                  <a:schemeClr val="bg1"/>
                </a:solidFill>
                <a:latin typeface="+mn-ea"/>
                <a:cs typeface="Times New Roman" panose="02020603050405020304" pitchFamily="18" charset="0"/>
              </a:rPr>
              <a:t>个人工神经元则组成一个神经元的层，多层神经元就构成了神经网络。改变神经网络的结构可以改变它的特性，如加入循环结构就形成了循环神经网络（</a:t>
            </a:r>
            <a:r>
              <a:rPr lang="en-US" altLang="zh-CN" sz="2800" kern="100" dirty="0">
                <a:solidFill>
                  <a:schemeClr val="bg1"/>
                </a:solidFill>
                <a:latin typeface="+mn-ea"/>
                <a:cs typeface="Times New Roman" panose="02020603050405020304" pitchFamily="18" charset="0"/>
              </a:rPr>
              <a:t>RNN</a:t>
            </a:r>
            <a:r>
              <a:rPr lang="zh-CN" altLang="en-US" sz="2800" kern="100" dirty="0">
                <a:solidFill>
                  <a:schemeClr val="bg1"/>
                </a:solidFill>
                <a:latin typeface="+mn-ea"/>
                <a:cs typeface="Times New Roman" panose="02020603050405020304" pitchFamily="18" charset="0"/>
              </a:rPr>
              <a:t>），加入卷积层则形成卷积神经网络（</a:t>
            </a:r>
            <a:r>
              <a:rPr lang="en-US" altLang="zh-CN" sz="2800" kern="100" dirty="0">
                <a:solidFill>
                  <a:schemeClr val="bg1"/>
                </a:solidFill>
                <a:latin typeface="+mn-ea"/>
                <a:cs typeface="Times New Roman" panose="02020603050405020304" pitchFamily="18" charset="0"/>
              </a:rPr>
              <a:t>CNN</a:t>
            </a:r>
            <a:r>
              <a:rPr lang="zh-CN" altLang="en-US" sz="2800" kern="100" dirty="0">
                <a:solidFill>
                  <a:schemeClr val="bg1"/>
                </a:solidFill>
                <a:latin typeface="+mn-ea"/>
                <a:cs typeface="Times New Roman" panose="02020603050405020304" pitchFamily="18" charset="0"/>
              </a:rPr>
              <a:t>）等。</a:t>
            </a:r>
            <a:endParaRPr lang="zh-CN" altLang="en-US" sz="2800" i="1" kern="100" dirty="0">
              <a:solidFill>
                <a:schemeClr val="bg1"/>
              </a:solidFill>
              <a:latin typeface="+mn-ea"/>
              <a:cs typeface="Times New Roman" panose="02020603050405020304" pitchFamily="18" charset="0"/>
            </a:endParaRPr>
          </a:p>
        </p:txBody>
      </p:sp>
      <p:sp>
        <p:nvSpPr>
          <p:cNvPr id="80" name="矩形 79">
            <a:extLst>
              <a:ext uri="{FF2B5EF4-FFF2-40B4-BE49-F238E27FC236}">
                <a16:creationId xmlns:a16="http://schemas.microsoft.com/office/drawing/2014/main" id="{5437692F-9534-CAAD-3D5A-5FDAC00145D7}"/>
              </a:ext>
            </a:extLst>
          </p:cNvPr>
          <p:cNvSpPr/>
          <p:nvPr/>
        </p:nvSpPr>
        <p:spPr>
          <a:xfrm>
            <a:off x="5383396" y="839586"/>
            <a:ext cx="4511171" cy="615553"/>
          </a:xfrm>
          <a:prstGeom prst="rect">
            <a:avLst/>
          </a:prstGeom>
          <a:noFill/>
        </p:spPr>
        <p:txBody>
          <a:bodyPr wrap="none" lIns="91440" tIns="45720" rIns="91440" bIns="45720">
            <a:spAutoFit/>
          </a:bodyPr>
          <a:lstStyle/>
          <a:p>
            <a:r>
              <a:rPr lang="zh-CN" altLang="en-US" sz="3400" b="1" dirty="0">
                <a:ln w="13462">
                  <a:noFill/>
                  <a:prstDash val="solid"/>
                </a:ln>
                <a:solidFill>
                  <a:srgbClr val="FFFF00"/>
                </a:solidFill>
              </a:rPr>
              <a:t>人工神经网络（</a:t>
            </a:r>
            <a:r>
              <a:rPr lang="en-US" altLang="zh-CN" sz="3400" b="1" dirty="0">
                <a:ln w="13462">
                  <a:noFill/>
                  <a:prstDash val="solid"/>
                </a:ln>
                <a:solidFill>
                  <a:srgbClr val="FFFF00"/>
                </a:solidFill>
              </a:rPr>
              <a:t>ANN</a:t>
            </a:r>
            <a:r>
              <a:rPr lang="zh-CN" altLang="en-US" sz="3400" b="1" dirty="0">
                <a:ln w="13462">
                  <a:noFill/>
                  <a:prstDash val="solid"/>
                </a:ln>
                <a:solidFill>
                  <a:srgbClr val="FFFF00"/>
                </a:solidFill>
              </a:rPr>
              <a:t>）</a:t>
            </a:r>
            <a:endParaRPr lang="zh-CN" altLang="en-US" sz="3400" b="1" cap="none" spc="0" dirty="0">
              <a:ln w="13462">
                <a:noFill/>
                <a:prstDash val="solid"/>
              </a:ln>
              <a:solidFill>
                <a:srgbClr val="FFFF00"/>
              </a:solidFill>
            </a:endParaRPr>
          </a:p>
        </p:txBody>
      </p:sp>
    </p:spTree>
    <p:extLst>
      <p:ext uri="{BB962C8B-B14F-4D97-AF65-F5344CB8AC3E}">
        <p14:creationId xmlns:p14="http://schemas.microsoft.com/office/powerpoint/2010/main" val="2126354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55AD24-D3A0-CC17-DDCA-36F334F07B7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90F8B9E-926D-811A-DBEE-DDCB5C8B8366}"/>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02DC94D-1304-1E22-C9D7-7820EBA50D26}"/>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2203AE7-9360-1815-8C90-7F8E6D3AC8A0}"/>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C3AE1D26-AA0C-7D2D-2385-5AC9CF29F3F5}"/>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8236C7C2-5AB3-62B4-EA54-FCF0A0ED8261}"/>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FEB8F3F2-CA14-ABB7-DEAB-D9DB6D2CBFFB}"/>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B45E7A8B-6E75-486F-D28F-D30EA8F47495}"/>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50EEFBCD-9410-F04D-FE1E-61D463F355A3}"/>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2103CB63-4750-CC98-82FF-A83CB2A6EE21}"/>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0C58FBF8-3D8C-CDCF-4F99-4782FC029D9C}"/>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F8B3FBF8-6773-986C-74C3-24FD65652830}"/>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E9673749-D967-1C03-86D6-29834E329258}"/>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D8DBC319-33A7-202A-F30F-1072E5800655}"/>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70EDC8FE-609E-C258-56BB-A896E50AE655}"/>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48EBD269-A929-6334-7EDD-BAA7CC6690BA}"/>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5A0B11E8-1425-AA03-3217-88C1C0ADEA90}"/>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3AF4D434-C855-A683-9EF6-D7888F834934}"/>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54C910D3-AB9B-74A0-D512-34F09FD47E09}"/>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509DB6D1-1E71-2FEF-25A2-DDDDBA7053F5}"/>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37140176-D364-4181-B631-40C243D822A7}"/>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8E081158-EE1C-7EC5-1188-AA9303B2535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A19D5B1-8F54-E279-AD7D-C497418BAB7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C0DAB34-10B6-E652-F141-B200C6170D7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116ADD8-84E1-B52A-CC58-52957C28ACD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4985DCA-C233-D3C0-E06E-E6723AE6EB7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898FEBDF-6FE7-3C62-7E36-83CEC619E96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1EFCA242-1599-543D-BC25-0306C35851C6}"/>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530BC07D-8530-889F-80C0-EA2718A5141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797E1967-06BB-F3AE-156B-A0A8F07CEA9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C37291E-4A71-4166-AAEA-449A962E6E4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3551C2A-5D63-AB9B-BD13-CD65A0FE3AC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8F1AC4F-8992-16AC-92B5-245AE276653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08B81F8-4DEA-6ADE-51BD-A3E82E86EFF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9CEE82B6-2924-D6F8-DB38-2092654589AE}"/>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843052AB-751C-DA58-B8E8-583AD2AB3C22}"/>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6335B0DD-F4FF-9400-6EE8-E5D9DD1FF09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4EE463D-7CC2-973E-AC15-98D888DB00B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FED155F-3492-5EF2-C232-C33A1D9CF93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2770356-A8D3-3689-8E48-AACF55BA958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D9CACEF0-6853-405D-7EE1-1A8E4E97F65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FBD9D08-F52A-A101-34DE-5257C2CC962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1E388092-9570-DFD1-224D-B3036AB481C3}"/>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CB9EB192-3787-9774-F0DF-7574CF0A95C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3F79D3F-4843-01CC-1D28-B4CD3BE65EA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95B346D-EDBE-7754-B4B4-6D9B8B8EC74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763D58D-366C-D572-59B9-916F3C799B7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FAD4EFD-01B8-F9DB-FD0A-5E227AE0526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76DD048-CF02-0351-9404-F5FACCD850B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69DA25C0-C8C3-79A4-FD8A-BE02DDDFDD68}"/>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2EACDBD7-7702-E901-96D7-C65245E93B0C}"/>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5FC0EB14-476E-803A-A5B4-71E1D15E704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8D96B47C-43F6-DDF3-CF1F-E2185E9F09B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8BADE28-E91F-EBC8-E715-D20BDF20563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F5381A9-65F5-717C-BB2E-384E5CD4715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8464157A-9BD5-B9A7-15F0-80342CC0960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169DB158-094D-8996-3918-EAFE4015A7C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9C664DB2-6DE3-BA6D-70C4-B9384C532D3E}"/>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B5CD0CC5-EFD0-0CE5-8654-F8B63869278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EA7D9E4-476B-71AF-02F0-B47FEF422EE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5FF22C89-DB7F-BC7F-1DD0-91BF212BACA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CD96303-B3A2-6851-3E73-90E5B375015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03398AA3-3D44-6F42-BA34-0E02C996E47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F0A8BAF4-31F1-0001-AA39-A362E4A3486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3FDC01A3-B969-6C90-7049-317CCE81D401}"/>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413C39E4-6215-30AE-FB8B-9D51028856F9}"/>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5C11BDDC-6286-69B6-C90D-3F76439CC58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F685414-EE6F-6129-BB75-1A1D1038202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CD2F539-930D-68D1-0E74-B0580D2DEDD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237D59B4-A40B-A8E2-7D96-571809F13A4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FC1F40D-2014-BC20-6797-1D42162F5FB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918CDD97-76E7-BE69-A8D6-FCDF933EA01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9341A662-A10A-CE3E-9799-8E6A400D33AF}"/>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C4FEFB64-1959-4B0F-DB57-D5AF87DDF8C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402B862A-39BA-B314-C724-BBBC89B6076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D853C03-D11D-E77F-B584-81C0700B725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754A9816-5739-A553-48F4-660E6417050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5E4F6E2-B5B5-748D-5C68-B37A88C962A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9698C3A1-3104-EAFB-E96B-A3DCC30A4BA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8536D98D-EC5B-6C3A-283D-4E1C4B47EDA1}"/>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8E326D15-5DDC-EABE-3BA6-2B81A76CBE4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C8BC3F44-CFBA-4EDF-92F2-1254E4B58D5F}"/>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A3796831-5694-6A79-6AAF-730E6E7C0F5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BEB283D-F60D-97F2-6284-F43C196D0C61}"/>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13EB1B7B-560A-A62B-E8B4-1E5AEE6520BB}"/>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6C519D61-E813-98B2-B061-FDB696CA4FE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C3F6DC3D-4722-7C9F-6FF9-2BFAC24D5FAD}"/>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F5EEFAA3-CB34-DB23-57D3-1BB2E422DB9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AEC24D7-C451-5CC7-8861-593D60622BE3}"/>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1A2ACF98-DA7F-20B5-9454-3DC11A17941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53986CD-D79F-A433-A659-DA5AFC285AA8}"/>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F20CAD1-CAC3-FB1B-5D75-77094F14815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191371C-89B4-2A33-D6F0-4411404C4DB0}"/>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3A3CED3C-C3F6-A9EC-5D90-6E297DB65E29}"/>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BDC1A54E-D99F-6CE4-89E7-7E5177AA9674}"/>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E46A63B4-6B4D-C93C-3DE8-1746E061DD2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7486FD8-C31F-7EF2-7840-77464F254DC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A4FEB77D-A8C3-8517-0B79-4B5E1DAA5B9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832D27C5-C8F3-7E8E-1247-E005C828148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28E59FED-DAF3-DA82-C052-B073C569907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9E1C4878-289A-EF06-A33C-600849F5C3DE}"/>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D2C384A4-DE47-3A6A-C692-63E0CA90DB03}"/>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FBECAA50-178A-CC68-306B-CD724C89F46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5E737DD1-7AF2-8D6A-491D-7D88FA5A13D5}"/>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880496EC-8E4B-4BA5-1E1E-8FE759652AD3}"/>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84F764F7-3727-DB75-3582-9A7FAB82D0CC}"/>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2DB6A451-DE49-4E5B-A283-E71E19CB5A2E}"/>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DB6AABA3-1AC3-0554-1E27-BCEEDA2C3357}"/>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EED2D74D-5B26-C8F5-D53B-5AFA6C20AB5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95095872-9230-BA5B-48BC-F4088CAAE04F}"/>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0318D33C-6D2E-49D5-14BC-8DA084F2FEA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B539BD21-15EB-BC61-0DB9-4650002E3CEE}"/>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4354216F-BDA6-A740-CBEA-DD4F2BD8ED6E}"/>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9DB70A91-A181-3C02-79A5-45DBAF32DA46}"/>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CE6BD607-1C88-D530-96E6-65BB30AD5607}"/>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18C296CB-FABF-D6BE-7E19-0455E2029AA7}"/>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CD469A8C-704F-A312-E638-8F46FC1DB284}"/>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942E94EF-0343-4788-DF26-ED32E6BAC464}"/>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EFE1A4B5-D2EE-A5CD-854C-4F2809AD8168}"/>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0B8C7F22-598A-EDAF-FA5E-2A8B16C15811}"/>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32A5BD6C-638F-0840-2D29-CECE5E75004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1D9D1DE-9996-D9CF-03ED-84A50FE67E6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509A230-4EB3-C7FD-9F30-426AB3A8A079}"/>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5797F1B5-2CD8-F99A-BA2D-1135487747CE}"/>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B4788574-6E75-A961-497F-B500C22780D5}"/>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F3B59190-8E77-2676-11DA-C37FDCF0AE7C}"/>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027D57C2-E8D4-4BF8-4297-AE0B56AF2B8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3FE8F0D2-ED3F-A737-A9DF-1D752126FFF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8EBA676F-2F2E-B30A-6CFE-35A737E703FA}"/>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AA0C3B70-00C5-4E9A-BB1C-13C1D212E12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94F1C326-054D-68ED-342F-CDF1EF309C73}"/>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12110430-E582-C4C6-7435-8BE99D7462D0}"/>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E04CD210-D1ED-5894-EF37-F83A6D2ED2A2}"/>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F161D12A-C8C7-ED37-E5AE-793A1130453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D412E2FE-2383-882B-1C08-A4DC1CAF09F2}"/>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0891F42-1B8C-ED1D-8E0A-46025D368A59}"/>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5BEF593D-E925-91BE-D200-8C43E6D075A6}"/>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0AF0E49F-D288-5789-B1B1-403FF72D3D16}"/>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566A2E-EBB0-777F-E2FD-D6C214E3E06D}"/>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CD31B76-7168-2825-EC9C-CBE707B21BD1}"/>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079E2E8D-1766-C9DA-346F-40BBAD05E4F8}"/>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A0E54DDB-69D5-CA76-36FD-927398613B22}"/>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2A6643E5-1EDC-0336-7D88-21A34BCD91B7}"/>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13E74A93-F89F-8B6A-169D-79CC337A37D8}"/>
              </a:ext>
            </a:extLst>
          </p:cNvPr>
          <p:cNvSpPr/>
          <p:nvPr/>
        </p:nvSpPr>
        <p:spPr>
          <a:xfrm>
            <a:off x="1250773" y="790498"/>
            <a:ext cx="3159839"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其他方法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0" name="矩形 79">
            <a:extLst>
              <a:ext uri="{FF2B5EF4-FFF2-40B4-BE49-F238E27FC236}">
                <a16:creationId xmlns:a16="http://schemas.microsoft.com/office/drawing/2014/main" id="{D02E1AAD-9244-CC94-9D31-63224FE80E3F}"/>
              </a:ext>
            </a:extLst>
          </p:cNvPr>
          <p:cNvSpPr/>
          <p:nvPr/>
        </p:nvSpPr>
        <p:spPr>
          <a:xfrm>
            <a:off x="5383396" y="839586"/>
            <a:ext cx="4511171" cy="615553"/>
          </a:xfrm>
          <a:prstGeom prst="rect">
            <a:avLst/>
          </a:prstGeom>
          <a:noFill/>
        </p:spPr>
        <p:txBody>
          <a:bodyPr wrap="none" lIns="91440" tIns="45720" rIns="91440" bIns="45720">
            <a:spAutoFit/>
          </a:bodyPr>
          <a:lstStyle/>
          <a:p>
            <a:r>
              <a:rPr lang="zh-CN" altLang="en-US" sz="3400" b="1" dirty="0">
                <a:ln w="13462">
                  <a:noFill/>
                  <a:prstDash val="solid"/>
                </a:ln>
                <a:solidFill>
                  <a:srgbClr val="FFFF00"/>
                </a:solidFill>
              </a:rPr>
              <a:t>人工神经网络（</a:t>
            </a:r>
            <a:r>
              <a:rPr lang="en-US" altLang="zh-CN" sz="3400" b="1" dirty="0">
                <a:ln w="13462">
                  <a:noFill/>
                  <a:prstDash val="solid"/>
                </a:ln>
                <a:solidFill>
                  <a:srgbClr val="FFFF00"/>
                </a:solidFill>
              </a:rPr>
              <a:t>ANN</a:t>
            </a:r>
            <a:r>
              <a:rPr lang="zh-CN" altLang="en-US" sz="3400" b="1" dirty="0">
                <a:ln w="13462">
                  <a:noFill/>
                  <a:prstDash val="solid"/>
                </a:ln>
                <a:solidFill>
                  <a:srgbClr val="FFFF00"/>
                </a:solidFill>
              </a:rPr>
              <a:t>）</a:t>
            </a:r>
            <a:endParaRPr lang="zh-CN" altLang="en-US" sz="3400" b="1" cap="none" spc="0" dirty="0">
              <a:ln w="13462">
                <a:noFill/>
                <a:prstDash val="solid"/>
              </a:ln>
              <a:solidFill>
                <a:srgbClr val="FFFF00"/>
              </a:solidFill>
            </a:endParaRPr>
          </a:p>
        </p:txBody>
      </p:sp>
      <p:pic>
        <p:nvPicPr>
          <p:cNvPr id="6146" name="图片 1">
            <a:extLst>
              <a:ext uri="{FF2B5EF4-FFF2-40B4-BE49-F238E27FC236}">
                <a16:creationId xmlns:a16="http://schemas.microsoft.com/office/drawing/2014/main" id="{360FF689-51ED-E6D5-EF5A-476031F4C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1" y="1649916"/>
            <a:ext cx="5147398" cy="384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4799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99AB60-923D-8DC0-16A4-7DC5ED609894}"/>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329BB13B-F49B-DC76-D48D-770E6FF940D4}"/>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8B5B737-F024-A444-C2B8-4BDC30F7B310}"/>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4097DD7-037E-D1C0-7E33-E418CA7A3383}"/>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63591EE2-6E3C-44DA-0C3A-DFE4A926799C}"/>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37525D99-A59B-FC94-2D2B-29B15A6F335D}"/>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B8E27092-B94A-D906-3CA7-9DF9FCE8B4E2}"/>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1089AF84-A650-E0CA-3F32-A49619C684AD}"/>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971FED70-F789-F125-B885-EA39BF60EBEF}"/>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F04ED577-D521-73E0-B63C-F9F6E2E3E11A}"/>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ABC0550D-99CD-ADCA-4967-AC3F4D3B94B8}"/>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B1132360-F826-494A-0EFB-E7C3E821C4EE}"/>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2DAC2CFC-BD6D-840C-E680-36E09638E660}"/>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F3021767-D293-B45D-DE5C-AD6A5A694723}"/>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2DF855B5-8447-C25C-4662-4234A11C6136}"/>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B23B794C-4AF5-6680-5E56-C3EAA1BE33A3}"/>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9F40A011-FA7B-9FBD-7F0E-33732E64D1A3}"/>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B8BF9CC3-1E97-CC18-EBBA-A03CEFA87910}"/>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314366F0-B40B-2AEC-3A7B-AD0F53E0226C}"/>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E3C223D2-C7DE-9794-4189-7DC8312B3004}"/>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D9FCF963-6DAA-B1A2-076C-96853105A969}"/>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04D3F968-D956-EA52-F8EF-77802F35B01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FD05D43-748A-2361-F0FF-76DFC2FBFC0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ABF410B-719C-1862-49EE-C185A83460A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44A5898-0EA7-BC3F-2125-83FC1332B91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90F10A0-C933-A13E-215D-F3E47A1CE37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CD07E4A-B1E6-757A-7073-8CF74C901AF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2995E13F-7494-7B22-63DB-D4993ED21AB4}"/>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CBEAB662-68F9-6575-3709-D625F791F32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2A370B3-44DE-FEA0-7C9C-D8812009E28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4C00367-3CFD-AAFB-54BA-2D581554699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CCBAB0F-B35D-E378-F5FA-B4E75E35E77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1982421-0B6F-A6C3-9AA0-5175EF1AB5A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2CF5908-A9F9-D6DD-373F-25461780E8F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1460F45A-2AC3-4CE3-D3F1-86EA2FB34554}"/>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E7432121-F350-C79C-AB62-C963185E84C8}"/>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EDBFC22F-2185-31E6-85BA-CD718496C57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FD21C89-E8C1-8F64-19D3-C1340B8C5B0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2965167-D5BC-25F9-2A7A-6AF0F659F7E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A754C2F-66F2-319F-E3BA-CB1E61EA22F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1D6BEE7-7448-3E40-255A-77DCFD1C3C4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1CD2E3F-2E94-99E5-EDD4-0ACF2375A03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9D2184BA-2357-CBC4-F820-0A487873E988}"/>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BEA7F5AE-A439-21A8-1E9D-0F4C38034D3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BFDB63A0-6C79-573F-25EB-7551AE822B3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B157BAD-DD79-702E-EA04-1510C6A8148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CB04B59D-D36C-9188-3235-45A855E4B4E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AF66971-216D-3766-0A5E-499776A14FB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976CDBD-E4C9-C44E-4E5C-08C8A0365B8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949271D8-1B6D-88FE-2AF6-C16D5B9FB391}"/>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78EDAAA4-CDBE-EED4-8447-E3AE9D249130}"/>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E8A9CACD-7842-BB95-11B5-5B6B7623CA9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4545309-F100-9DFC-4166-F293D6FC2D4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60BA1FE7-01BE-8438-590A-F44E19EA1FA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EF8115B5-EC03-4168-5284-F3C2CC1272C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909D1298-1CB9-F09A-6B9F-45D85BB9BB8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7D84F1C-88EF-DAB5-1E32-0772FB0AA2C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EA208743-D7E8-F495-9F2A-3D30634AC04A}"/>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BF4C9B84-7636-24E1-118F-135128CC63E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26F65DFE-6151-9B13-1F11-7AE5B08ED95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E5FA33F9-8D25-66DF-BB9A-934EF0C761F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48E7BD1-59EF-DEBD-7056-9ADB47A0ED6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AC6A7786-7E23-B3D7-6D6B-E562187B5FE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A2D3B15E-A078-EBFF-1CD8-0C28B0029B6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7279C8FB-61DD-3CB1-24D5-015EC44B6968}"/>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BF1837AF-9D52-8D72-DC52-501875C60A81}"/>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1DDBF9F3-A604-DA9D-C0F1-79CFFB945D5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1EA8029-7672-4796-4682-8FD0C7BA9FB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E634838-9814-D950-AD4B-5BD63670CE1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AB0CBCC8-B0F7-3C40-50B4-6EE3149096C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AC23766-C857-29D0-6BFB-01EECB99645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1812CE6-9C82-A8E2-F4C7-6CF701A5218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2B18543-9ABB-D4FB-847E-A8405F1482E3}"/>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EE17993F-F469-3443-31C8-B103C3F735C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08BC6148-1B8A-004C-15B6-9EFBEB6777F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FDC5B099-FFB6-9E8A-F52D-7513C8B41FB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D0C00743-07C8-2B8C-A6A3-345F2E64113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50A0AE1-942B-B06B-1D47-B5B82433166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6F3AB5BC-3FF8-E76D-79C1-52BBAB546C6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1E27033F-BE2F-4E48-3579-8EC69FD77CD4}"/>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538EFBBA-9F82-6673-23E8-B389B27A070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D33EAFF-E7B4-25C9-491D-A67C6E2FD5B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12C61601-EBEA-88D6-A8B0-0BF047C57B0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BB43E413-490A-7930-B44F-1CD622072D1C}"/>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88950FFC-FCD8-51B5-17D7-9DE7C6E25B6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AB59C16-EF36-2FB3-D3E1-E14C46CDC9A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622F1A1E-78BB-E865-543E-71D00D1A0222}"/>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54FE4D6D-686B-953E-53C1-61D63DBAB7D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907AEBCE-7940-6EED-470C-A19C7486307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1A3008E7-3DCE-FECD-0B25-DF6E320946BF}"/>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10E2A1AB-9759-0B0F-A756-21F69C63569C}"/>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4AD4170-98FC-6215-73CE-258D4D08C5E1}"/>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72F3FFE-7F7E-2E59-88E9-FA5BF88D670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9C023E39-3037-6BA8-B132-267AA560DF5E}"/>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BDA59AE7-EC1C-4C12-7D1C-BA64B3D35BD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8C08ACC0-496A-DFB4-1DFF-2D10DFFDB0C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7FB9D99-1216-377A-F02A-2812401CA35F}"/>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E52775D-2765-8FF7-DD13-D12AC32520F8}"/>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53E0A4F-F390-7254-33EA-1ED71155B5D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7C4B8E12-159B-70EF-3A43-39996355E81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EC39B038-ACA9-5402-9AF3-625D6376601E}"/>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F4F2BDD4-6232-02DC-8F9F-4B2DA64A957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73B41067-1CD0-569F-19E7-6F148810A6A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547946D3-58DE-C94C-D1F8-F4F6A6477CA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D15B850B-7686-C9A7-7359-C165A4D78D8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424DC58-9481-8279-8497-9BE15F623309}"/>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2AEB778C-6A4B-EEEB-D86D-19E936683DB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2559A725-6EAA-0B06-7E8D-CF68945F2402}"/>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3F53019C-C3E9-0DE6-EA44-BC94DD21140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195D272C-E286-A633-850A-1682D30142A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D1408E3-7BEC-BEE9-25A1-E30830E5523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8D37BC6-9971-5658-3D15-4FA3FBC10D2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3459F3A9-C9B1-6569-5D0C-B26354104773}"/>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4B21D379-A552-D843-E905-D7E5EFF5D042}"/>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5236B6C-9934-D723-D675-937C32DDAB5C}"/>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01282CB2-7222-7F4F-DD3F-0D79E90F5A86}"/>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05E6744-B3A0-BBD3-01E5-BBAD21798683}"/>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93F698E1-EFBB-09F6-24F8-0DAC973B9FE0}"/>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47CA008-941F-72A5-AC9C-96916E9707F0}"/>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0A173CFF-B0FE-DC71-35DE-3C6B7E8A8064}"/>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8CAD107D-A6BF-2232-7179-F850E5FE3633}"/>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269A0B0-BDEA-F5B0-1BB8-98FDE79376BC}"/>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3D40D23-56B3-B201-7E3E-1EB41840C311}"/>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8ABE2BB-6831-B23F-9999-D88079CD159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F6ABD58A-A0C8-8F8A-1774-0D73D8C56CD7}"/>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1A7DBA25-F83F-478B-A420-7D21C31CE719}"/>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1EB04C62-8E8D-6461-6EE9-E0BB0742D8D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CB51B52B-FB78-E508-58F7-D6039F146C4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A1BBA7A1-8AB2-CCC2-A6A5-AFACADD2336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DDA2A1D-1372-A1AA-5461-290A13E7A3A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D96F8057-0070-3B26-5ED7-574CBC80CD00}"/>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27FC78C5-9A5E-6C8D-AC25-1BC8C9BDE6CB}"/>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638221EB-2510-06B8-F9EE-4AD89E34C9D0}"/>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0A9160FC-1CFD-A2DB-4C54-C4DE5FCF85B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2E457663-6AE7-B5F8-B62F-D77E657D8AA4}"/>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380C73FB-29C3-0E79-3451-0616B9A5AD0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67409897-B505-E40A-2602-E8251D520D3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686A9E8D-CE5A-C045-8D34-9E846FA57C18}"/>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9FFDDA52-307C-C6C1-8BCF-D768A4FAB2A8}"/>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1BFA76A-A7BB-03A4-D661-6D39DB4D7209}"/>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57492BAB-2806-2CCC-52F0-D5F0BCAA69ED}"/>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5B6D7401-44C9-F7DA-06E7-42D585165057}"/>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9754BB8B-95A2-87A4-CE77-43114C58E380}"/>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65EC452C-EC06-1DBB-ABE7-679779EF4EBA}"/>
              </a:ext>
            </a:extLst>
          </p:cNvPr>
          <p:cNvSpPr/>
          <p:nvPr/>
        </p:nvSpPr>
        <p:spPr>
          <a:xfrm>
            <a:off x="1250773" y="790498"/>
            <a:ext cx="3159839"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其他方法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63ABEB1A-9891-25B0-027B-689381BA61C2}"/>
              </a:ext>
            </a:extLst>
          </p:cNvPr>
          <p:cNvSpPr txBox="1"/>
          <p:nvPr/>
        </p:nvSpPr>
        <p:spPr>
          <a:xfrm>
            <a:off x="1184654" y="1459563"/>
            <a:ext cx="9879402" cy="3894208"/>
          </a:xfrm>
          <a:prstGeom prst="rect">
            <a:avLst/>
          </a:prstGeom>
          <a:noFill/>
        </p:spPr>
        <p:txBody>
          <a:bodyPr wrap="square">
            <a:spAutoFit/>
          </a:bodyPr>
          <a:lstStyle/>
          <a:p>
            <a:pPr indent="457200">
              <a:lnSpc>
                <a:spcPct val="150000"/>
              </a:lnSpc>
            </a:pPr>
            <a:r>
              <a:rPr lang="zh-CN" altLang="en-US" sz="2800" b="1" kern="100" dirty="0">
                <a:solidFill>
                  <a:schemeClr val="bg1"/>
                </a:solidFill>
                <a:latin typeface="+mn-ea"/>
                <a:cs typeface="Times New Roman" panose="02020603050405020304" pitchFamily="18" charset="0"/>
              </a:rPr>
              <a:t>强化学习包含五个要素：</a:t>
            </a:r>
            <a:r>
              <a:rPr lang="zh-CN" altLang="en-US" sz="2800" b="1" kern="100" dirty="0">
                <a:solidFill>
                  <a:srgbClr val="FFFF00"/>
                </a:solidFill>
                <a:latin typeface="+mn-ea"/>
                <a:cs typeface="Times New Roman" panose="02020603050405020304" pitchFamily="18" charset="0"/>
              </a:rPr>
              <a:t>策略</a:t>
            </a:r>
            <a:r>
              <a:rPr lang="zh-CN" altLang="en-US" sz="2800" b="1" kern="100" dirty="0">
                <a:solidFill>
                  <a:schemeClr val="bg1"/>
                </a:solidFill>
                <a:latin typeface="+mn-ea"/>
                <a:cs typeface="Times New Roman" panose="02020603050405020304" pitchFamily="18" charset="0"/>
              </a:rPr>
              <a:t> </a:t>
            </a:r>
            <a:r>
              <a:rPr lang="zh-CN" altLang="en-US" sz="2800" b="1" kern="100" dirty="0">
                <a:solidFill>
                  <a:srgbClr val="FFFF00"/>
                </a:solidFill>
                <a:latin typeface="+mn-ea"/>
                <a:cs typeface="Times New Roman" panose="02020603050405020304" pitchFamily="18" charset="0"/>
              </a:rPr>
              <a:t>𝜋</a:t>
            </a:r>
            <a:r>
              <a:rPr lang="zh-CN" altLang="en-US" sz="2800" b="1" kern="100" dirty="0">
                <a:solidFill>
                  <a:schemeClr val="bg1"/>
                </a:solidFill>
                <a:latin typeface="+mn-ea"/>
                <a:cs typeface="Times New Roman" panose="02020603050405020304" pitchFamily="18" charset="0"/>
              </a:rPr>
              <a:t>、</a:t>
            </a:r>
            <a:r>
              <a:rPr lang="zh-CN" altLang="en-US" sz="2800" b="1" kern="100" dirty="0">
                <a:solidFill>
                  <a:srgbClr val="FFFF00"/>
                </a:solidFill>
                <a:latin typeface="+mn-ea"/>
                <a:cs typeface="Times New Roman" panose="02020603050405020304" pitchFamily="18" charset="0"/>
              </a:rPr>
              <a:t>动作集合 𝐴</a:t>
            </a:r>
            <a:r>
              <a:rPr lang="zh-CN" altLang="en-US" sz="2800" b="1" kern="100" dirty="0">
                <a:solidFill>
                  <a:schemeClr val="bg1"/>
                </a:solidFill>
                <a:latin typeface="+mn-ea"/>
                <a:cs typeface="Times New Roman" panose="02020603050405020304" pitchFamily="18" charset="0"/>
              </a:rPr>
              <a:t>、</a:t>
            </a:r>
            <a:r>
              <a:rPr lang="zh-CN" altLang="en-US" sz="2800" b="1" kern="100" dirty="0">
                <a:solidFill>
                  <a:srgbClr val="FFFF00"/>
                </a:solidFill>
                <a:latin typeface="+mn-ea"/>
                <a:cs typeface="Times New Roman" panose="02020603050405020304" pitchFamily="18" charset="0"/>
              </a:rPr>
              <a:t>状态集合</a:t>
            </a:r>
            <a:r>
              <a:rPr lang="zh-CN" altLang="en-US" sz="2800" b="1" kern="100" dirty="0">
                <a:solidFill>
                  <a:schemeClr val="bg1"/>
                </a:solidFill>
                <a:latin typeface="+mn-ea"/>
                <a:cs typeface="Times New Roman" panose="02020603050405020304" pitchFamily="18" charset="0"/>
              </a:rPr>
              <a:t> </a:t>
            </a:r>
            <a:r>
              <a:rPr lang="zh-CN" altLang="en-US" sz="2800" b="1" kern="100" dirty="0">
                <a:solidFill>
                  <a:srgbClr val="FFFF00"/>
                </a:solidFill>
                <a:latin typeface="+mn-ea"/>
                <a:cs typeface="Times New Roman" panose="02020603050405020304" pitchFamily="18" charset="0"/>
              </a:rPr>
              <a:t>𝑆</a:t>
            </a:r>
            <a:r>
              <a:rPr lang="zh-CN" altLang="en-US" sz="2800" b="1" kern="100" dirty="0">
                <a:solidFill>
                  <a:schemeClr val="bg1"/>
                </a:solidFill>
                <a:latin typeface="+mn-ea"/>
                <a:cs typeface="Times New Roman" panose="02020603050405020304" pitchFamily="18" charset="0"/>
              </a:rPr>
              <a:t>、</a:t>
            </a:r>
            <a:r>
              <a:rPr lang="zh-CN" altLang="en-US" sz="2800" b="1" kern="100" dirty="0">
                <a:solidFill>
                  <a:srgbClr val="FFFF00"/>
                </a:solidFill>
                <a:latin typeface="+mn-ea"/>
                <a:cs typeface="Times New Roman" panose="02020603050405020304" pitchFamily="18" charset="0"/>
              </a:rPr>
              <a:t>奖励信号 𝑅</a:t>
            </a:r>
            <a:r>
              <a:rPr lang="zh-CN" altLang="en-US" sz="2800" b="1" kern="100" dirty="0">
                <a:solidFill>
                  <a:schemeClr val="bg1"/>
                </a:solidFill>
                <a:latin typeface="+mn-ea"/>
                <a:cs typeface="Times New Roman" panose="02020603050405020304" pitchFamily="18" charset="0"/>
              </a:rPr>
              <a:t>、</a:t>
            </a:r>
            <a:r>
              <a:rPr lang="zh-CN" altLang="en-US" sz="2800" b="1" kern="100" dirty="0">
                <a:solidFill>
                  <a:srgbClr val="FFFF00"/>
                </a:solidFill>
                <a:latin typeface="+mn-ea"/>
                <a:cs typeface="Times New Roman" panose="02020603050405020304" pitchFamily="18" charset="0"/>
              </a:rPr>
              <a:t>环境</a:t>
            </a:r>
            <a:r>
              <a:rPr lang="zh-CN" altLang="en-US" sz="2800" kern="100" dirty="0">
                <a:solidFill>
                  <a:schemeClr val="bg1"/>
                </a:solidFill>
                <a:latin typeface="+mn-ea"/>
                <a:cs typeface="Times New Roman" panose="02020603050405020304" pitchFamily="18" charset="0"/>
              </a:rPr>
              <a:t>，以及一个可选的要素</a:t>
            </a:r>
            <a:r>
              <a:rPr lang="en-US" altLang="zh-CN" sz="2800" kern="100" dirty="0">
                <a:solidFill>
                  <a:schemeClr val="bg1"/>
                </a:solidFill>
                <a:latin typeface="+mn-ea"/>
                <a:cs typeface="Times New Roman" panose="02020603050405020304" pitchFamily="18" charset="0"/>
              </a:rPr>
              <a:t>——</a:t>
            </a:r>
            <a:r>
              <a:rPr lang="zh-CN" altLang="en-US" sz="2800" kern="100" dirty="0">
                <a:solidFill>
                  <a:schemeClr val="bg1"/>
                </a:solidFill>
                <a:latin typeface="+mn-ea"/>
                <a:cs typeface="Times New Roman" panose="02020603050405020304" pitchFamily="18" charset="0"/>
              </a:rPr>
              <a:t>环境模型，包含状态之间的转移概率等。</a:t>
            </a:r>
            <a:endParaRPr lang="en-US" altLang="zh-CN" sz="2800" kern="100" dirty="0">
              <a:solidFill>
                <a:schemeClr val="bg1"/>
              </a:solidFill>
              <a:latin typeface="+mn-ea"/>
              <a:cs typeface="Times New Roman" panose="02020603050405020304" pitchFamily="18" charset="0"/>
            </a:endParaRPr>
          </a:p>
          <a:p>
            <a:pPr indent="457200">
              <a:lnSpc>
                <a:spcPct val="150000"/>
              </a:lnSpc>
            </a:pPr>
            <a:r>
              <a:rPr lang="zh-CN" altLang="en-US" sz="2800" i="1" kern="100" dirty="0">
                <a:solidFill>
                  <a:schemeClr val="bg1"/>
                </a:solidFill>
                <a:latin typeface="+mn-ea"/>
                <a:cs typeface="Times New Roman" panose="02020603050405020304" pitchFamily="18" charset="0"/>
              </a:rPr>
              <a:t>智能体在状态 𝑆𝑡 下依据某个策略 𝜋 选择动作 𝐴𝑡，观测动作 𝐴𝑡 的执行结果，获得奖励 𝑅𝑡，根据奖励 𝑅𝑡 更新自身策略以及状态。</a:t>
            </a:r>
          </a:p>
        </p:txBody>
      </p:sp>
      <p:sp>
        <p:nvSpPr>
          <p:cNvPr id="80" name="矩形 79">
            <a:extLst>
              <a:ext uri="{FF2B5EF4-FFF2-40B4-BE49-F238E27FC236}">
                <a16:creationId xmlns:a16="http://schemas.microsoft.com/office/drawing/2014/main" id="{1A00BABC-6258-51BD-32EB-0CF3831B044B}"/>
              </a:ext>
            </a:extLst>
          </p:cNvPr>
          <p:cNvSpPr/>
          <p:nvPr/>
        </p:nvSpPr>
        <p:spPr>
          <a:xfrm>
            <a:off x="5383396" y="839586"/>
            <a:ext cx="1928733" cy="615553"/>
          </a:xfrm>
          <a:prstGeom prst="rect">
            <a:avLst/>
          </a:prstGeom>
          <a:noFill/>
        </p:spPr>
        <p:txBody>
          <a:bodyPr wrap="none" lIns="91440" tIns="45720" rIns="91440" bIns="45720">
            <a:spAutoFit/>
          </a:bodyPr>
          <a:lstStyle/>
          <a:p>
            <a:r>
              <a:rPr lang="zh-CN" altLang="en-US" sz="3400" b="1" dirty="0">
                <a:ln w="13462">
                  <a:noFill/>
                  <a:prstDash val="solid"/>
                </a:ln>
                <a:solidFill>
                  <a:srgbClr val="FFFF00"/>
                </a:solidFill>
              </a:rPr>
              <a:t>强化学习</a:t>
            </a:r>
            <a:endParaRPr lang="zh-CN" altLang="en-US" sz="3400" b="1" cap="none" spc="0" dirty="0">
              <a:ln w="13462">
                <a:noFill/>
                <a:prstDash val="solid"/>
              </a:ln>
              <a:solidFill>
                <a:srgbClr val="FFFF00"/>
              </a:solidFill>
            </a:endParaRPr>
          </a:p>
        </p:txBody>
      </p:sp>
    </p:spTree>
    <p:extLst>
      <p:ext uri="{BB962C8B-B14F-4D97-AF65-F5344CB8AC3E}">
        <p14:creationId xmlns:p14="http://schemas.microsoft.com/office/powerpoint/2010/main" val="1680152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FC6680E-1581-D134-A98E-398D9983B32B}"/>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DD99C8A-D474-0A9C-2422-6A97B843A2A3}"/>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7C8812D-4112-45CF-ADDF-7B72A55675A3}"/>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63E2EAA-FC03-E166-A507-197AF10A5A96}"/>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9D84D4C6-F1F8-D047-A89B-02A632B38207}"/>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CAFDFB6E-9E49-8EDA-F366-6A7839F68958}"/>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E6679425-3B7A-F815-4EEB-3C203385A327}"/>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D4A85DE0-4989-4E8C-DE5E-6C08B5275565}"/>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E2138BCE-F10C-EF66-0802-26B39B42A79A}"/>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EF09DEBE-BB37-594E-5DBE-96E919CDB7CE}"/>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9C329A31-643D-E9C7-8796-BEC676FD3836}"/>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DDC62D5E-E35F-D7CF-DCCD-C17A5AF6E085}"/>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29EE379A-26DC-FFBF-1E9A-00DBB5CB6898}"/>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4C6F320D-90B3-417D-BE26-3BAE18C9F717}"/>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151DFBA8-603D-4DC7-8D4D-B3A10D1FA993}"/>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DA2FE959-FD68-9B07-8D97-686803864CB3}"/>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775550B3-4730-5A2A-833C-5EFB365281C0}"/>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7995756B-8955-0BF9-DE2D-8D1B2B1B7B33}"/>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E177182D-BD64-C72F-CED2-77D17160E85E}"/>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D390216E-DB2D-50D3-7087-9EBB2D1688AA}"/>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713D31F5-81C0-5EA0-5831-0BD0F7AF9894}"/>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F66030F5-E83F-DF46-32FA-55FEB67A277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9175ED4-5327-09F0-D534-3F6043C0973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6AFFA00-52AB-10CC-F38D-581CFBAEE24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DF5C429-4043-6EBB-48B3-B26FCAA60A2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F0F11EA-D9D1-4C34-0DEE-BA5E7659EAE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91E1AD25-F21B-AAFC-89A7-56CB2DF1EE0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2D806630-E9B0-218B-4332-670B126E9C03}"/>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8A28E23D-F8B7-B78E-3677-060AE6D1A76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D81C83C-ABEE-BB94-930E-8C5CBF32360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8A56AA92-EE86-6297-7068-E4B5AE26C58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D6709CF-1358-F3AD-B81C-95E71019983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8549B8C-BCF5-A489-158D-08F94A2E14B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D4E9168-C48C-521D-38A8-DF0439E7867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A57196B6-67D0-39F4-1845-1F6C362EA221}"/>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65C90A46-90BE-EA83-8407-8A44B73BFAD6}"/>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4B2CDE17-58BE-DD7F-A743-3AD22369A1B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E3B9CED1-B31B-6115-B5D9-873B7A99424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DEB20C9-9877-9C4C-2A89-5773E81854B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CB51A2D-F3AA-3000-4482-D0DBF063FF8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05F6BFA-F9CD-9F7C-1424-C97775D910B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A05881F-768D-33EB-B875-CD50A889661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A30F2330-BCAE-C54D-5B35-15CD91E2A932}"/>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6AE91D96-55BC-E768-47A2-CD0CDA77907E}"/>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F24B6D1-0ECB-6418-6E9F-18C8EA98157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8F89E7B-5B55-58EC-73FA-C986B7036C0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CC7B22B-BDCF-78B9-6417-565D034B401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EFFFB01-94B0-30E3-6E5D-FCC2327E3FB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A7E6C243-B281-02DE-8361-2C460B4F5B1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37977B31-08EF-3034-AEC9-D1EDB5701369}"/>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936AF2E0-C5F7-55F3-84EE-02BECBDDF37C}"/>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7BE0022A-B1EE-588F-7856-6DD3439B5CE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9EB3A39-B09F-1C03-33E6-307130DA690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6D4D8749-DD8D-1316-EF5D-E52AE10BACD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24F365C-172B-99CF-2330-9E6EFF41192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1B1699C9-53D1-7508-8361-B63E9BB2829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137988C8-B492-1CA1-7ECF-B0E7ADFF24E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82F71041-F941-3B5D-A32E-B22AE6487BB1}"/>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367BA7D7-5DF5-E078-A276-88CDFEF9794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21B2D25-6E6C-CED8-7EAD-5CAFB49CB17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57849CE-C165-141A-0F36-603E8501969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2E5DE05-2E8B-E23F-2211-55EA8BA9BA3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DF7784C-51A8-68A1-880C-00DCC9B1425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BCAA115C-BDFE-38E6-CC6F-CFC38C036F4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1B97A894-44A4-93C5-37E5-6E90C66F4082}"/>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90DD0112-208C-FE57-21C7-71B4242FA421}"/>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456AE337-D4D1-72E5-ABDF-6CF1DA16503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AFB1642F-AFDF-B421-AE13-457D03F4CED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EA474B31-E9B2-1A84-7297-20E9F1F001C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15F6C024-4A40-42B5-D61B-CB75B4724D1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26AA0A5-7373-EE55-2043-D0F246AAD75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C3DEA09C-E4E7-88D3-4D6D-B43B1DAAAF3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462D2EB3-D1CD-FD1A-D180-729AEF1B3E9B}"/>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B0E9D57D-0D85-AFEC-5CE3-C297B5A3D04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7B7D0F62-F498-91E1-8BD1-52659611D60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918CAD6-B8F1-7B54-E5AC-610CBDE8BE8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1B9B6230-EAF4-87A4-0FF8-A00843CCB9C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0DB9D92-1F52-3FAE-48AA-508ABB5D0691}"/>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D992DD42-335A-CAC7-1763-57ED62B5A21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2465840E-88CA-5ED8-FBB8-CEFC06599E47}"/>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B1FF5E16-526C-6294-47A6-23D904C79CD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4A6A845-87CB-5185-0DE1-C5E583999037}"/>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852EE81E-74BD-CFA9-75E5-CD942A8821D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AD2D619-2A61-C4F6-C737-6060064936C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9D63445B-2B16-825E-DE10-1B971CC4B509}"/>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D36FD516-7E62-8589-0425-641504B26BA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938040DF-6E88-EE78-D797-12751C428E06}"/>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35223A50-2CF1-018F-8DA7-F5B147DD1897}"/>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377C2941-8D61-5F17-4910-CFA0312097C4}"/>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2F4493C2-3E72-A03A-8F56-3B439627D65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D43E79E-72C8-270B-69CE-5A7D1A35BB6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1C63D55-03A6-658F-C2EE-73BF92165A5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BABBA402-25B0-0AE9-B50B-9BA92EA42565}"/>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398553E8-50CD-7FAE-E8E2-ABBE11DCB25A}"/>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AB02B88A-7861-8E2E-C66C-6B4EC18F8AE7}"/>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457217B9-4CAB-1989-5E49-3FA9D7D7A717}"/>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50DD991E-7A2C-10FB-E88A-AE8DE36495D0}"/>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19E16F37-4E97-324B-828B-8D8AA3E93A89}"/>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C3AFE121-A7C7-B976-6EDF-058C31EA43A4}"/>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D1ACED07-D87C-8B88-E06E-66BD25FEACB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782E72AD-FB56-C108-35B3-165AA38CCD70}"/>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7426C236-1D35-5F9C-888F-BBCCC9D5B88E}"/>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FD633954-22C6-C393-29FF-68D95E2316A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18AB9FD3-9278-98D3-0175-9F2346DAB4B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57A41A2-0EFB-3669-4EE7-E6E190B34F0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329EEB3-B891-9318-3900-D5796F5286A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BFBB208-B69E-EE32-A716-E95397BD62B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6A8F9F89-D500-B7A1-3D06-EDDA2B81248E}"/>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B7CF6C72-E21F-09C4-6E03-F869E38F170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03053B05-C1FC-433E-44E2-9BBC0D84F361}"/>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9CAF500-9176-3E12-BD83-44CD0DD5308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7FDB45EF-61D2-7CFE-D35F-63F01166EFF4}"/>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EA5EA14C-860B-71A5-C05A-4113748C6C7E}"/>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C89176ED-44EC-D0E7-BE2B-676FDF77378D}"/>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A9CCDE20-A8F1-631D-D06B-D670A931866F}"/>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86C7B545-8E19-A7DB-389C-421BEE8A8662}"/>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9DB85C87-0FA2-25DE-8FC5-F6ECEB3E2D9B}"/>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343B7CC-BF3E-DB4B-3E84-5A5B1F44C843}"/>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C9021F0-4CC3-6CA7-5301-73007B251281}"/>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F5980405-61E4-E84C-158E-AF14D56C74F7}"/>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EF28A8D0-FE6E-91E1-C380-F299EF242A3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F50A445A-9F73-2311-55FC-2E339800A870}"/>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5FA7953-FDAB-D076-1316-A8ADA129A10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5C45D0B4-EFFC-FE3A-A5D4-BA20342819C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B694DA29-A07C-7626-80A0-A36BD798FA90}"/>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0146276A-82FE-FAAA-D88C-230D308EE827}"/>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7E555363-0F05-F96A-32A3-78C14E18A25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10B9E69D-EEF5-6538-2FA2-6F7850683A6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8F3AF3FE-E512-9678-A3A8-47848694C41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3609B0E2-FBFA-BDC2-C5C9-CFD0294650A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1D43AAD0-CA56-60BC-50AE-AA7F1469B046}"/>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963D99F8-1BA3-C9B5-AFE3-FC60E2DB9A4B}"/>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9E204573-51FF-A96C-CF65-3561A2E314FA}"/>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C5E43849-98A1-CF53-97F6-A536F4AC073C}"/>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6B5CEE6A-D37A-66EF-A292-1A8049915D7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8117D4ED-F031-1841-EB1E-48ABCE0E1EF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D153B220-0389-1057-1571-CAD730FE2B6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E23AA9D1-2A15-FE01-D256-8A9EEE1EF197}"/>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3183644B-56D1-3549-1EE0-6896F1326E8B}"/>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FD8B2D7F-9128-DF0E-28B1-98DA221E6A37}"/>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2C3F74A7-C8D0-A5C9-BDAF-DE5381B578EF}"/>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B73D5FF1-85ED-F944-D05F-F9CBC8BBD629}"/>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1CA50C31-D1FB-53E6-B78B-78EA4ABBBEAC}"/>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5D377F3D-B5DB-8B8E-9086-931C5267712C}"/>
              </a:ext>
            </a:extLst>
          </p:cNvPr>
          <p:cNvSpPr/>
          <p:nvPr/>
        </p:nvSpPr>
        <p:spPr>
          <a:xfrm>
            <a:off x="1250773" y="790498"/>
            <a:ext cx="3159839"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其他方法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0" name="矩形 79">
            <a:extLst>
              <a:ext uri="{FF2B5EF4-FFF2-40B4-BE49-F238E27FC236}">
                <a16:creationId xmlns:a16="http://schemas.microsoft.com/office/drawing/2014/main" id="{A79217FE-4FEE-B99D-0613-434DE519B398}"/>
              </a:ext>
            </a:extLst>
          </p:cNvPr>
          <p:cNvSpPr/>
          <p:nvPr/>
        </p:nvSpPr>
        <p:spPr>
          <a:xfrm>
            <a:off x="5383396" y="839586"/>
            <a:ext cx="1928733" cy="615553"/>
          </a:xfrm>
          <a:prstGeom prst="rect">
            <a:avLst/>
          </a:prstGeom>
          <a:noFill/>
        </p:spPr>
        <p:txBody>
          <a:bodyPr wrap="none" lIns="91440" tIns="45720" rIns="91440" bIns="45720">
            <a:spAutoFit/>
          </a:bodyPr>
          <a:lstStyle/>
          <a:p>
            <a:r>
              <a:rPr lang="zh-CN" altLang="en-US" sz="3400" b="1" dirty="0">
                <a:ln w="13462">
                  <a:noFill/>
                  <a:prstDash val="solid"/>
                </a:ln>
                <a:solidFill>
                  <a:srgbClr val="FFFF00"/>
                </a:solidFill>
              </a:rPr>
              <a:t>强化学习</a:t>
            </a:r>
            <a:endParaRPr lang="zh-CN" altLang="en-US" sz="3400" b="1" cap="none" spc="0" dirty="0">
              <a:ln w="13462">
                <a:noFill/>
                <a:prstDash val="solid"/>
              </a:ln>
              <a:solidFill>
                <a:srgbClr val="FFFF00"/>
              </a:solidFill>
            </a:endParaRPr>
          </a:p>
        </p:txBody>
      </p:sp>
      <p:pic>
        <p:nvPicPr>
          <p:cNvPr id="1026" name="图片 1">
            <a:extLst>
              <a:ext uri="{FF2B5EF4-FFF2-40B4-BE49-F238E27FC236}">
                <a16:creationId xmlns:a16="http://schemas.microsoft.com/office/drawing/2014/main" id="{9C9191A8-3E9F-43E9-4D95-B1A95F7C0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866" y="1384711"/>
            <a:ext cx="7763063" cy="458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761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C8FA3D-AE2D-A677-4C18-52BF10B211B1}"/>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615776D1-1E6B-2AFA-7FEF-923B486FAA1E}"/>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7118D40-45FF-97D7-4ADF-E457B86AFD26}"/>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40A5FBD-8BAC-55B2-5CE1-F53B3DAC303C}"/>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EED674A8-E2CE-029B-E9EA-AAD8AB62DE41}"/>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FAD39EB0-22D3-7634-17DD-7FDFC169D53B}"/>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4E4A4673-0C6D-F8F9-848F-83E4976FC0D0}"/>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3E1E8C25-C394-657B-0E67-FDBD7FC86FA0}"/>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2B861D7E-466D-FEDB-23D4-9E564F4CFEC3}"/>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A3C423A5-F5BC-977A-44DD-033EDF316B6B}"/>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4CC1E5AD-72DA-98A0-1C45-D443ABBDE215}"/>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974F774D-FFDD-D885-103E-57CAFDECC644}"/>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A58F05FD-B0FA-BB85-88E8-98136A83AD01}"/>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6711BAC4-F483-94E2-829A-50AC9C094F59}"/>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EF47DAD2-873E-75E5-F70F-F9EF7DDEBC87}"/>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E135B35F-1F69-B6A7-7BCE-595D32861719}"/>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75CC6168-6A3E-72F0-0B69-587F807AEC3E}"/>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C0646970-3A98-B450-AF4A-FDED1C276E0C}"/>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CEDEC41D-DD1C-99E5-59D5-4C1BC020C2E1}"/>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E6DCE729-9A57-29DA-6660-1350AA465996}"/>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614703A0-9B5F-8E9A-9081-8E4A324B083A}"/>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D8F7CAC9-5481-D918-BDBF-ECC738E28B4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5135945-78ED-33B6-3E55-486F09D5F33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A552CB8-184D-8ECF-4E09-80C27080E9A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3EEFC77-6E41-E106-49D4-CA6E746A49C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2905CB5-9F8A-DC3B-5C00-7D8D00B4EC8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8C9C7C6-C286-8571-C710-90C3500E142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602A06B8-EFB2-239E-05C1-2A37E5032EB4}"/>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9E654505-4AD7-D3D3-1127-42AD584BEB6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5B86E9D-6943-0520-13D8-5C39941F16E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0EF5F60-7055-3BF4-200C-9CD1C0F4E72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B07B018-BD65-A5F8-4C85-1547D4AD2B3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309C28D-4CE4-2AB0-8B7D-36F834EC29C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BD76EB9-2A93-291D-8028-5C9AA786529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185FCFB6-DCD0-4ADF-4F3E-131353179ED3}"/>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33C852A3-0F36-E40D-BD98-375A1F21C5C7}"/>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520720B6-0ECB-D377-0310-CCF4A603254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B94695B-CF0A-3667-89CB-0B9750D9CD0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85F9E0C-7AC3-4598-13C7-F1B77A86DFE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D977230-BC53-3C19-EE9B-94D776C262E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BA8C330-F0B1-539A-E2D4-E7493538460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947D283-4B39-8E40-859D-DEAC98463DF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703D4D62-8862-E81D-EAD2-35F299F35807}"/>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2E0F1ADE-4DF9-6621-5CD2-E47340B058F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EBE18AB-9CA8-2688-4740-5807CE20964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7E2BBA0C-ED0C-FDCB-7459-BB6CE313F41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65C78DD1-0303-5F03-8D69-411F28B40AD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A4D7B47-68F5-8722-1C89-952B315EA92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843E9BC-66B3-0B80-8D22-3943FA31159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15991727-E51E-6691-F6CA-EA320F72C7F7}"/>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AD5D0996-0BBE-0EBD-5C5D-E74BAED18CAA}"/>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512ADBC8-202E-18B0-CCBE-1282B6E649A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3728AF97-7479-3E26-BD4D-9B9AC56E8D5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FBB7064-FEEC-252F-3CB3-F91E2605D41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D08234F-103D-E891-7015-37EB8A9391E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2EDBCCF-7A92-79A7-4DE5-791A8B2E87F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FBA342B5-9F11-5EA4-64C4-079CB27B00E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5108893B-4E06-C801-CEA4-8B84BFBE6677}"/>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4D0A1814-2E14-993D-8BB6-0921554A311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803EAAB-C989-A293-9928-C08577621B5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5ADFEDF-E3E0-8822-AFF1-9450B4B6E74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0FDAE1E5-0ADC-DD0A-19DC-C89D8D1031E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B58A6C19-01CF-A099-A60F-360D4D69E84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3E5B6E1-2788-5BDA-814C-DEC539380FC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C9A6799F-785C-50DD-63A2-84A36FDF1018}"/>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8BD43654-25C6-C4F8-CC15-FBA7DA63690E}"/>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66E71D8F-E7F5-0149-80D7-1CD51F96E83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CFA165DB-CDB5-8EC4-ABD9-668AFDB5580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BB4BFD2-1756-D75E-1EC2-1E166AC9579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B0AF769-3ADA-242F-C5D2-E41D7D2478B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74AA05E8-73DC-261E-2DC8-BF27657A696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EA9C339-1B8E-363F-3A5D-446712D38C1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BD0EBDA6-6DC5-42EC-6496-1B2352B6D5D5}"/>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5EBE7A9E-BACC-C5AD-38AD-A4AA2843FAF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498529F8-1AEB-831F-A055-E322AB0A35C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1685E677-6053-C530-3300-24CA3C6D094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D98CC09-5EFB-4A67-EA75-B437D1B8C18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034DF8D-A402-F245-5CCF-DB1EAFB95E2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DE28F1E9-78DA-6326-73EE-69D4A54CCA6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FA908C21-57B7-C543-5F06-BCA7378910C3}"/>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187A1116-DDEC-1CF0-E070-FED5305688F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D9771399-1305-FEEB-9072-FEFFDF2F8F3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BA7D02DB-1982-AB80-4B36-A2FF4ECFC3D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B9FE451D-3CE5-C5A5-2A93-6F3DD04DC94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B838D4A-B252-2108-E517-8F533639EF4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80F4941B-9844-88E1-2773-3A13CAA9002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692F58F1-F431-F260-BC74-0D32E4A96499}"/>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8684101A-54C2-473D-6BD2-1DFFE5104873}"/>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DBD077CC-4A7A-63D2-9112-BE5900C388E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047DE9D-3DD0-EB20-E149-8F40756BB7E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6F4A7453-F1B1-DF1D-9D55-3B2645F485E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F5EF503-F3C6-DF8E-A802-7FAF72D6FB4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C58CB34-12D7-17E8-67E0-04956D8AD50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D1FB134F-D96E-3ED1-D7ED-94D7D228888E}"/>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BDB2078F-3DE1-B683-2000-558885347A9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330DF62-4985-7763-7B08-5F22EB03D80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10ABDEEF-1C44-1C74-D84C-695B6898B98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43F4EFA-EDED-8751-1F0A-1FB0AFF50DC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E6E3E755-CDE7-5E8B-E461-B4E6FFC9473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FC1DD881-31FA-7D45-6B4B-68B34E5C4DFC}"/>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37E7F044-74FB-191E-493C-79B2D393E6E3}"/>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98799112-06A8-51A3-529F-B2194B2DE79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3843B0A2-7C24-94F8-23A9-5904213C881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D5B073D3-F9AD-C83E-5B06-5797BB7A5D2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E840951C-820C-BFF4-3193-F8903952331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242A37FF-A61B-79DC-38F8-26E1EA5C98E0}"/>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2668C7C-D77F-1E14-3AFA-C554075C6310}"/>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C93BFF52-3D92-5B78-1BFE-3A0E35E51DD3}"/>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801CCCB6-27FA-94B3-766E-92FABC6E77B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2008C0D3-8898-68E5-EC08-837FF0C2C88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05A3FEDA-EC8D-1DC1-58A6-E15406087B2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97CDC92F-9A11-9F96-FC06-FE2F7A5060D7}"/>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4EE2C42F-FB86-BBD3-316D-FAC80C915E0B}"/>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66E3C337-41CB-80D1-7C98-3FB4157B0EDC}"/>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06F8F18-7097-B47C-5E7C-F7A60AA60864}"/>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52F103DF-68C8-00BC-A200-4EF8FC6030D5}"/>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DCAA5FE7-6F58-8D37-11DF-FA4FF8745ABC}"/>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C8B81AC-CCAF-E8D5-F744-4F5B789ED389}"/>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66A9D45-58C5-1A0B-37DC-4BFB57C0BAC8}"/>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6EF70462-105F-1612-77AA-8647263A78C5}"/>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30B103BF-C48C-D09C-539B-A7916432CE2C}"/>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7BA78DC3-7D90-ED9B-D17D-88A5FC445A89}"/>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0F8F5C9-9D6E-96CD-07DA-C5CFA009D62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36503857-7FA7-2D96-B4DB-285CF30C64F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1C0E897F-71D5-6DBB-065A-F318D0E0A15F}"/>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DBE98DED-FD4A-F29B-E101-49F5A2353673}"/>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B3246B80-35AA-A006-6721-E3ED99E321F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615DA4B2-C41B-E692-9E3E-350D88610BC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56D988C2-B5A4-683A-9BF0-4F017FF5F72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9EF4BAED-94E5-3A83-CA08-2B792716299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5C172B30-5E5D-B98B-D26B-BD15E35A3A49}"/>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E8E20BCD-3F17-11AB-F384-8FBC816192A4}"/>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3B7E012D-9B57-DB97-4A53-CF9083B18AA7}"/>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4F8CDB1C-EBA4-43BB-3F36-2B9818067A6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647E1FE6-3AFA-B6AC-550F-3AE78B3589E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A84533F9-0EF8-53CD-6A76-80E98BEA2CD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AD43C677-EDCF-6CC4-1F09-C5B1349B129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36B82BF4-E0F9-14AD-9D6F-6A560343D128}"/>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1D078ED2-E26F-2185-40B8-AC747F8743F6}"/>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68846D03-772F-F711-52E0-1E611C0057D1}"/>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9CC2F176-FA48-ADE1-C79F-A7DB2D2F2549}"/>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DE7CFF3B-D7A4-D5FC-902C-44E439305DC5}"/>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F321060B-4707-EF20-6847-15BD83519330}"/>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决策类算法</a:t>
            </a:r>
          </a:p>
        </p:txBody>
      </p:sp>
      <p:sp>
        <p:nvSpPr>
          <p:cNvPr id="156" name="矩形 155">
            <a:extLst>
              <a:ext uri="{FF2B5EF4-FFF2-40B4-BE49-F238E27FC236}">
                <a16:creationId xmlns:a16="http://schemas.microsoft.com/office/drawing/2014/main" id="{522AD71D-C805-9FC5-71BB-425D4767DEF1}"/>
              </a:ext>
            </a:extLst>
          </p:cNvPr>
          <p:cNvSpPr/>
          <p:nvPr/>
        </p:nvSpPr>
        <p:spPr>
          <a:xfrm>
            <a:off x="1250773" y="790498"/>
            <a:ext cx="3159839"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其他方法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2946CACF-557D-1D95-ACD1-D3AAB5899291}"/>
              </a:ext>
            </a:extLst>
          </p:cNvPr>
          <p:cNvSpPr txBox="1"/>
          <p:nvPr/>
        </p:nvSpPr>
        <p:spPr>
          <a:xfrm>
            <a:off x="1184654" y="1459563"/>
            <a:ext cx="9879402" cy="4540538"/>
          </a:xfrm>
          <a:prstGeom prst="rect">
            <a:avLst/>
          </a:prstGeom>
          <a:noFill/>
        </p:spPr>
        <p:txBody>
          <a:bodyPr wrap="square">
            <a:spAutoFit/>
          </a:bodyPr>
          <a:lstStyle/>
          <a:p>
            <a:pPr indent="457200">
              <a:lnSpc>
                <a:spcPct val="150000"/>
              </a:lnSpc>
            </a:pPr>
            <a:r>
              <a:rPr lang="en-US" altLang="zh-CN" sz="2800" kern="100" dirty="0">
                <a:solidFill>
                  <a:schemeClr val="bg1"/>
                </a:solidFill>
                <a:latin typeface="+mn-ea"/>
                <a:cs typeface="Times New Roman" panose="02020603050405020304" pitchFamily="18" charset="0"/>
              </a:rPr>
              <a:t>A*</a:t>
            </a:r>
            <a:r>
              <a:rPr lang="zh-CN" altLang="en-US" sz="2800" kern="100" dirty="0">
                <a:solidFill>
                  <a:schemeClr val="bg1"/>
                </a:solidFill>
                <a:latin typeface="+mn-ea"/>
                <a:cs typeface="Times New Roman" panose="02020603050405020304" pitchFamily="18" charset="0"/>
              </a:rPr>
              <a:t>算法是常用的</a:t>
            </a:r>
            <a:r>
              <a:rPr lang="en-US" altLang="zh-CN" sz="2800" kern="100" dirty="0">
                <a:solidFill>
                  <a:srgbClr val="FFFF00"/>
                </a:solidFill>
                <a:latin typeface="+mn-ea"/>
                <a:cs typeface="Times New Roman" panose="02020603050405020304" pitchFamily="18" charset="0"/>
              </a:rPr>
              <a:t>AI</a:t>
            </a:r>
            <a:r>
              <a:rPr lang="zh-CN" altLang="en-US" sz="2800" kern="100" dirty="0">
                <a:solidFill>
                  <a:srgbClr val="FFFF00"/>
                </a:solidFill>
                <a:latin typeface="+mn-ea"/>
                <a:cs typeface="Times New Roman" panose="02020603050405020304" pitchFamily="18" charset="0"/>
              </a:rPr>
              <a:t>寻路算法</a:t>
            </a:r>
            <a:r>
              <a:rPr lang="zh-CN" altLang="en-US" sz="2800" kern="100" dirty="0">
                <a:solidFill>
                  <a:schemeClr val="bg1"/>
                </a:solidFill>
                <a:latin typeface="+mn-ea"/>
                <a:cs typeface="Times New Roman" panose="02020603050405020304" pitchFamily="18" charset="0"/>
              </a:rPr>
              <a:t>。</a:t>
            </a:r>
            <a:endParaRPr lang="en-US" altLang="zh-CN" sz="2800" kern="100" dirty="0">
              <a:solidFill>
                <a:schemeClr val="bg1"/>
              </a:solidFill>
              <a:latin typeface="+mn-ea"/>
              <a:cs typeface="Times New Roman" panose="02020603050405020304" pitchFamily="18" charset="0"/>
            </a:endParaRPr>
          </a:p>
          <a:p>
            <a:pPr indent="457200">
              <a:lnSpc>
                <a:spcPct val="150000"/>
              </a:lnSpc>
            </a:pPr>
            <a:r>
              <a:rPr lang="en-US" altLang="zh-CN" sz="2800" kern="100" dirty="0">
                <a:solidFill>
                  <a:schemeClr val="bg1"/>
                </a:solidFill>
                <a:latin typeface="+mn-ea"/>
                <a:cs typeface="Times New Roman" panose="02020603050405020304" pitchFamily="18" charset="0"/>
              </a:rPr>
              <a:t>A* </a:t>
            </a:r>
            <a:r>
              <a:rPr lang="zh-CN" altLang="en-US" sz="2800" kern="100" dirty="0">
                <a:solidFill>
                  <a:schemeClr val="bg1"/>
                </a:solidFill>
                <a:latin typeface="+mn-ea"/>
                <a:cs typeface="Times New Roman" panose="02020603050405020304" pitchFamily="18" charset="0"/>
              </a:rPr>
              <a:t>算法是一种</a:t>
            </a:r>
            <a:r>
              <a:rPr lang="zh-CN" altLang="en-US" sz="2800" kern="100" dirty="0">
                <a:solidFill>
                  <a:srgbClr val="FFFF00"/>
                </a:solidFill>
                <a:latin typeface="+mn-ea"/>
                <a:cs typeface="Times New Roman" panose="02020603050405020304" pitchFamily="18" charset="0"/>
              </a:rPr>
              <a:t>启发式</a:t>
            </a:r>
            <a:r>
              <a:rPr lang="zh-CN" altLang="en-US" sz="2800" kern="100" dirty="0">
                <a:solidFill>
                  <a:schemeClr val="bg1"/>
                </a:solidFill>
                <a:latin typeface="+mn-ea"/>
                <a:cs typeface="Times New Roman" panose="02020603050405020304" pitchFamily="18" charset="0"/>
              </a:rPr>
              <a:t>的最佳优先搜索算法。将起点到途中某个目标点的距离和该目标点到终点的预测距离之和作为启发因子，优先选择启发因子最小的方向进行搜索。启发函数的计算方法可以用</a:t>
            </a:r>
            <a:r>
              <a:rPr lang="en-US" altLang="zh-CN" sz="2800" i="1" kern="100" dirty="0">
                <a:solidFill>
                  <a:srgbClr val="FFFF00"/>
                </a:solidFill>
                <a:latin typeface="+mn-ea"/>
                <a:cs typeface="Times New Roman" panose="02020603050405020304" pitchFamily="18" charset="0"/>
              </a:rPr>
              <a:t>f(n) = g(n) + h(n)</a:t>
            </a:r>
            <a:r>
              <a:rPr lang="zh-CN" altLang="en-US" sz="2800" kern="100" dirty="0">
                <a:solidFill>
                  <a:schemeClr val="bg1"/>
                </a:solidFill>
                <a:latin typeface="+mn-ea"/>
                <a:cs typeface="Times New Roman" panose="02020603050405020304" pitchFamily="18" charset="0"/>
              </a:rPr>
              <a:t>表示，其中</a:t>
            </a:r>
            <a:r>
              <a:rPr lang="en-US" altLang="zh-CN" sz="2800" kern="100" dirty="0">
                <a:solidFill>
                  <a:schemeClr val="bg1"/>
                </a:solidFill>
                <a:latin typeface="+mn-ea"/>
                <a:cs typeface="Times New Roman" panose="02020603050405020304" pitchFamily="18" charset="0"/>
              </a:rPr>
              <a:t>g</a:t>
            </a:r>
            <a:r>
              <a:rPr lang="zh-CN" altLang="en-US" sz="2800" kern="100" dirty="0">
                <a:solidFill>
                  <a:schemeClr val="bg1"/>
                </a:solidFill>
                <a:latin typeface="+mn-ea"/>
                <a:cs typeface="Times New Roman" panose="02020603050405020304" pitchFamily="18" charset="0"/>
              </a:rPr>
              <a:t>（</a:t>
            </a:r>
            <a:r>
              <a:rPr lang="en-US" altLang="zh-CN" sz="2800" kern="100" dirty="0">
                <a:solidFill>
                  <a:schemeClr val="bg1"/>
                </a:solidFill>
                <a:latin typeface="+mn-ea"/>
                <a:cs typeface="Times New Roman" panose="02020603050405020304" pitchFamily="18" charset="0"/>
              </a:rPr>
              <a:t>n</a:t>
            </a:r>
            <a:r>
              <a:rPr lang="zh-CN" altLang="en-US" sz="2800" kern="100" dirty="0">
                <a:solidFill>
                  <a:schemeClr val="bg1"/>
                </a:solidFill>
                <a:latin typeface="+mn-ea"/>
                <a:cs typeface="Times New Roman" panose="02020603050405020304" pitchFamily="18" charset="0"/>
              </a:rPr>
              <a:t>）是从起始节点到当前节点</a:t>
            </a:r>
            <a:r>
              <a:rPr lang="en-US" altLang="zh-CN" sz="2800" kern="100" dirty="0">
                <a:solidFill>
                  <a:schemeClr val="bg1"/>
                </a:solidFill>
                <a:latin typeface="+mn-ea"/>
                <a:cs typeface="Times New Roman" panose="02020603050405020304" pitchFamily="18" charset="0"/>
              </a:rPr>
              <a:t>n</a:t>
            </a:r>
            <a:r>
              <a:rPr lang="zh-CN" altLang="en-US" sz="2800" kern="100" dirty="0">
                <a:solidFill>
                  <a:schemeClr val="bg1"/>
                </a:solidFill>
                <a:latin typeface="+mn-ea"/>
                <a:cs typeface="Times New Roman" panose="02020603050405020304" pitchFamily="18" charset="0"/>
              </a:rPr>
              <a:t>的成本。</a:t>
            </a:r>
            <a:r>
              <a:rPr lang="en-US" altLang="zh-CN" sz="2800" kern="100" dirty="0">
                <a:solidFill>
                  <a:schemeClr val="bg1"/>
                </a:solidFill>
                <a:latin typeface="+mn-ea"/>
                <a:cs typeface="Times New Roman" panose="02020603050405020304" pitchFamily="18" charset="0"/>
              </a:rPr>
              <a:t>h</a:t>
            </a:r>
            <a:r>
              <a:rPr lang="zh-CN" altLang="en-US" sz="2800" kern="100" dirty="0">
                <a:solidFill>
                  <a:schemeClr val="bg1"/>
                </a:solidFill>
                <a:latin typeface="+mn-ea"/>
                <a:cs typeface="Times New Roman" panose="02020603050405020304" pitchFamily="18" charset="0"/>
              </a:rPr>
              <a:t>（</a:t>
            </a:r>
            <a:r>
              <a:rPr lang="en-US" altLang="zh-CN" sz="2800" kern="100" dirty="0">
                <a:solidFill>
                  <a:schemeClr val="bg1"/>
                </a:solidFill>
                <a:latin typeface="+mn-ea"/>
                <a:cs typeface="Times New Roman" panose="02020603050405020304" pitchFamily="18" charset="0"/>
              </a:rPr>
              <a:t>n</a:t>
            </a:r>
            <a:r>
              <a:rPr lang="zh-CN" altLang="en-US" sz="2800" kern="100" dirty="0">
                <a:solidFill>
                  <a:schemeClr val="bg1"/>
                </a:solidFill>
                <a:latin typeface="+mn-ea"/>
                <a:cs typeface="Times New Roman" panose="02020603050405020304" pitchFamily="18" charset="0"/>
              </a:rPr>
              <a:t>）是从</a:t>
            </a:r>
            <a:r>
              <a:rPr lang="en-US" altLang="zh-CN" sz="2800" kern="100" dirty="0">
                <a:solidFill>
                  <a:schemeClr val="bg1"/>
                </a:solidFill>
                <a:latin typeface="+mn-ea"/>
                <a:cs typeface="Times New Roman" panose="02020603050405020304" pitchFamily="18" charset="0"/>
              </a:rPr>
              <a:t>n</a:t>
            </a:r>
            <a:r>
              <a:rPr lang="zh-CN" altLang="en-US" sz="2800" kern="100" dirty="0">
                <a:solidFill>
                  <a:schemeClr val="bg1"/>
                </a:solidFill>
                <a:latin typeface="+mn-ea"/>
                <a:cs typeface="Times New Roman" panose="02020603050405020304" pitchFamily="18" charset="0"/>
              </a:rPr>
              <a:t>到最终目标的成本的启发式估计。</a:t>
            </a:r>
            <a:endParaRPr lang="zh-CN" altLang="en-US" sz="2800" i="1" kern="100" dirty="0">
              <a:solidFill>
                <a:schemeClr val="bg1"/>
              </a:solidFill>
              <a:latin typeface="+mn-ea"/>
              <a:cs typeface="Times New Roman" panose="02020603050405020304" pitchFamily="18" charset="0"/>
            </a:endParaRPr>
          </a:p>
        </p:txBody>
      </p:sp>
      <p:sp>
        <p:nvSpPr>
          <p:cNvPr id="80" name="矩形 79">
            <a:extLst>
              <a:ext uri="{FF2B5EF4-FFF2-40B4-BE49-F238E27FC236}">
                <a16:creationId xmlns:a16="http://schemas.microsoft.com/office/drawing/2014/main" id="{91FC63CD-A3A0-6240-E5DD-C1499D614427}"/>
              </a:ext>
            </a:extLst>
          </p:cNvPr>
          <p:cNvSpPr/>
          <p:nvPr/>
        </p:nvSpPr>
        <p:spPr>
          <a:xfrm>
            <a:off x="5383396" y="839586"/>
            <a:ext cx="1537600" cy="615553"/>
          </a:xfrm>
          <a:prstGeom prst="rect">
            <a:avLst/>
          </a:prstGeom>
          <a:noFill/>
        </p:spPr>
        <p:txBody>
          <a:bodyPr wrap="none" lIns="91440" tIns="45720" rIns="91440" bIns="45720">
            <a:spAutoFit/>
          </a:bodyPr>
          <a:lstStyle/>
          <a:p>
            <a:r>
              <a:rPr lang="en-US" altLang="zh-CN" sz="3400" b="1" dirty="0">
                <a:ln w="13462">
                  <a:noFill/>
                  <a:prstDash val="solid"/>
                </a:ln>
                <a:solidFill>
                  <a:srgbClr val="FFFF00"/>
                </a:solidFill>
              </a:rPr>
              <a:t>A*</a:t>
            </a:r>
            <a:r>
              <a:rPr lang="zh-CN" altLang="en-US" sz="3400" b="1" dirty="0">
                <a:ln w="13462">
                  <a:noFill/>
                  <a:prstDash val="solid"/>
                </a:ln>
                <a:solidFill>
                  <a:srgbClr val="FFFF00"/>
                </a:solidFill>
              </a:rPr>
              <a:t>算法</a:t>
            </a:r>
            <a:endParaRPr lang="zh-CN" altLang="en-US" sz="3400" b="1" cap="none" spc="0" dirty="0">
              <a:ln w="13462">
                <a:noFill/>
                <a:prstDash val="solid"/>
              </a:ln>
              <a:solidFill>
                <a:srgbClr val="FFFF00"/>
              </a:solidFill>
            </a:endParaRPr>
          </a:p>
        </p:txBody>
      </p:sp>
    </p:spTree>
    <p:extLst>
      <p:ext uri="{BB962C8B-B14F-4D97-AF65-F5344CB8AC3E}">
        <p14:creationId xmlns:p14="http://schemas.microsoft.com/office/powerpoint/2010/main" val="801856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B4A805-652D-BE1A-B026-D4AF7DA48770}"/>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95A4D6DB-8273-2495-545F-40119B2A99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6" t="48040" r="6468" b="29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9" name="墨迹 8">
                <a:extLst>
                  <a:ext uri="{FF2B5EF4-FFF2-40B4-BE49-F238E27FC236}">
                    <a16:creationId xmlns:a16="http://schemas.microsoft.com/office/drawing/2014/main" id="{D736ACD5-1EB3-7381-BE11-B1168AE2D8CF}"/>
                  </a:ext>
                </a:extLst>
              </p14:cNvPr>
              <p14:cNvContentPartPr/>
              <p14:nvPr/>
            </p14:nvContentPartPr>
            <p14:xfrm>
              <a:off x="4199592" y="759096"/>
              <a:ext cx="97200" cy="70920"/>
            </p14:xfrm>
          </p:contentPart>
        </mc:Choice>
        <mc:Fallback xmlns="">
          <p:pic>
            <p:nvPicPr>
              <p:cNvPr id="9" name="墨迹 8">
                <a:extLst>
                  <a:ext uri="{FF2B5EF4-FFF2-40B4-BE49-F238E27FC236}">
                    <a16:creationId xmlns:a16="http://schemas.microsoft.com/office/drawing/2014/main" id="{D736ACD5-1EB3-7381-BE11-B1168AE2D8CF}"/>
                  </a:ext>
                </a:extLst>
              </p:cNvPr>
              <p:cNvPicPr/>
              <p:nvPr/>
            </p:nvPicPr>
            <p:blipFill>
              <a:blip r:embed="rId4"/>
              <a:stretch>
                <a:fillRect/>
              </a:stretch>
            </p:blipFill>
            <p:spPr>
              <a:xfrm>
                <a:off x="4145592" y="651096"/>
                <a:ext cx="204840" cy="286560"/>
              </a:xfrm>
              <a:prstGeom prst="rect">
                <a:avLst/>
              </a:prstGeom>
            </p:spPr>
          </p:pic>
        </mc:Fallback>
      </mc:AlternateContent>
      <p:sp>
        <p:nvSpPr>
          <p:cNvPr id="11" name="矩形 10">
            <a:extLst>
              <a:ext uri="{FF2B5EF4-FFF2-40B4-BE49-F238E27FC236}">
                <a16:creationId xmlns:a16="http://schemas.microsoft.com/office/drawing/2014/main" id="{07BA59F8-B79D-FD81-F5A5-74BB3A8D0E05}"/>
              </a:ext>
            </a:extLst>
          </p:cNvPr>
          <p:cNvSpPr/>
          <p:nvPr/>
        </p:nvSpPr>
        <p:spPr>
          <a:xfrm>
            <a:off x="3639312" y="609600"/>
            <a:ext cx="4614672" cy="7620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1518508-0B7E-E542-5788-A49407A26759}"/>
              </a:ext>
            </a:extLst>
          </p:cNvPr>
          <p:cNvSpPr/>
          <p:nvPr/>
        </p:nvSpPr>
        <p:spPr>
          <a:xfrm>
            <a:off x="3505200" y="609600"/>
            <a:ext cx="4876800" cy="762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596A06D-F455-629D-14A5-7A3B506F9557}"/>
              </a:ext>
            </a:extLst>
          </p:cNvPr>
          <p:cNvSpPr/>
          <p:nvPr/>
        </p:nvSpPr>
        <p:spPr>
          <a:xfrm>
            <a:off x="552440" y="528935"/>
            <a:ext cx="11126416" cy="923330"/>
          </a:xfrm>
          <a:prstGeom prst="rect">
            <a:avLst/>
          </a:prstGeom>
          <a:noFill/>
        </p:spPr>
        <p:txBody>
          <a:bodyPr wrap="square" lIns="91440" tIns="45720" rIns="91440" bIns="45720">
            <a:spAutoFit/>
          </a:bodyPr>
          <a:lstStyle/>
          <a:p>
            <a:r>
              <a:rPr lang="zh-CN" altLang="en-US" sz="5400" b="1" i="1" cap="none" spc="0" dirty="0">
                <a:ln w="13462">
                  <a:solidFill>
                    <a:schemeClr val="tx1"/>
                  </a:solidFill>
                  <a:prstDash val="solid"/>
                </a:ln>
                <a:solidFill>
                  <a:schemeClr val="bg1"/>
                </a:solidFill>
                <a:effectLst>
                  <a:outerShdw dist="63500" dir="2700000" algn="bl" rotWithShape="0">
                    <a:srgbClr val="FFFF00"/>
                  </a:outerShdw>
                </a:effectLst>
              </a:rPr>
              <a:t>生成类算法</a:t>
            </a:r>
          </a:p>
        </p:txBody>
      </p:sp>
      <p:sp>
        <p:nvSpPr>
          <p:cNvPr id="3" name="文本框 2">
            <a:extLst>
              <a:ext uri="{FF2B5EF4-FFF2-40B4-BE49-F238E27FC236}">
                <a16:creationId xmlns:a16="http://schemas.microsoft.com/office/drawing/2014/main" id="{FC145E8B-0696-53EE-341A-2C0929E39113}"/>
              </a:ext>
            </a:extLst>
          </p:cNvPr>
          <p:cNvSpPr txBox="1"/>
          <p:nvPr/>
        </p:nvSpPr>
        <p:spPr>
          <a:xfrm>
            <a:off x="1177888" y="2139644"/>
            <a:ext cx="9875520" cy="3698641"/>
          </a:xfrm>
          <a:prstGeom prst="rect">
            <a:avLst/>
          </a:prstGeom>
          <a:solidFill>
            <a:schemeClr val="tx1"/>
          </a:solidFill>
        </p:spPr>
        <p:txBody>
          <a:bodyPr wrap="square" rtlCol="0">
            <a:spAutoFit/>
          </a:bodyPr>
          <a:lstStyle/>
          <a:p>
            <a:pPr indent="457200">
              <a:lnSpc>
                <a:spcPct val="150000"/>
              </a:lnSpc>
            </a:pPr>
            <a:r>
              <a:rPr lang="zh-CN" altLang="en-US" sz="3200" b="1" i="1" kern="100" dirty="0">
                <a:solidFill>
                  <a:schemeClr val="bg1"/>
                </a:solidFill>
                <a:effectLst/>
                <a:latin typeface="+mn-ea"/>
                <a:cs typeface="Times New Roman" panose="02020603050405020304" pitchFamily="18" charset="0"/>
              </a:rPr>
              <a:t>在游戏中利用</a:t>
            </a:r>
            <a:r>
              <a:rPr lang="en-US" altLang="zh-CN" sz="3200" b="1" i="1" kern="100" dirty="0">
                <a:solidFill>
                  <a:schemeClr val="bg1"/>
                </a:solidFill>
                <a:effectLst/>
                <a:latin typeface="+mn-ea"/>
                <a:cs typeface="Times New Roman" panose="02020603050405020304" pitchFamily="18" charset="0"/>
              </a:rPr>
              <a:t>AI</a:t>
            </a:r>
            <a:r>
              <a:rPr lang="zh-CN" altLang="en-US" sz="3200" b="1" i="1" kern="100" dirty="0">
                <a:solidFill>
                  <a:schemeClr val="bg1"/>
                </a:solidFill>
                <a:effectLst/>
                <a:latin typeface="+mn-ea"/>
                <a:cs typeface="Times New Roman" panose="02020603050405020304" pitchFamily="18" charset="0"/>
              </a:rPr>
              <a:t>或者程序自动生成游戏内容被称作程序化内容生成：</a:t>
            </a:r>
            <a:r>
              <a:rPr lang="en-US" altLang="zh-CN" sz="3200" b="1" i="1" kern="100" dirty="0">
                <a:solidFill>
                  <a:srgbClr val="FFFF00"/>
                </a:solidFill>
                <a:effectLst/>
                <a:latin typeface="+mn-ea"/>
                <a:cs typeface="Times New Roman" panose="02020603050405020304" pitchFamily="18" charset="0"/>
              </a:rPr>
              <a:t>Procedural Content Generation</a:t>
            </a:r>
            <a:r>
              <a:rPr lang="en-US" altLang="zh-CN" sz="3200" b="1" i="1" kern="100" dirty="0">
                <a:solidFill>
                  <a:schemeClr val="bg1"/>
                </a:solidFill>
                <a:effectLst/>
                <a:latin typeface="+mn-ea"/>
                <a:cs typeface="Times New Roman" panose="02020603050405020304" pitchFamily="18" charset="0"/>
              </a:rPr>
              <a:t>(</a:t>
            </a:r>
            <a:r>
              <a:rPr lang="en-US" altLang="zh-CN" sz="3200" b="1" i="1" kern="100" dirty="0">
                <a:solidFill>
                  <a:srgbClr val="FFFF00"/>
                </a:solidFill>
                <a:effectLst/>
                <a:latin typeface="+mn-ea"/>
                <a:cs typeface="Times New Roman" panose="02020603050405020304" pitchFamily="18" charset="0"/>
              </a:rPr>
              <a:t>PCG</a:t>
            </a:r>
            <a:r>
              <a:rPr lang="en-US" altLang="zh-CN" sz="3200" b="1" i="1" kern="100" dirty="0">
                <a:solidFill>
                  <a:schemeClr val="bg1"/>
                </a:solidFill>
                <a:effectLst/>
                <a:latin typeface="+mn-ea"/>
                <a:cs typeface="Times New Roman" panose="02020603050405020304" pitchFamily="18" charset="0"/>
              </a:rPr>
              <a:t>)</a:t>
            </a:r>
            <a:r>
              <a:rPr lang="zh-CN" altLang="en-US" sz="3200" b="1" i="1" kern="100" dirty="0">
                <a:solidFill>
                  <a:schemeClr val="bg1"/>
                </a:solidFill>
                <a:effectLst/>
                <a:latin typeface="+mn-ea"/>
                <a:cs typeface="Times New Roman" panose="02020603050405020304" pitchFamily="18" charset="0"/>
              </a:rPr>
              <a:t>。</a:t>
            </a:r>
            <a:endParaRPr lang="en-US" altLang="zh-CN" sz="3200" b="1" i="1" kern="100" dirty="0">
              <a:solidFill>
                <a:schemeClr val="bg1"/>
              </a:solidFill>
              <a:effectLst/>
              <a:latin typeface="+mn-ea"/>
              <a:cs typeface="Times New Roman" panose="02020603050405020304" pitchFamily="18" charset="0"/>
            </a:endParaRPr>
          </a:p>
          <a:p>
            <a:pPr indent="457200">
              <a:lnSpc>
                <a:spcPct val="150000"/>
              </a:lnSpc>
            </a:pPr>
            <a:r>
              <a:rPr lang="en-US" altLang="zh-CN" sz="3200" b="1" i="1" kern="100" dirty="0">
                <a:solidFill>
                  <a:schemeClr val="bg1"/>
                </a:solidFill>
                <a:effectLst/>
                <a:latin typeface="+mn-ea"/>
                <a:cs typeface="Times New Roman" panose="02020603050405020304" pitchFamily="18" charset="0"/>
              </a:rPr>
              <a:t>PCG</a:t>
            </a:r>
            <a:r>
              <a:rPr lang="zh-CN" altLang="en-US" sz="3200" b="1" i="1" kern="100" dirty="0">
                <a:solidFill>
                  <a:schemeClr val="bg1"/>
                </a:solidFill>
                <a:effectLst/>
                <a:latin typeface="+mn-ea"/>
                <a:cs typeface="Times New Roman" panose="02020603050405020304" pitchFamily="18" charset="0"/>
              </a:rPr>
              <a:t>可以用来生成各种内容</a:t>
            </a:r>
            <a:r>
              <a:rPr lang="en-US" altLang="zh-CN" sz="3200" b="1" i="1" kern="100" dirty="0">
                <a:solidFill>
                  <a:schemeClr val="bg1"/>
                </a:solidFill>
                <a:effectLst/>
                <a:latin typeface="+mn-ea"/>
                <a:cs typeface="Times New Roman" panose="02020603050405020304" pitchFamily="18" charset="0"/>
              </a:rPr>
              <a:t>——</a:t>
            </a:r>
            <a:r>
              <a:rPr lang="zh-CN" altLang="en-US" sz="3200" b="1" i="1" kern="100" dirty="0">
                <a:solidFill>
                  <a:schemeClr val="bg1"/>
                </a:solidFill>
                <a:effectLst/>
                <a:latin typeface="+mn-ea"/>
                <a:cs typeface="Times New Roman" panose="02020603050405020304" pitchFamily="18" charset="0"/>
              </a:rPr>
              <a:t>美术资产、地图、关卡、游戏机制和音乐。</a:t>
            </a:r>
            <a:endParaRPr lang="zh-CN" altLang="en-US" sz="3200" b="1" i="1" dirty="0">
              <a:solidFill>
                <a:schemeClr val="bg1"/>
              </a:solidFill>
              <a:latin typeface="+mn-ea"/>
            </a:endParaRPr>
          </a:p>
        </p:txBody>
      </p:sp>
    </p:spTree>
    <p:extLst>
      <p:ext uri="{BB962C8B-B14F-4D97-AF65-F5344CB8AC3E}">
        <p14:creationId xmlns:p14="http://schemas.microsoft.com/office/powerpoint/2010/main" val="3851140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70A8BF5-4541-70B9-C573-70A66DD8AF7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F388A08-C60E-8D51-DCC7-5EB37675718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20" t="3409" r="4320" b="3202"/>
          <a:stretch/>
        </p:blipFill>
        <p:spPr bwMode="auto">
          <a:xfrm>
            <a:off x="0" y="-152400"/>
            <a:ext cx="12192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B852F99-0122-344A-A5E7-230A9B53B09E}"/>
              </a:ext>
            </a:extLst>
          </p:cNvPr>
          <p:cNvSpPr/>
          <p:nvPr/>
        </p:nvSpPr>
        <p:spPr>
          <a:xfrm>
            <a:off x="3368040" y="-152400"/>
            <a:ext cx="5654040" cy="7010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 name="Picture 2">
            <a:extLst>
              <a:ext uri="{FF2B5EF4-FFF2-40B4-BE49-F238E27FC236}">
                <a16:creationId xmlns:a16="http://schemas.microsoft.com/office/drawing/2014/main" id="{3E57D72E-D993-89CE-D947-D37129B89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164"/>
          <a:stretch/>
        </p:blipFill>
        <p:spPr bwMode="auto">
          <a:xfrm>
            <a:off x="3589020" y="1341120"/>
            <a:ext cx="5013960" cy="12954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A1CE683-6F6D-E862-C436-AFAA0C8F643A}"/>
              </a:ext>
            </a:extLst>
          </p:cNvPr>
          <p:cNvSpPr/>
          <p:nvPr/>
        </p:nvSpPr>
        <p:spPr>
          <a:xfrm>
            <a:off x="4149080" y="417790"/>
            <a:ext cx="4453900" cy="923330"/>
          </a:xfrm>
          <a:prstGeom prst="rect">
            <a:avLst/>
          </a:prstGeom>
          <a:noFill/>
        </p:spPr>
        <p:txBody>
          <a:bodyPr wrap="square" lIns="91440" tIns="45720" rIns="91440" bIns="45720">
            <a:spAutoFit/>
          </a:bodyPr>
          <a:lstStyle/>
          <a:p>
            <a:r>
              <a:rPr lang="zh-CN" altLang="en-US" sz="5400" b="1" i="1" cap="none" spc="0" dirty="0">
                <a:ln w="13462">
                  <a:solidFill>
                    <a:schemeClr val="tx1"/>
                  </a:solidFill>
                  <a:prstDash val="solid"/>
                </a:ln>
                <a:solidFill>
                  <a:schemeClr val="bg1"/>
                </a:solidFill>
                <a:effectLst>
                  <a:outerShdw dist="63500" dir="2700000" algn="bl" rotWithShape="0">
                    <a:srgbClr val="FFFF00"/>
                  </a:outerShdw>
                </a:effectLst>
              </a:rPr>
              <a:t>生成类算法</a:t>
            </a:r>
          </a:p>
        </p:txBody>
      </p:sp>
      <p:sp>
        <p:nvSpPr>
          <p:cNvPr id="6" name="文本框 5">
            <a:extLst>
              <a:ext uri="{FF2B5EF4-FFF2-40B4-BE49-F238E27FC236}">
                <a16:creationId xmlns:a16="http://schemas.microsoft.com/office/drawing/2014/main" id="{C0A09B9D-7492-01D2-88F3-EFC8D83DEC93}"/>
              </a:ext>
            </a:extLst>
          </p:cNvPr>
          <p:cNvSpPr txBox="1"/>
          <p:nvPr/>
        </p:nvSpPr>
        <p:spPr>
          <a:xfrm>
            <a:off x="4440733" y="2834640"/>
            <a:ext cx="3508653" cy="3291840"/>
          </a:xfrm>
          <a:prstGeom prst="rect">
            <a:avLst/>
          </a:prstGeom>
          <a:noFill/>
        </p:spPr>
        <p:txBody>
          <a:bodyPr vert="eaVert" wrap="square" rtlCol="0">
            <a:spAutoFit/>
          </a:bodyPr>
          <a:lstStyle/>
          <a:p>
            <a:pPr>
              <a:lnSpc>
                <a:spcPct val="150000"/>
              </a:lnSpc>
            </a:pPr>
            <a:r>
              <a:rPr lang="zh-CN" altLang="en-US" sz="3600" dirty="0">
                <a:solidFill>
                  <a:schemeClr val="bg1"/>
                </a:solidFill>
              </a:rPr>
              <a:t>基于搜索的方法</a:t>
            </a:r>
            <a:endParaRPr lang="en-US" altLang="zh-CN" sz="3600" dirty="0">
              <a:solidFill>
                <a:schemeClr val="bg1"/>
              </a:solidFill>
            </a:endParaRPr>
          </a:p>
          <a:p>
            <a:pPr>
              <a:lnSpc>
                <a:spcPct val="150000"/>
              </a:lnSpc>
            </a:pPr>
            <a:r>
              <a:rPr lang="zh-CN" altLang="en-US" sz="3600" dirty="0">
                <a:solidFill>
                  <a:schemeClr val="bg1"/>
                </a:solidFill>
              </a:rPr>
              <a:t>基于学习的方法</a:t>
            </a:r>
            <a:endParaRPr lang="en-US" altLang="zh-CN" sz="3600" dirty="0">
              <a:solidFill>
                <a:schemeClr val="bg1"/>
              </a:solidFill>
            </a:endParaRPr>
          </a:p>
          <a:p>
            <a:pPr>
              <a:lnSpc>
                <a:spcPct val="150000"/>
              </a:lnSpc>
            </a:pPr>
            <a:r>
              <a:rPr lang="zh-CN" altLang="en-US" sz="3600" dirty="0">
                <a:solidFill>
                  <a:schemeClr val="bg1"/>
                </a:solidFill>
              </a:rPr>
              <a:t>大语言模型</a:t>
            </a:r>
            <a:endParaRPr lang="en-US" altLang="zh-CN" sz="3600" dirty="0">
              <a:solidFill>
                <a:schemeClr val="bg1"/>
              </a:solidFill>
            </a:endParaRPr>
          </a:p>
          <a:p>
            <a:pPr>
              <a:lnSpc>
                <a:spcPct val="150000"/>
              </a:lnSpc>
            </a:pPr>
            <a:r>
              <a:rPr lang="zh-CN" altLang="en-US" sz="3600" dirty="0">
                <a:solidFill>
                  <a:schemeClr val="bg1"/>
                </a:solidFill>
              </a:rPr>
              <a:t>其他</a:t>
            </a:r>
          </a:p>
        </p:txBody>
      </p:sp>
    </p:spTree>
    <p:extLst>
      <p:ext uri="{BB962C8B-B14F-4D97-AF65-F5344CB8AC3E}">
        <p14:creationId xmlns:p14="http://schemas.microsoft.com/office/powerpoint/2010/main" val="83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7E246A1-9B51-66B9-3BE1-069B2180AE58}"/>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611914A7-E56D-1880-5291-405ABF7094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6" t="48040" r="6468" b="29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9" name="墨迹 8">
                <a:extLst>
                  <a:ext uri="{FF2B5EF4-FFF2-40B4-BE49-F238E27FC236}">
                    <a16:creationId xmlns:a16="http://schemas.microsoft.com/office/drawing/2014/main" id="{757CE759-5FAA-3922-7188-B18D3BF0783D}"/>
                  </a:ext>
                </a:extLst>
              </p14:cNvPr>
              <p14:cNvContentPartPr/>
              <p14:nvPr/>
            </p14:nvContentPartPr>
            <p14:xfrm>
              <a:off x="4199592" y="759096"/>
              <a:ext cx="97200" cy="70920"/>
            </p14:xfrm>
          </p:contentPart>
        </mc:Choice>
        <mc:Fallback xmlns="">
          <p:pic>
            <p:nvPicPr>
              <p:cNvPr id="9" name="墨迹 8">
                <a:extLst>
                  <a:ext uri="{FF2B5EF4-FFF2-40B4-BE49-F238E27FC236}">
                    <a16:creationId xmlns:a16="http://schemas.microsoft.com/office/drawing/2014/main" id="{757CE759-5FAA-3922-7188-B18D3BF0783D}"/>
                  </a:ext>
                </a:extLst>
              </p:cNvPr>
              <p:cNvPicPr/>
              <p:nvPr/>
            </p:nvPicPr>
            <p:blipFill>
              <a:blip r:embed="rId4"/>
              <a:stretch>
                <a:fillRect/>
              </a:stretch>
            </p:blipFill>
            <p:spPr>
              <a:xfrm>
                <a:off x="4145592" y="651096"/>
                <a:ext cx="204840" cy="286560"/>
              </a:xfrm>
              <a:prstGeom prst="rect">
                <a:avLst/>
              </a:prstGeom>
            </p:spPr>
          </p:pic>
        </mc:Fallback>
      </mc:AlternateContent>
      <p:sp>
        <p:nvSpPr>
          <p:cNvPr id="11" name="矩形 10">
            <a:extLst>
              <a:ext uri="{FF2B5EF4-FFF2-40B4-BE49-F238E27FC236}">
                <a16:creationId xmlns:a16="http://schemas.microsoft.com/office/drawing/2014/main" id="{72C1ED6C-CC17-5DF0-E49B-D8DDC4D79A39}"/>
              </a:ext>
            </a:extLst>
          </p:cNvPr>
          <p:cNvSpPr/>
          <p:nvPr/>
        </p:nvSpPr>
        <p:spPr>
          <a:xfrm>
            <a:off x="3639312" y="609600"/>
            <a:ext cx="4614672" cy="7620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7765577-6B27-F4B1-E4EF-125075849341}"/>
              </a:ext>
            </a:extLst>
          </p:cNvPr>
          <p:cNvSpPr/>
          <p:nvPr/>
        </p:nvSpPr>
        <p:spPr>
          <a:xfrm>
            <a:off x="3505200" y="609600"/>
            <a:ext cx="4876800" cy="762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C6173D0-8315-EB72-275B-224BBF7E6210}"/>
              </a:ext>
            </a:extLst>
          </p:cNvPr>
          <p:cNvSpPr/>
          <p:nvPr/>
        </p:nvSpPr>
        <p:spPr>
          <a:xfrm>
            <a:off x="552440" y="528935"/>
            <a:ext cx="11126416" cy="923330"/>
          </a:xfrm>
          <a:prstGeom prst="rect">
            <a:avLst/>
          </a:prstGeom>
          <a:noFill/>
        </p:spPr>
        <p:txBody>
          <a:bodyPr wrap="square" lIns="91440" tIns="45720" rIns="91440" bIns="45720">
            <a:spAutoFit/>
          </a:bodyPr>
          <a:lstStyle/>
          <a:p>
            <a:r>
              <a:rPr lang="zh-CN" altLang="en-US" sz="5400" b="1" i="1" cap="none" spc="0" dirty="0">
                <a:ln w="13462">
                  <a:solidFill>
                    <a:schemeClr val="tx1"/>
                  </a:solidFill>
                  <a:prstDash val="solid"/>
                </a:ln>
                <a:solidFill>
                  <a:schemeClr val="bg1"/>
                </a:solidFill>
                <a:effectLst>
                  <a:outerShdw dist="63500" dir="2700000" algn="bl" rotWithShape="0">
                    <a:srgbClr val="FFFF00"/>
                  </a:outerShdw>
                </a:effectLst>
              </a:rPr>
              <a:t>生成类算法</a:t>
            </a:r>
            <a:r>
              <a:rPr lang="en-US" altLang="zh-CN" sz="5400" b="1" i="1" cap="none" spc="0" dirty="0">
                <a:ln w="13462">
                  <a:solidFill>
                    <a:schemeClr val="tx1"/>
                  </a:solidFill>
                  <a:prstDash val="solid"/>
                </a:ln>
                <a:solidFill>
                  <a:schemeClr val="bg1"/>
                </a:solidFill>
                <a:effectLst>
                  <a:outerShdw dist="63500" dir="2700000" algn="bl" rotWithShape="0">
                    <a:srgbClr val="FFFF00"/>
                  </a:outerShdw>
                </a:effectLst>
              </a:rPr>
              <a:t>——</a:t>
            </a:r>
            <a:r>
              <a:rPr lang="zh-CN" altLang="en-US" sz="5400" b="1" i="1" cap="none" spc="0" dirty="0">
                <a:ln w="13462">
                  <a:solidFill>
                    <a:schemeClr val="tx1"/>
                  </a:solidFill>
                  <a:prstDash val="solid"/>
                </a:ln>
                <a:solidFill>
                  <a:schemeClr val="bg1"/>
                </a:solidFill>
                <a:effectLst>
                  <a:outerShdw dist="63500" dir="2700000" algn="bl" rotWithShape="0">
                    <a:srgbClr val="FFFF00"/>
                  </a:outerShdw>
                </a:effectLst>
              </a:rPr>
              <a:t>生成的内容</a:t>
            </a:r>
          </a:p>
        </p:txBody>
      </p:sp>
      <p:sp>
        <p:nvSpPr>
          <p:cNvPr id="3" name="文本框 2">
            <a:extLst>
              <a:ext uri="{FF2B5EF4-FFF2-40B4-BE49-F238E27FC236}">
                <a16:creationId xmlns:a16="http://schemas.microsoft.com/office/drawing/2014/main" id="{358BCB09-B33B-FF28-EA66-D9D248636431}"/>
              </a:ext>
            </a:extLst>
          </p:cNvPr>
          <p:cNvSpPr txBox="1"/>
          <p:nvPr/>
        </p:nvSpPr>
        <p:spPr>
          <a:xfrm>
            <a:off x="1021080" y="1984093"/>
            <a:ext cx="10149840" cy="4344972"/>
          </a:xfrm>
          <a:prstGeom prst="rect">
            <a:avLst/>
          </a:prstGeom>
          <a:solidFill>
            <a:schemeClr val="tx1"/>
          </a:solidFill>
        </p:spPr>
        <p:txBody>
          <a:bodyPr wrap="square" rtlCol="0">
            <a:spAutoFit/>
          </a:bodyPr>
          <a:lstStyle/>
          <a:p>
            <a:pPr marL="457200" indent="-457200">
              <a:lnSpc>
                <a:spcPct val="150000"/>
              </a:lnSpc>
              <a:buFont typeface="Arial" panose="020B0604020202020204" pitchFamily="34" charset="0"/>
              <a:buChar char="•"/>
            </a:pPr>
            <a:r>
              <a:rPr lang="zh-CN" altLang="en-US" sz="3200" b="1" i="1" kern="100" dirty="0">
                <a:solidFill>
                  <a:srgbClr val="FFFF00"/>
                </a:solidFill>
                <a:effectLst/>
                <a:latin typeface="+mn-ea"/>
                <a:cs typeface="Times New Roman" panose="02020603050405020304" pitchFamily="18" charset="0"/>
              </a:rPr>
              <a:t>游戏元素</a:t>
            </a:r>
            <a:r>
              <a:rPr lang="zh-CN" altLang="en-US" sz="3200" b="1" i="1" kern="100" dirty="0">
                <a:solidFill>
                  <a:schemeClr val="bg1"/>
                </a:solidFill>
                <a:effectLst/>
                <a:latin typeface="+mn-ea"/>
                <a:cs typeface="Times New Roman" panose="02020603050405020304" pitchFamily="18" charset="0"/>
              </a:rPr>
              <a:t>：</a:t>
            </a:r>
            <a:r>
              <a:rPr lang="zh-CN" altLang="en-US" sz="2800" kern="100" dirty="0">
                <a:solidFill>
                  <a:schemeClr val="bg1"/>
                </a:solidFill>
                <a:effectLst/>
                <a:latin typeface="+mn-ea"/>
                <a:cs typeface="Times New Roman" panose="02020603050405020304" pitchFamily="18" charset="0"/>
              </a:rPr>
              <a:t>基本的资产如物品、纹理、声音等</a:t>
            </a:r>
            <a:endParaRPr lang="zh-CN" altLang="en-US" sz="3200" kern="100" dirty="0">
              <a:solidFill>
                <a:schemeClr val="bg1"/>
              </a:solidFill>
              <a:effectLst/>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3200" b="1" i="1" kern="100" dirty="0">
                <a:solidFill>
                  <a:srgbClr val="FFFF00"/>
                </a:solidFill>
                <a:latin typeface="+mn-ea"/>
                <a:cs typeface="Times New Roman" panose="02020603050405020304" pitchFamily="18" charset="0"/>
              </a:rPr>
              <a:t>游戏空间</a:t>
            </a:r>
            <a:r>
              <a:rPr lang="zh-CN" altLang="en-US" sz="3200" b="1" i="1" kern="100" dirty="0">
                <a:solidFill>
                  <a:schemeClr val="bg1"/>
                </a:solidFill>
                <a:effectLst/>
                <a:latin typeface="+mn-ea"/>
                <a:cs typeface="Times New Roman" panose="02020603050405020304" pitchFamily="18" charset="0"/>
              </a:rPr>
              <a:t>：</a:t>
            </a:r>
            <a:r>
              <a:rPr lang="zh-CN" altLang="en-US" sz="2800" kern="100" dirty="0">
                <a:solidFill>
                  <a:schemeClr val="bg1"/>
                </a:solidFill>
                <a:latin typeface="+mn-ea"/>
                <a:cs typeface="Times New Roman" panose="02020603050405020304" pitchFamily="18" charset="0"/>
              </a:rPr>
              <a:t>整个游戏世界，如地图的构建（从游戏元素得到）</a:t>
            </a:r>
          </a:p>
          <a:p>
            <a:pPr marL="457200" indent="-457200">
              <a:lnSpc>
                <a:spcPct val="150000"/>
              </a:lnSpc>
              <a:buFont typeface="Arial" panose="020B0604020202020204" pitchFamily="34" charset="0"/>
              <a:buChar char="•"/>
            </a:pPr>
            <a:r>
              <a:rPr lang="zh-CN" altLang="en-US" sz="3200" b="1" i="1" kern="100" dirty="0">
                <a:solidFill>
                  <a:srgbClr val="FFFF00"/>
                </a:solidFill>
                <a:latin typeface="+mn-ea"/>
                <a:cs typeface="Times New Roman" panose="02020603050405020304" pitchFamily="18" charset="0"/>
              </a:rPr>
              <a:t>游戏脚本</a:t>
            </a:r>
            <a:r>
              <a:rPr lang="zh-CN" altLang="en-US" sz="3200" b="1" i="1" kern="100" dirty="0">
                <a:solidFill>
                  <a:schemeClr val="bg1"/>
                </a:solidFill>
                <a:effectLst/>
                <a:latin typeface="+mn-ea"/>
                <a:cs typeface="Times New Roman" panose="02020603050405020304" pitchFamily="18" charset="0"/>
              </a:rPr>
              <a:t>：</a:t>
            </a:r>
            <a:r>
              <a:rPr lang="zh-CN" altLang="en-US" sz="2800" kern="100" dirty="0">
                <a:solidFill>
                  <a:schemeClr val="bg1"/>
                </a:solidFill>
                <a:latin typeface="+mn-ea"/>
                <a:cs typeface="Times New Roman" panose="02020603050405020304" pitchFamily="18" charset="0"/>
              </a:rPr>
              <a:t>游戏叙事的一部分，包括对话、故事等，关卡元素的交互也可以包含在内，因为它也构成故事的一部分。</a:t>
            </a:r>
          </a:p>
          <a:p>
            <a:pPr marL="457200" indent="-457200">
              <a:lnSpc>
                <a:spcPct val="150000"/>
              </a:lnSpc>
              <a:buFont typeface="Arial" panose="020B0604020202020204" pitchFamily="34" charset="0"/>
              <a:buChar char="•"/>
            </a:pPr>
            <a:r>
              <a:rPr lang="zh-CN" altLang="en-US" sz="3200" b="1" i="1" kern="100" dirty="0">
                <a:solidFill>
                  <a:srgbClr val="FFFF00"/>
                </a:solidFill>
                <a:latin typeface="+mn-ea"/>
                <a:cs typeface="Times New Roman" panose="02020603050405020304" pitchFamily="18" charset="0"/>
              </a:rPr>
              <a:t>游戏设计</a:t>
            </a:r>
            <a:r>
              <a:rPr lang="zh-CN" altLang="en-US" sz="3200" b="1" i="1" kern="100" dirty="0">
                <a:solidFill>
                  <a:schemeClr val="bg1"/>
                </a:solidFill>
                <a:effectLst/>
                <a:latin typeface="+mn-ea"/>
                <a:cs typeface="Times New Roman" panose="02020603050405020304" pitchFamily="18" charset="0"/>
              </a:rPr>
              <a:t>：</a:t>
            </a:r>
            <a:r>
              <a:rPr lang="zh-CN" altLang="en-US" sz="2800" kern="100" dirty="0">
                <a:solidFill>
                  <a:schemeClr val="bg1"/>
                </a:solidFill>
                <a:latin typeface="+mn-ea"/>
                <a:cs typeface="Times New Roman" panose="02020603050405020304" pitchFamily="18" charset="0"/>
              </a:rPr>
              <a:t>包括游戏机制、规则之类。</a:t>
            </a:r>
          </a:p>
          <a:p>
            <a:pPr marL="457200" indent="-457200">
              <a:lnSpc>
                <a:spcPct val="150000"/>
              </a:lnSpc>
              <a:buFont typeface="Arial" panose="020B0604020202020204" pitchFamily="34" charset="0"/>
              <a:buChar char="•"/>
            </a:pPr>
            <a:r>
              <a:rPr lang="zh-CN" altLang="en-US" sz="3200" b="1" i="1" kern="100" dirty="0">
                <a:solidFill>
                  <a:srgbClr val="FFFF00"/>
                </a:solidFill>
                <a:latin typeface="+mn-ea"/>
                <a:cs typeface="Times New Roman" panose="02020603050405020304" pitchFamily="18" charset="0"/>
              </a:rPr>
              <a:t>衍生内容</a:t>
            </a:r>
            <a:r>
              <a:rPr lang="zh-CN" altLang="en-US" sz="3200" b="1" i="1" kern="100" dirty="0">
                <a:solidFill>
                  <a:schemeClr val="bg1"/>
                </a:solidFill>
                <a:effectLst/>
                <a:latin typeface="+mn-ea"/>
                <a:cs typeface="Times New Roman" panose="02020603050405020304" pitchFamily="18" charset="0"/>
              </a:rPr>
              <a:t>：</a:t>
            </a:r>
            <a:r>
              <a:rPr lang="zh-CN" altLang="en-US" sz="2800" kern="100" dirty="0">
                <a:solidFill>
                  <a:schemeClr val="bg1"/>
                </a:solidFill>
                <a:latin typeface="+mn-ea"/>
                <a:cs typeface="Times New Roman" panose="02020603050405020304" pitchFamily="18" charset="0"/>
              </a:rPr>
              <a:t>不是游戏所必须的但可以提升游戏体验的内容。</a:t>
            </a:r>
          </a:p>
        </p:txBody>
      </p:sp>
    </p:spTree>
    <p:extLst>
      <p:ext uri="{BB962C8B-B14F-4D97-AF65-F5344CB8AC3E}">
        <p14:creationId xmlns:p14="http://schemas.microsoft.com/office/powerpoint/2010/main" val="1260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5FEA0-AE51-3FD6-40C4-53F273754E5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309564FE-3A86-D370-BBCE-BD89C166200B}"/>
              </a:ext>
            </a:extLst>
          </p:cNvPr>
          <p:cNvSpPr/>
          <p:nvPr/>
        </p:nvSpPr>
        <p:spPr>
          <a:xfrm>
            <a:off x="3810000" y="777240"/>
            <a:ext cx="3390900" cy="815341"/>
          </a:xfrm>
          <a:prstGeom prst="rect">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D97F852-612A-8D4C-7F7D-5DCD521EBE4B}"/>
              </a:ext>
            </a:extLst>
          </p:cNvPr>
          <p:cNvSpPr>
            <a:spLocks noGrp="1"/>
          </p:cNvSpPr>
          <p:nvPr>
            <p:ph type="title"/>
          </p:nvPr>
        </p:nvSpPr>
        <p:spPr>
          <a:xfrm>
            <a:off x="4054906" y="848999"/>
            <a:ext cx="2917394" cy="743582"/>
          </a:xfrm>
        </p:spPr>
        <p:txBody>
          <a:bodyPr>
            <a:normAutofit fontScale="90000"/>
          </a:bodyPr>
          <a:lstStyle/>
          <a:p>
            <a:r>
              <a:rPr lang="zh-CN" altLang="en-US" sz="3200" dirty="0">
                <a:latin typeface="Fusion Pixel 10px Monospaced zh" panose="020B0604020202020204" pitchFamily="2" charset="0"/>
                <a:ea typeface="Fusion Pixel 10px Monospaced zh" panose="020B0604020202020204" pitchFamily="2" charset="0"/>
              </a:rPr>
              <a:t>算法要怎么讲呢？</a:t>
            </a:r>
          </a:p>
        </p:txBody>
      </p:sp>
      <p:pic>
        <p:nvPicPr>
          <p:cNvPr id="5" name="内容占位符 4">
            <a:extLst>
              <a:ext uri="{FF2B5EF4-FFF2-40B4-BE49-F238E27FC236}">
                <a16:creationId xmlns:a16="http://schemas.microsoft.com/office/drawing/2014/main" id="{44D18C32-C0BD-5D4C-17F0-E2DEC42899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5125"/>
            <a:ext cx="12555219" cy="6032497"/>
          </a:xfrm>
        </p:spPr>
      </p:pic>
      <p:sp>
        <p:nvSpPr>
          <p:cNvPr id="7" name="文本框 6">
            <a:hlinkClick r:id="rId4" action="ppaction://hlinksldjump"/>
            <a:extLst>
              <a:ext uri="{FF2B5EF4-FFF2-40B4-BE49-F238E27FC236}">
                <a16:creationId xmlns:a16="http://schemas.microsoft.com/office/drawing/2014/main" id="{723CAAAD-481C-F1DF-EBF2-4F6E0A614612}"/>
              </a:ext>
            </a:extLst>
          </p:cNvPr>
          <p:cNvSpPr txBox="1"/>
          <p:nvPr/>
        </p:nvSpPr>
        <p:spPr>
          <a:xfrm>
            <a:off x="4814914" y="2171700"/>
            <a:ext cx="6525634" cy="523220"/>
          </a:xfrm>
          <a:prstGeom prst="rect">
            <a:avLst/>
          </a:prstGeom>
          <a:noFill/>
        </p:spPr>
        <p:txBody>
          <a:bodyPr wrap="square" rtlCol="0">
            <a:spAutoFit/>
          </a:bodyPr>
          <a:lstStyle/>
          <a:p>
            <a:r>
              <a:rPr lang="zh-CN" altLang="en-US" sz="2800" dirty="0">
                <a:solidFill>
                  <a:schemeClr val="bg1"/>
                </a:solidFill>
              </a:rPr>
              <a:t>决策类算法</a:t>
            </a:r>
          </a:p>
        </p:txBody>
      </p:sp>
      <p:sp>
        <p:nvSpPr>
          <p:cNvPr id="8" name="文本框 7">
            <a:hlinkClick r:id="rId5" action="ppaction://hlinksldjump"/>
            <a:extLst>
              <a:ext uri="{FF2B5EF4-FFF2-40B4-BE49-F238E27FC236}">
                <a16:creationId xmlns:a16="http://schemas.microsoft.com/office/drawing/2014/main" id="{4CFAB3F2-8D68-D2A6-C018-89ACC6F738BE}"/>
              </a:ext>
            </a:extLst>
          </p:cNvPr>
          <p:cNvSpPr txBox="1"/>
          <p:nvPr/>
        </p:nvSpPr>
        <p:spPr>
          <a:xfrm>
            <a:off x="4814913" y="3578901"/>
            <a:ext cx="6525633" cy="523220"/>
          </a:xfrm>
          <a:prstGeom prst="rect">
            <a:avLst/>
          </a:prstGeom>
          <a:noFill/>
        </p:spPr>
        <p:txBody>
          <a:bodyPr wrap="square" rtlCol="0">
            <a:spAutoFit/>
          </a:bodyPr>
          <a:lstStyle/>
          <a:p>
            <a:r>
              <a:rPr lang="zh-CN" altLang="en-US" sz="2800" dirty="0">
                <a:solidFill>
                  <a:schemeClr val="bg1"/>
                </a:solidFill>
              </a:rPr>
              <a:t>生成类算法</a:t>
            </a:r>
          </a:p>
        </p:txBody>
      </p:sp>
      <p:sp>
        <p:nvSpPr>
          <p:cNvPr id="10" name="文本框 9">
            <a:hlinkClick r:id="rId6" action="ppaction://hlinksldjump"/>
            <a:extLst>
              <a:ext uri="{FF2B5EF4-FFF2-40B4-BE49-F238E27FC236}">
                <a16:creationId xmlns:a16="http://schemas.microsoft.com/office/drawing/2014/main" id="{C4859B66-618F-83B3-9CD6-570CCB7029B8}"/>
              </a:ext>
            </a:extLst>
          </p:cNvPr>
          <p:cNvSpPr txBox="1"/>
          <p:nvPr/>
        </p:nvSpPr>
        <p:spPr>
          <a:xfrm>
            <a:off x="4544866" y="4940413"/>
            <a:ext cx="6795679" cy="523220"/>
          </a:xfrm>
          <a:prstGeom prst="rect">
            <a:avLst/>
          </a:prstGeom>
          <a:noFill/>
        </p:spPr>
        <p:txBody>
          <a:bodyPr wrap="square" rtlCol="0">
            <a:spAutoFit/>
          </a:bodyPr>
          <a:lstStyle/>
          <a:p>
            <a:r>
              <a:rPr lang="zh-CN" altLang="en-US" sz="2800" dirty="0">
                <a:solidFill>
                  <a:schemeClr val="bg1"/>
                </a:solidFill>
              </a:rPr>
              <a:t>应用举例</a:t>
            </a:r>
          </a:p>
        </p:txBody>
      </p:sp>
      <p:sp>
        <p:nvSpPr>
          <p:cNvPr id="3" name="文本框 2">
            <a:extLst>
              <a:ext uri="{FF2B5EF4-FFF2-40B4-BE49-F238E27FC236}">
                <a16:creationId xmlns:a16="http://schemas.microsoft.com/office/drawing/2014/main" id="{764BCC0E-DF4A-7B44-9F27-37B6CF066683}"/>
              </a:ext>
            </a:extLst>
          </p:cNvPr>
          <p:cNvSpPr txBox="1"/>
          <p:nvPr/>
        </p:nvSpPr>
        <p:spPr>
          <a:xfrm rot="20140382">
            <a:off x="4444134" y="1741466"/>
            <a:ext cx="954107" cy="400110"/>
          </a:xfrm>
          <a:prstGeom prst="rect">
            <a:avLst/>
          </a:prstGeom>
          <a:noFill/>
        </p:spPr>
        <p:txBody>
          <a:bodyPr wrap="none" rtlCol="0">
            <a:spAutoFit/>
          </a:bodyPr>
          <a:lstStyle/>
          <a:p>
            <a:r>
              <a:rPr lang="zh-CN" altLang="en-US" sz="2000" i="1" dirty="0">
                <a:solidFill>
                  <a:schemeClr val="accent4">
                    <a:lumMod val="20000"/>
                    <a:lumOff val="80000"/>
                  </a:schemeClr>
                </a:solidFill>
              </a:rPr>
              <a:t>已完成</a:t>
            </a:r>
          </a:p>
        </p:txBody>
      </p:sp>
      <p:sp>
        <p:nvSpPr>
          <p:cNvPr id="4" name="文本框 3">
            <a:extLst>
              <a:ext uri="{FF2B5EF4-FFF2-40B4-BE49-F238E27FC236}">
                <a16:creationId xmlns:a16="http://schemas.microsoft.com/office/drawing/2014/main" id="{5F07E557-59D8-1DDD-E728-5B4F0A2540C8}"/>
              </a:ext>
            </a:extLst>
          </p:cNvPr>
          <p:cNvSpPr txBox="1"/>
          <p:nvPr/>
        </p:nvSpPr>
        <p:spPr>
          <a:xfrm rot="20140382">
            <a:off x="4444133" y="3199101"/>
            <a:ext cx="954107" cy="400110"/>
          </a:xfrm>
          <a:prstGeom prst="rect">
            <a:avLst/>
          </a:prstGeom>
          <a:noFill/>
        </p:spPr>
        <p:txBody>
          <a:bodyPr wrap="none" rtlCol="0">
            <a:spAutoFit/>
          </a:bodyPr>
          <a:lstStyle/>
          <a:p>
            <a:r>
              <a:rPr lang="zh-CN" altLang="en-US" sz="2000" i="1" dirty="0">
                <a:solidFill>
                  <a:schemeClr val="accent4">
                    <a:lumMod val="20000"/>
                    <a:lumOff val="80000"/>
                  </a:schemeClr>
                </a:solidFill>
              </a:rPr>
              <a:t>已完成</a:t>
            </a:r>
          </a:p>
        </p:txBody>
      </p:sp>
    </p:spTree>
    <p:extLst>
      <p:ext uri="{BB962C8B-B14F-4D97-AF65-F5344CB8AC3E}">
        <p14:creationId xmlns:p14="http://schemas.microsoft.com/office/powerpoint/2010/main" val="3913280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p:bldP spid="8" grpId="0"/>
      <p:bldP spid="10" grpId="0"/>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60C7F12-FCDE-91FA-F939-A6E2ECED752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D9D4965-CF6D-B75B-18C9-DC7EBDA365FA}"/>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DB8EE02-A584-515E-1FEE-83976B6DB4E4}"/>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A043891-5783-1963-E52F-2758BDF8A867}"/>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66D3AD5A-22F1-C135-BA4F-63D2A825F76E}"/>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4399A422-1707-897B-B36E-ECA1C21CC9B9}"/>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1C6D6C77-78F6-303E-2ADB-58C2038430EA}"/>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2BE49BAF-9D49-4618-E025-5415126A4B8C}"/>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9066222A-1D24-5D6F-2D3A-8C329F264DB6}"/>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25814F54-CE1A-5A9D-C9C3-0EB06371EACE}"/>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3042A239-49B9-4AED-DC32-8798BD8E2880}"/>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D9B68567-9144-819E-2DD0-9F4A8DE6CCE2}"/>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F2EB0D49-0433-CA39-7754-34AE6A315153}"/>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45D9DEC8-B943-16E3-B6B1-28F64F317E46}"/>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99E8530D-928A-C4EF-627C-A2DADB26EA03}"/>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52FF3F1A-8DC4-500C-E7D6-B4AA2BE448D7}"/>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4AF5F3CD-7F19-EE96-57EE-FC7ACB44993B}"/>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8E3E0191-1BF2-A97B-64D9-CCE975AA5899}"/>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39468FD1-91AF-245F-F8E7-B91A9DD83B5D}"/>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1F5C4F99-F6D4-E074-3285-162A8FDA8BED}"/>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34FC61EE-B5FB-944C-0175-61D24D3E362C}"/>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FF8ABBC9-A4BA-E561-E000-ACE1F1E7790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7B5FA76-89A2-F3E1-143A-9D16C3CD423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BDB5837-6A4E-7A90-3027-9F2833986C8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C6287FE-E76A-DB6B-B174-3B0F664B64A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C0D9258-7248-609D-5BC8-E42186BAFF9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CBE5E2E-8D17-0DA5-4286-A53DC7493B2A}"/>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78EF1090-58E1-1056-21B9-6FB607224064}"/>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246A7DB2-21C7-3029-FDDB-FCDD5510A69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B84C80C-8F8F-6546-24DF-70B96567280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B82FA04-E03A-1866-55CB-659AAACB8D8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9F1A2CA-4866-5DF0-A3FB-7FEC27C8474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FD0EFA1-5624-98F9-E0D5-EDF63C26FCD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F670435-70AB-FD30-F145-DA08D93476C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C98FCB18-4883-40B5-0E77-3151DD50085A}"/>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AE45209C-87ED-1407-5DBC-01E97154F77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F3238B71-9E9E-701F-A3B9-1EA77E82966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EFAB7F2-6C39-1ABD-331B-244281F33BF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FC85079-5429-36EA-B9B5-9A09E4EBC5C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BAD6DB1-8F05-C13F-A7C3-DB60894E7FE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281A14E5-5830-D186-C7DA-A81B7BA97F6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3F42E57-3F20-D6E2-E996-401A1857731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5D6CF6F6-6388-6F5D-B2F2-AB1B4EE777ED}"/>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BF2796F2-DA7E-CB5D-265F-D9A8E452F64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6ADADE0-2241-3620-64E8-3A49A048878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7169BA0-AF11-ED18-1F7F-C54DDAB15BD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A7702C2-CC20-14FC-8F1A-7C41316424B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60B5E879-A1C4-A12E-890B-5D704DEDFEC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C78DC81-1C93-CA64-FB75-6B048B3337C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DAD1FA4E-DDDB-FA81-D57A-41C48AA4445A}"/>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FBD1803E-1FB9-905E-EE44-4B8872181696}"/>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EA56B50D-655D-CDD2-C776-9F77F9D985B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D1B7C6C-D256-7CEA-DC83-4354229602A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7909EF3-0CC5-7C7F-BC79-2BB8E08212F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62895580-91D8-DBC9-7098-4425B3CBC01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3670D39B-7778-2E71-EDFB-8DA5AC74E95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7635132E-1E59-0F3F-71C2-AD20DB2DA75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79401EA0-10AD-3463-8DB3-4EE1B23F35E5}"/>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DB67DA8F-9D32-09F5-AFD4-00C2A5867E1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0F44909C-B0FA-2ADE-A069-D664EFD454B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AC43454-8D7F-E848-6C5D-0B44AFF3EE7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00A5514-D6C9-60F7-87E3-B87291E7125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FA3E2FD-4B80-4E66-A452-BE8F9D8DFFC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7EEC620-38BC-50A3-668B-55C56BA3CC5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A042A335-30FE-DFB9-CED7-9455F7DEDC13}"/>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C53C4FEE-E298-0EEC-C2DA-44A1244CCF20}"/>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F7439442-BA0C-DAF0-01EB-8AD9EE0CFCF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D66684D-82A2-BA56-D90C-3ADC9131495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B0317DE-62E1-A304-4D31-A17FC136533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8A008F62-66B1-A567-7F00-3D2C58AD9A2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C9E9754-CA03-AD26-A3AD-06BA2E54B09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DA69ADA-1718-9D5A-DC8E-EAAD58D693F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9A8090-6D60-5A64-332E-FC573515432C}"/>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1501DBCC-B72B-A44E-DC7B-C9A84E75AAD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774BB632-91C7-1F8A-AC38-99DA7AAC3ED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A71AEDE-E216-5E3E-4113-4F6133A46DA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557CF7F-5411-27E1-437A-56ECE239B02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8D65A70-16BA-BF7A-145E-1D21654D33B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0024670-9EBA-21F2-4285-944953CB1DD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D305D5DF-3049-59D0-6BD8-CC2029933ECB}"/>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CC37CF8F-99DB-DC12-3475-56E5BE20A25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1BE59A9-B59B-1072-2CE4-F4D9D1E58AA6}"/>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4F75570E-9467-9890-13F8-815E48A39F8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B34710B8-5DCA-5A84-0228-2006E876A45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B4E0746A-FF5B-1B41-CD85-CA338EE91FDC}"/>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5DDDE33E-6534-70DB-DD1D-64B8B1824975}"/>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1EEFE99D-46F2-4C19-DCBA-0803BFEA1FF5}"/>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9035D2E9-4147-29E2-0F0F-AD7AF8966C4F}"/>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5D1FC118-AC6E-CA9A-CBC1-4BB737621B26}"/>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B115B4B0-2FFC-4B16-9370-1C07DB309F1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42DF37F-10FB-4B1C-06B4-722A1BF25711}"/>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D9A9CA9D-AB6A-9C74-EEDE-91088BF0455E}"/>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580D281A-B3C8-F5B1-CAEA-3C096FB0F1E9}"/>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B15F2830-93C1-B05B-B5B0-2D7622F0665D}"/>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250B6059-F5A4-F0B0-B6AB-5B7D639D3A4F}"/>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ED0425C-0B1C-041D-48D0-63D9968D27E3}"/>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BDBEC0E4-E21A-345F-D7B1-1CF43C1AA12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FE531233-CA4E-C874-48F8-1D939DF6E0C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3106BA32-F387-567E-E529-FF56D23083D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586F35A8-8FBE-EA9B-668A-06DE419D63A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C3FB1B64-98BD-C18A-A94F-8FE1AB8729D4}"/>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57B7A20E-282C-121E-8638-1B3B5CD73268}"/>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D1C5ECD7-D26D-C7FC-1853-F8D9D8DF700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AFB510A-9BE3-D93E-8CF7-321F1BB4EA40}"/>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CBEAC0C8-0556-9E71-7262-B1A70928E57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90C9676E-4C52-241E-9556-C005DA771D2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8C8A8D34-5D1C-824F-C772-47729693EC8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92A8E586-213A-B0A1-2570-D382B5840C55}"/>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EE4D7708-96AD-701F-DFB9-0316AF9894F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A712033F-BC85-FD11-06CE-1EEFAD6F191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E61A3F92-0949-CDE1-F4FB-B74E5458D59E}"/>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7D0202A5-C65E-F433-C819-ED59E89F9F8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E48E6FE9-796C-B53C-071F-E6F92387BC48}"/>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3AA3E26-15ED-8888-0694-78EC7E23B22C}"/>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F9EB7979-0764-8AD5-03A0-47C3CFE23805}"/>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BB53D4E6-FD53-D36A-04E1-3BFC7E8F3DEC}"/>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66678CB1-2865-BEAE-641E-37F84E223974}"/>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CA727246-EA81-F894-75B2-85D745463C25}"/>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E14B2F47-664B-BBE2-70FE-7D464423B55D}"/>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77C2D4C4-38DF-875C-181E-1138C946AA80}"/>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89FB66D2-5F92-B6A0-5EC9-60804450A5C0}"/>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58F6CF6C-F8AC-A2F6-E2D0-0E4812C12B2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0FE3309-B687-E550-4700-55C439D6BA55}"/>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8D2F4F57-FA33-2FEB-4CE7-61EBCF1AA5B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4810C553-77B7-732A-06CD-AEF10C2A4D68}"/>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416460D8-F2D3-E2A6-3463-7F0827B84EA6}"/>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DFDE0B29-203A-726B-9A86-213BC80A00BB}"/>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5F4DDB7C-DF72-13CB-66CC-529D91E3DC5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424AC7E0-B39F-383A-4C7C-5E7B0CFFB13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FE6E76FE-F53F-438C-7C18-9F4E1A5EF57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33A35CC0-74E5-39E5-704B-BA51DC393B42}"/>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1B5AF48F-EEB6-F292-C3A1-91589A390AA3}"/>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C7A0B045-93F7-8451-B7AC-72F9106139D2}"/>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8FF662DC-8B0E-46CE-B0B0-6E215722D30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8FC9A54-055A-CF5C-3ADF-06286FCE8C9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2BC10D9B-9D0A-2670-CE19-1C161C65FCA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623724E8-7B0F-A004-547D-515C97D21A1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FE22E2E6-5B81-F674-464B-E1B645D6F58F}"/>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6D5E05B8-8385-4759-6F36-11B003C2F691}"/>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FC9489E3-1445-F5E5-6ED1-A11A6A733C25}"/>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7BF3A9A6-5A74-92B6-8825-04B144395D26}"/>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E39390FD-3AA1-C8D9-5A6A-887590C04402}"/>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8797DBE7-A8B2-A0D3-2186-4CA3CC013F09}"/>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dirty="0">
                <a:ln w="13462">
                  <a:solidFill>
                    <a:schemeClr val="tx1"/>
                  </a:solidFill>
                  <a:prstDash val="solid"/>
                </a:ln>
                <a:solidFill>
                  <a:schemeClr val="bg1"/>
                </a:solidFill>
                <a:effectLst>
                  <a:outerShdw dist="63500" dir="2700000" algn="bl" rotWithShape="0">
                    <a:srgbClr val="FFFF00"/>
                  </a:outerShdw>
                </a:effectLst>
              </a:rPr>
              <a:t>生成</a:t>
            </a: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类算法</a:t>
            </a:r>
          </a:p>
        </p:txBody>
      </p:sp>
      <p:sp>
        <p:nvSpPr>
          <p:cNvPr id="156" name="矩形 155">
            <a:extLst>
              <a:ext uri="{FF2B5EF4-FFF2-40B4-BE49-F238E27FC236}">
                <a16:creationId xmlns:a16="http://schemas.microsoft.com/office/drawing/2014/main" id="{F7DFF286-3EF2-E8A0-0312-87688B3B6259}"/>
              </a:ext>
            </a:extLst>
          </p:cNvPr>
          <p:cNvSpPr/>
          <p:nvPr/>
        </p:nvSpPr>
        <p:spPr>
          <a:xfrm>
            <a:off x="1250773" y="790498"/>
            <a:ext cx="4705134"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基于搜索的方法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28800FCA-7019-8EA5-2A1A-1199C5348C5F}"/>
              </a:ext>
            </a:extLst>
          </p:cNvPr>
          <p:cNvSpPr txBox="1"/>
          <p:nvPr/>
        </p:nvSpPr>
        <p:spPr>
          <a:xfrm>
            <a:off x="1184654" y="1459563"/>
            <a:ext cx="9879402" cy="3894208"/>
          </a:xfrm>
          <a:prstGeom prst="rect">
            <a:avLst/>
          </a:prstGeom>
          <a:noFill/>
        </p:spPr>
        <p:txBody>
          <a:bodyPr wrap="square">
            <a:spAutoFit/>
          </a:bodyPr>
          <a:lstStyle/>
          <a:p>
            <a:pPr indent="457200">
              <a:lnSpc>
                <a:spcPct val="150000"/>
              </a:lnSpc>
            </a:pPr>
            <a:r>
              <a:rPr lang="zh-CN" altLang="en-US" sz="2800" kern="100" dirty="0">
                <a:solidFill>
                  <a:schemeClr val="bg1"/>
                </a:solidFill>
                <a:latin typeface="+mn-ea"/>
                <a:cs typeface="Times New Roman" panose="02020603050405020304" pitchFamily="18" charset="0"/>
              </a:rPr>
              <a:t>不直接生成内容，而是测试一个生成的内容，根据测试结果，决定是接受它或生成一个新的。</a:t>
            </a:r>
            <a:endParaRPr lang="en-US" altLang="zh-CN" sz="2800"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800" kern="100" dirty="0">
                <a:solidFill>
                  <a:srgbClr val="FFFF00"/>
                </a:solidFill>
                <a:latin typeface="+mn-ea"/>
                <a:cs typeface="Times New Roman" panose="02020603050405020304" pitchFamily="18" charset="0"/>
              </a:rPr>
              <a:t>第一</a:t>
            </a:r>
            <a:r>
              <a:rPr lang="zh-CN" altLang="en-US" sz="2800" kern="100" dirty="0">
                <a:solidFill>
                  <a:schemeClr val="bg1"/>
                </a:solidFill>
                <a:latin typeface="+mn-ea"/>
                <a:cs typeface="Times New Roman" panose="02020603050405020304" pitchFamily="18" charset="0"/>
              </a:rPr>
              <a:t>，给出一个值来度量一个内容的可接受度，这个值称为</a:t>
            </a:r>
            <a:r>
              <a:rPr lang="zh-CN" altLang="en-US" sz="2800" i="1" kern="100" dirty="0">
                <a:solidFill>
                  <a:srgbClr val="FFFF00"/>
                </a:solidFill>
                <a:latin typeface="+mn-ea"/>
                <a:cs typeface="Times New Roman" panose="02020603050405020304" pitchFamily="18" charset="0"/>
              </a:rPr>
              <a:t>适应度</a:t>
            </a:r>
            <a:r>
              <a:rPr lang="zh-CN" altLang="en-US" sz="2800" kern="100" dirty="0">
                <a:solidFill>
                  <a:schemeClr val="bg1"/>
                </a:solidFill>
                <a:latin typeface="+mn-ea"/>
                <a:cs typeface="Times New Roman" panose="02020603050405020304" pitchFamily="18" charset="0"/>
              </a:rPr>
              <a:t>，而给出值的函数称为</a:t>
            </a:r>
            <a:r>
              <a:rPr lang="zh-CN" altLang="en-US" sz="2800" i="1" kern="100" dirty="0">
                <a:solidFill>
                  <a:srgbClr val="FFFF00"/>
                </a:solidFill>
                <a:latin typeface="+mn-ea"/>
                <a:cs typeface="Times New Roman" panose="02020603050405020304" pitchFamily="18" charset="0"/>
              </a:rPr>
              <a:t>适应度函数</a:t>
            </a:r>
            <a:r>
              <a:rPr lang="zh-CN" altLang="en-US" sz="2800" kern="100" dirty="0">
                <a:solidFill>
                  <a:schemeClr val="bg1"/>
                </a:solidFill>
                <a:latin typeface="+mn-ea"/>
                <a:cs typeface="Times New Roman" panose="02020603050405020304" pitchFamily="18" charset="0"/>
              </a:rPr>
              <a:t>。</a:t>
            </a:r>
            <a:endParaRPr lang="en-US" altLang="zh-CN" sz="2800" kern="100" dirty="0">
              <a:solidFill>
                <a:schemeClr val="bg1"/>
              </a:solidFill>
              <a:latin typeface="+mn-ea"/>
              <a:cs typeface="Times New Roman" panose="02020603050405020304" pitchFamily="18" charset="0"/>
            </a:endParaRPr>
          </a:p>
          <a:p>
            <a:pPr marL="457200" indent="-457200">
              <a:lnSpc>
                <a:spcPct val="150000"/>
              </a:lnSpc>
              <a:buFont typeface="Arial" panose="020B0604020202020204" pitchFamily="34" charset="0"/>
              <a:buChar char="•"/>
            </a:pPr>
            <a:r>
              <a:rPr lang="zh-CN" altLang="en-US" sz="2800" kern="100" dirty="0">
                <a:solidFill>
                  <a:srgbClr val="FFFF00"/>
                </a:solidFill>
                <a:latin typeface="+mn-ea"/>
                <a:cs typeface="Times New Roman" panose="02020603050405020304" pitchFamily="18" charset="0"/>
              </a:rPr>
              <a:t>第二</a:t>
            </a:r>
            <a:r>
              <a:rPr lang="zh-CN" altLang="en-US" sz="2800" kern="100" dirty="0">
                <a:solidFill>
                  <a:schemeClr val="bg1"/>
                </a:solidFill>
                <a:latin typeface="+mn-ea"/>
                <a:cs typeface="Times New Roman" panose="02020603050405020304" pitchFamily="18" charset="0"/>
              </a:rPr>
              <a:t>，在生成新内容的时候，它使用之前生成的内容作为基础，新的内容只是稍作修改。</a:t>
            </a:r>
          </a:p>
        </p:txBody>
      </p:sp>
    </p:spTree>
    <p:extLst>
      <p:ext uri="{BB962C8B-B14F-4D97-AF65-F5344CB8AC3E}">
        <p14:creationId xmlns:p14="http://schemas.microsoft.com/office/powerpoint/2010/main" val="3381466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003A0E-8F8B-8137-A126-8ED392E2BCB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2D2598AF-0950-E309-7A53-2F27411F25BE}"/>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4E4909F-4456-31BC-B2A6-007E51A84C39}"/>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B6DB542-C78D-291B-BE9A-34845C7072B0}"/>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549EAEEA-CDA0-D846-6A20-2905D07CB9A6}"/>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466A8B01-7CD6-FADA-0812-271D97B5FD3D}"/>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809544B8-3135-E8B7-CB3D-A2A5C0852B1C}"/>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6A94A347-4FA3-02D0-7243-5CB719D01371}"/>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5CBF480A-E108-6B1B-01F0-1B463D774B4E}"/>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A5CF6840-0E53-970B-BD9A-0FD89C1CB5A6}"/>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1C9CB19D-5C6E-479F-D2D8-BF2DE21B20EC}"/>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1D8D4F37-0DCA-C83E-9075-35DDE438088F}"/>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C43B3519-094C-F684-E85C-95442FFFE215}"/>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AEDE6EF0-4D0C-81CF-959B-33AC0B7A495B}"/>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2F41B898-7346-561C-3F64-ECC40B88CFEA}"/>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78C8F999-EF14-1194-DB8A-761D01E64F0C}"/>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01D642AE-5C8D-57AA-70B6-121A45AA9738}"/>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CDEEB2C1-76F6-8E16-C7B5-D2853DC4CAF2}"/>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C3D75251-F475-9855-2401-57AAC44E8B11}"/>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0D91A6FA-A920-8CED-525E-372C82CE8D3C}"/>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6A7DBFBF-68C1-0152-FB71-FDF06141CBA2}"/>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C78AA363-8114-6D6C-1BD2-69EFD27EC9D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2B301EB-0B2C-B852-5827-23C548D0367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9A208DD-485C-9870-27F8-814547E3BA3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061F4CA-7E9A-DDD4-31E7-C79C1998558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6CCA1F9-749D-F906-05F9-0503C427173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2071007-8674-A029-D5C8-6E929F96301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335388B7-E682-182B-2AD8-4082076F3F61}"/>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1060D19C-D1B5-5F3D-6CDB-4175FACEF93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CF1779F-449D-533F-FDF3-986E2277F0B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CA51D5D-CA6A-E90D-62A3-64058EBC8B1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EFA962A-EA5D-99A6-0032-5B1587859AC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5B5030B4-1DF8-A9C9-B4AA-C1D251E170D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AA3FAAB-603A-2778-68C5-4C3E2846BE5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A7C38BD7-F9FA-F7B6-DB6D-FE4EFEBF5289}"/>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C5E324C5-32F7-4ABC-4872-050FB1186D9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6D4511BD-5339-F75F-A301-ACB1701995E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AEAD09F-C711-082C-4E0A-FD22DA63B64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8D16CCF-1B5F-935D-4E95-6D956E52D88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E4F5B30-C5AB-3FE0-9A07-BF6CA8AC36A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3B23BD61-1C09-C0C8-55FD-7F2937F4D2A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1504F92-A5AA-2349-C018-38197F24D6C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1C904D2D-3232-6D16-C368-4CF4334AC27D}"/>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9B10EE45-88F4-131D-A0E1-5015C8F591A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53D51DC-DA47-B3D4-51ED-0CBEBB2D3FF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90BADC12-2EEB-9143-D399-15F130B26E2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98611C5B-9BD8-94AC-5921-B42E82F1B1E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3D6C2B5-7BCB-98C1-CA33-B5F2D3023AE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E698DD3-38FD-6911-D2BF-0B008F97A4A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B9F5A340-24AB-A092-17F2-28A105C9EC1E}"/>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C79C6D80-9CE4-EBEC-5A38-3217C22181ED}"/>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04A30BC8-8FF7-AADC-97BB-547849EA81E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13F4995-E210-C3B3-268A-93156714D2F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0699DB22-C675-1D03-CA06-515F06A74351}"/>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D9A64B1-F7FE-7A88-50A0-037508E0755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6B61953-1198-D222-111B-A78237E824C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E82A4BD-FB05-3ABC-0531-A8E79FB87B9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DC5A6F3B-ECEB-4E3A-F0CA-5EF1DC7B26AB}"/>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60C2F7B3-E9FF-471A-B4AE-63C2F09772A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0C3CBCD-9224-BC9E-FF5F-14A73C749E1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7EFAE45-60DA-28B6-9AEE-1E4453A4A71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52D7989-982F-9FC8-AFAA-87DF3159A0A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C7E8973-D281-5323-5F6B-BFF490F6542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5F1C6FF-0C57-E811-B6FE-A259CD65A26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611A36BE-A153-20AE-BBA5-BC136A676EF8}"/>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90A579DD-110E-A1B7-CBF4-08F26BDC3FEE}"/>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FBCEEECE-F5D4-A282-E773-C6BCD559F58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114E0695-8825-D2AE-CBA5-6B48983B7CC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27985CF-349A-6AB1-4B25-698EA95D1D8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0C0C2DDE-AA0E-CA3A-2067-34A15F3C5E7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A43C747D-CF55-EBD2-B22F-F21766F18AA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86E939E5-4A0B-0543-B7DA-C34C5611C49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D44E6D33-5254-D046-984B-AD5F6B8B759C}"/>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1390F387-B909-8032-9D14-D9B67D10059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756D1B07-0E81-0C00-58ED-585A88E5CD8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FD580292-F941-F716-21EA-545F2DA0EC2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C9558FFB-506A-E9D2-5989-1F093DE2825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0678721-3CB9-BF1A-2A5A-641D1BA1159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CF6BBA31-AE79-2CE4-846B-F1D207E75FC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6AEEB3AB-1A18-E6D1-340B-F74567BEF01D}"/>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112DC5A8-2788-F967-34AA-FC54AE5453FE}"/>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485E1739-C83B-FE94-5731-3CE7996D230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A7D1838A-0020-B4E9-2EBD-953ED1B75352}"/>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DCAC0B5-AE8C-AC02-677F-957DE277355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15CBFC68-11DC-6872-6B51-8F2287E6BF1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6DA0F413-6BB2-7506-A245-9143012932B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00717DA8-DEE9-A304-EF91-3511EB1A5BD9}"/>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649385DC-D0F5-98CB-5D64-F2EF1137E6E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DABF5EE0-C980-0E97-ED2B-0153291CA8D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58F6FA0-5DC7-C29D-C38C-1D99B22A0C13}"/>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3C255F3B-043D-9242-961D-6D9DB2E671F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7320CECF-885A-206F-6726-0CAEBE9BC95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C21F7EA5-2174-4A9F-6705-B455F07F82C0}"/>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CE5DAE17-19E6-57A1-1F63-6BE38DE7F922}"/>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A5F51F0B-F842-5C8A-0D44-BD97F9C25E7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87C328F-4C34-DDAE-B0B7-555B21139E6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D3B11467-FDA9-8C74-3158-219DC2A0C7F8}"/>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892BF28-8B2B-FAD5-EB59-6239F1658E2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47729332-F920-A3D1-7A38-CA7F66D39EC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E8ED4FE6-ADE0-E4CB-B868-DECBA29275A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6267F606-4576-61D2-FBFC-F3141BA2D165}"/>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0FAFB439-677B-40A5-A9BA-CC201EEDAFE3}"/>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0C49F002-DCC5-F22E-B1DC-39A6AF54429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29982E13-912E-FFD1-ECDD-29B71BE33501}"/>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B1688DF-EE13-E885-7B76-0669D09DFFC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2C181201-15EC-AF8A-096D-609061E7D2F5}"/>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23036683-889D-0B8E-CEAD-9A6353B0900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1DD4E61E-3FC9-5E7C-F9BD-2862FE1D4293}"/>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89449167-78C7-C213-3600-1C7F3B75490B}"/>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A21F12C-CE35-61E7-C186-D9DC69199920}"/>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42F3A3D3-D041-D6E8-4E9D-96F9B640336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F31C0CF7-D508-C3A8-2199-EC4CCF48F0F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C0BD4670-D2B8-9717-E9A6-FAE70C33BA32}"/>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B9C234E9-21FA-BAEE-716D-F30B204EB263}"/>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80206D0D-B4F7-6B98-DA54-324738C6A4EA}"/>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E14B8E3-0050-7445-E5FC-054B4050225B}"/>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BBD3D1D6-7498-19FD-1865-A3C6AD552ACD}"/>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727AA328-D3D6-10F7-12E9-540BC0BBBA34}"/>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EDB225FB-CC22-520B-354D-4A61729AE11C}"/>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A8D02C64-CDC9-ED8F-2A93-6514C224C1C4}"/>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BF1DF1AF-25FD-07F3-59B6-3D2A2A526EC4}"/>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FA1729-D73B-6192-2530-4C6FB2F3DF67}"/>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9EE9A762-D47F-E6F9-88FB-55552E6AA683}"/>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25BDF243-B1FB-7127-586E-B7007434D087}"/>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7DDCCE75-54BC-225C-EF5F-D16C8062965F}"/>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8CC9BEC1-4885-DEDB-C3A6-5E101801DAAD}"/>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471F425B-F249-20EF-72B5-7A2BFA0A800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D3C6BEFA-EAB7-4DD7-40D4-CB226A370E9B}"/>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5EB18361-8656-AF99-D333-28389D9D053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CD4A470-8770-09D7-4BA9-A8C2749F14A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AFF54D48-5529-1584-EF4A-0A3E3534607E}"/>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57F7C4DF-E054-F781-DFCD-FC475100663D}"/>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6708EFD8-9199-9B8B-F38C-E14E85925529}"/>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FC895E16-6D51-E53A-51ED-59788638FAF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A5072F34-ADBD-7DC3-0281-875C3FAA32E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44D9185D-F811-536A-BB23-145AD026B08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14E8A242-69FC-1A71-C601-E77E6E78C79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295077E9-90F3-FE52-2252-4813B2D29991}"/>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0CE6E83E-FBC1-C1FB-4D23-348D0D0C7474}"/>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CDAA5086-FA1B-F9C9-A794-9035247667A8}"/>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73FDEAD8-FF4B-69EA-5581-607C47CCF222}"/>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1B3B3A66-9E00-7935-8C9A-D37CE5E7C082}"/>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7EADE8E2-F709-605B-1C09-AC5D657662C8}"/>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dirty="0">
                <a:ln w="13462">
                  <a:solidFill>
                    <a:schemeClr val="tx1"/>
                  </a:solidFill>
                  <a:prstDash val="solid"/>
                </a:ln>
                <a:solidFill>
                  <a:schemeClr val="bg1"/>
                </a:solidFill>
                <a:effectLst>
                  <a:outerShdw dist="63500" dir="2700000" algn="bl" rotWithShape="0">
                    <a:srgbClr val="FFFF00"/>
                  </a:outerShdw>
                </a:effectLst>
              </a:rPr>
              <a:t>生成</a:t>
            </a: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类算法</a:t>
            </a:r>
          </a:p>
        </p:txBody>
      </p:sp>
      <p:sp>
        <p:nvSpPr>
          <p:cNvPr id="156" name="矩形 155">
            <a:extLst>
              <a:ext uri="{FF2B5EF4-FFF2-40B4-BE49-F238E27FC236}">
                <a16:creationId xmlns:a16="http://schemas.microsoft.com/office/drawing/2014/main" id="{3DAD72FE-53AE-DBA0-8652-75A06E853FF5}"/>
              </a:ext>
            </a:extLst>
          </p:cNvPr>
          <p:cNvSpPr/>
          <p:nvPr/>
        </p:nvSpPr>
        <p:spPr>
          <a:xfrm>
            <a:off x="1250773" y="790498"/>
            <a:ext cx="4705134"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基于搜索的方法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2" name="文本框 81">
            <a:extLst>
              <a:ext uri="{FF2B5EF4-FFF2-40B4-BE49-F238E27FC236}">
                <a16:creationId xmlns:a16="http://schemas.microsoft.com/office/drawing/2014/main" id="{1776ACA4-4AAE-C379-AF4B-AED7838D9365}"/>
              </a:ext>
            </a:extLst>
          </p:cNvPr>
          <p:cNvSpPr txBox="1"/>
          <p:nvPr/>
        </p:nvSpPr>
        <p:spPr>
          <a:xfrm>
            <a:off x="989614" y="1459563"/>
            <a:ext cx="10074442" cy="3894208"/>
          </a:xfrm>
          <a:prstGeom prst="rect">
            <a:avLst/>
          </a:prstGeom>
          <a:noFill/>
        </p:spPr>
        <p:txBody>
          <a:bodyPr wrap="square">
            <a:spAutoFit/>
          </a:bodyPr>
          <a:lstStyle/>
          <a:p>
            <a:pPr indent="457200">
              <a:lnSpc>
                <a:spcPct val="150000"/>
              </a:lnSpc>
            </a:pPr>
            <a:r>
              <a:rPr lang="zh-CN" altLang="en-US" sz="2800" kern="100" dirty="0">
                <a:solidFill>
                  <a:schemeClr val="bg1"/>
                </a:solidFill>
                <a:latin typeface="+mn-ea"/>
                <a:cs typeface="Times New Roman" panose="02020603050405020304" pitchFamily="18" charset="0"/>
              </a:rPr>
              <a:t>常用算法：</a:t>
            </a:r>
            <a:endParaRPr lang="en-US" altLang="zh-CN" sz="2800" kern="100" dirty="0">
              <a:solidFill>
                <a:schemeClr val="bg1"/>
              </a:solidFill>
              <a:latin typeface="+mn-ea"/>
              <a:cs typeface="Times New Roman" panose="02020603050405020304" pitchFamily="18" charset="0"/>
            </a:endParaRPr>
          </a:p>
          <a:p>
            <a:pPr indent="457200">
              <a:lnSpc>
                <a:spcPct val="150000"/>
              </a:lnSpc>
            </a:pPr>
            <a:r>
              <a:rPr lang="zh-CN" altLang="en-US" sz="2800" b="1" kern="100" dirty="0">
                <a:solidFill>
                  <a:srgbClr val="FFFF00"/>
                </a:solidFill>
                <a:latin typeface="+mn-ea"/>
                <a:cs typeface="Times New Roman" panose="02020603050405020304" pitchFamily="18" charset="0"/>
              </a:rPr>
              <a:t>进化算法</a:t>
            </a:r>
            <a:r>
              <a:rPr lang="zh-CN" altLang="en-US" sz="2800" kern="100" dirty="0">
                <a:solidFill>
                  <a:schemeClr val="bg1"/>
                </a:solidFill>
                <a:latin typeface="+mn-ea"/>
                <a:cs typeface="Times New Roman" panose="02020603050405020304" pitchFamily="18" charset="0"/>
              </a:rPr>
              <a:t>：在一众候选者中挑选，最差的被淘汰</a:t>
            </a:r>
            <a:endParaRPr lang="en-US" altLang="zh-CN" sz="2800" kern="100" dirty="0">
              <a:solidFill>
                <a:schemeClr val="bg1"/>
              </a:solidFill>
              <a:latin typeface="+mn-ea"/>
              <a:cs typeface="Times New Roman" panose="02020603050405020304" pitchFamily="18" charset="0"/>
            </a:endParaRPr>
          </a:p>
          <a:p>
            <a:pPr indent="457200">
              <a:lnSpc>
                <a:spcPct val="150000"/>
              </a:lnSpc>
            </a:pPr>
            <a:r>
              <a:rPr lang="zh-CN" altLang="en-US" sz="2800" b="1" kern="100" dirty="0">
                <a:solidFill>
                  <a:srgbClr val="FFFF00"/>
                </a:solidFill>
                <a:latin typeface="+mn-ea"/>
                <a:cs typeface="Times New Roman" panose="02020603050405020304" pitchFamily="18" charset="0"/>
              </a:rPr>
              <a:t>启发式和随机搜索机制：</a:t>
            </a:r>
            <a:r>
              <a:rPr lang="zh-CN" altLang="en-US" sz="2800" kern="100" dirty="0">
                <a:solidFill>
                  <a:schemeClr val="bg1"/>
                </a:solidFill>
                <a:latin typeface="+mn-ea"/>
                <a:cs typeface="Times New Roman" panose="02020603050405020304" pitchFamily="18" charset="0"/>
              </a:rPr>
              <a:t>模拟退火，一种随机调整配置并使用成本函数与之前的设置进行比较的过程。如果它更好，则保留新的配置。否则，随机决定是否保持新配置，保持旧配置的概率与它更好的程度成正比。</a:t>
            </a:r>
          </a:p>
        </p:txBody>
      </p:sp>
    </p:spTree>
    <p:extLst>
      <p:ext uri="{BB962C8B-B14F-4D97-AF65-F5344CB8AC3E}">
        <p14:creationId xmlns:p14="http://schemas.microsoft.com/office/powerpoint/2010/main" val="1024646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07D224-9769-A96F-4F33-AB8A6966CA2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3E9609BF-1235-9FED-1E58-3B5D40BDAC7A}"/>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6D76A77-FB66-E9F4-A956-6C67AB33F3F2}"/>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15D0BB9-F53A-C5EE-80E2-6555E543F026}"/>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5FDE9A2B-B1D6-D889-B69C-47C5597F6746}"/>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A91B85DB-0A7D-C633-AC5D-970D730634F0}"/>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9D220216-220E-E2CF-F034-1C6FF4DE3DEC}"/>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6F701024-A714-39DF-8778-3889174841E5}"/>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6CAB0857-5D3D-7883-FBCC-D7691F72F89B}"/>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806D0901-D8E1-7ED3-A3D7-6CCFB39B29EF}"/>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D4712B57-DBEF-CF0F-194E-BAAECFED097F}"/>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DB3B0EF2-5735-45CD-F2D0-2658C407322F}"/>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F37ACFBA-9227-DCE6-0CB4-5BA005FC01FB}"/>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413CC867-72EA-BD66-87D1-D25702975590}"/>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F744A687-F50E-B719-D34B-5FBA61013E68}"/>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BAA88B2E-3F98-12CA-27B2-D6E550F8823D}"/>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58BD4FF8-5C19-A4CE-6D0F-4E50309BBF79}"/>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5646D871-A59B-21FD-21A6-7F557A633F06}"/>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0420F23E-9D56-C8AF-6D07-5711D651ECB1}"/>
              </a:ext>
            </a:extLst>
          </p:cNvPr>
          <p:cNvSpPr/>
          <p:nvPr/>
        </p:nvSpPr>
        <p:spPr>
          <a:xfrm rot="16200000">
            <a:off x="-1121587" y="5358349"/>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5002B566-3049-FA18-ADFB-B0FBA0289D3B}"/>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BADD35A0-85B3-AC3E-0801-84202A774964}"/>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096B0763-74A5-C8F0-CA40-6F61BDBE4F9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11DE408-6C02-E8A2-CDA8-3AA09107055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5925C6E-0A02-A922-B8EA-2831CEA65FD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19B9CCA-0282-DE37-44F0-7B0E00321F50}"/>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51B97E4-D55D-4C89-D74E-03650CF722A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25F6E7F-4C08-AFF0-4BB7-9F233E433D8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81D8452B-39D9-2360-ABD9-3CC436C6BEF9}"/>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EC07F33F-964D-FF34-88C4-063893FD1E3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AE321D7-F61A-F601-2FC6-150BFBF342B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D7C1E85-C923-2BCA-0304-826664999CD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9EFD1FE0-5FD1-9F32-17D9-2DEC7C3EC86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57DEF0A-81DB-04BF-A1C8-A8C2D582F82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265A8326-CAF3-A3D5-2C1F-B30BD38106E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B5DBE519-76A6-493D-93EC-C642A3FA1FA5}"/>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52D2B7B3-9A6A-E3BF-93DE-00D5A6CAAB2B}"/>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E89CE0C7-36F7-229D-034A-02A494208F9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DB5F127-926C-D78B-F555-233B220EF6A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456F5CAB-E639-0169-7867-3F4811B1079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8C6D806-FEB8-A514-7DE7-1C6CCFDC213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EA68D1A8-34B3-A757-091E-77ADC188499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3A2088A-23F8-6982-AF5F-626941E0926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18EE13BD-1923-5480-FD09-0B790F7F996B}"/>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3E34117C-C791-F2DE-3718-25A17BC2D5F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8E9266E-1B1D-6422-800C-39AF0301D01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9637417-E0D4-3C5C-9C71-B7FD2689AFB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93FABD5-F079-0FBF-DE36-998B6D69386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4A552656-4F05-8A3D-E49C-07B5C3D5B2E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414A702-C6C7-8AED-3040-C9D983FD23D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1FC67BC7-9992-7F0A-BDB2-175C41406C7A}"/>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124EAA33-B7B4-354B-228F-2F4006DC9347}"/>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AD5DB65C-D2D8-9A94-C3E3-72B1D7BD3F9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079ACD5A-F9B2-7350-E82B-C0DE18D7B4F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82BD99B-F1F6-3ABB-483F-C6D8EAA4D3C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301D9AE-16CB-4A81-FBE8-5546F3283182}"/>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0AAC98A-5905-78AC-9D49-6EF7AC90539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7F08A98-BAEC-8F14-E954-6328AD14955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CA8066E3-B93F-C9EF-AAAE-099C097B8BEF}"/>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DA005E8C-6942-B207-710B-75A0073EA59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0672FC5-2E58-2A29-4FDD-78E193E27FA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46054EFD-A9C9-309E-E9F8-609DA0C5D48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562CD579-6BB1-4951-E96F-37AE469F90E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376F9EA-53F0-D026-2999-0C865719A2A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57CF67B-9EE2-2DBA-6E0E-4FFE59E573D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85D36B38-D64F-961A-8A84-B859F80B95C5}"/>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672D0D5C-66A1-87EF-60B5-625DCDB15CA3}"/>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D9EA59B2-48A9-5963-F45C-79A5D372018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8890DD84-B52B-A5CA-2CCB-18E37393F4B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0AA02F5-5B76-117D-9CF9-3F95F6BDC8B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AF581C3-A446-21D4-7641-29BA7ABE4E7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EF109A9-2651-B1A3-5A12-C3A0C5F2C88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9C102E59-C50A-0B7A-ECE7-0A1D4D138E36}"/>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47428166-D1AB-7E74-F187-7394B7A1C7F1}"/>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BAA05B8F-C14E-EAC8-D9C6-9B9DE9FA95A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098C21D-C523-255B-924A-546112F3C27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8AC4EE9-C2C6-8E86-7F2D-EBAA41A2DBB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C78826A-F688-35DE-BD9D-65E1C944394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8281F2B-23C8-6C61-3351-AEDA5615D15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CE5E0DEC-55A5-F8A2-3A28-564D22F333A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C884260C-48B2-9346-285A-7E5D9FF62FDD}"/>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286448FE-16F3-94E7-D6B1-06DE6C515514}"/>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4EA442EF-1CE0-6A64-5FEB-01C2546702E1}"/>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6112EFE3-4960-71D6-D652-87D41748BB1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5DED778-C4F8-C635-5C19-BFA93C2AE91C}"/>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1C1C669F-F530-DFD8-65BF-28B70C297615}"/>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587F077-13F9-B204-4F9B-829BCF18006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2AC0C5D1-F31B-BF95-1C64-C4E633E2AFCB}"/>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D185358C-122E-1C5A-A0D4-514B08E3DD59}"/>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E7FED219-1516-4BA0-4FD2-BF1EFBD7ECAC}"/>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C1BA7AC-DDF6-D60F-D6EB-BD80152DCA24}"/>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F7CF07CA-2DB1-AEDF-47C0-776D0A4503FD}"/>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BD53013-A546-4616-5DEA-C21F0E0F62E8}"/>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E9B1EF6-FA58-5120-9319-D07F647FEBE5}"/>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2E8FDC31-DBDC-C14C-EBE4-3A370145C2E3}"/>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14C37E52-3F3C-2BD7-363C-1CB0DA8E112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287FE1BE-D260-D256-DE4D-6F1585B05343}"/>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A75485F-9BF7-99FE-C792-0449AD079EC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38E12F48-1C2B-41C7-64C3-E67B89CE3D15}"/>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F5DD010-E597-FE3D-3DF3-03FD844898F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CB3A2F01-BABD-EC6A-3131-7437A5A2D95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957196EA-D078-2288-3E76-750AEB26E311}"/>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52BD66E5-773A-5334-D99E-87A8D8EEE00F}"/>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200C9B8F-28EA-596E-21CD-71C447B67D9E}"/>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50146B21-8778-C403-86EA-E036A06FBCC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1BBF6E67-E404-4118-AF23-E38EEE0629A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D7FBCD98-CDC2-D2F0-4A2D-CC2949B2F56A}"/>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77ACA1FB-262E-E890-CCDE-39379D0EC2D8}"/>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93A430AF-86B8-2CE2-A773-116E524708EA}"/>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C6440929-923C-4DA8-C18F-10DA4478090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BCAC256-3A03-2BB4-4693-CA768231D18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8472362A-9240-205C-7863-65189431A1A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B4A77BD5-ECDD-4F61-55A6-E5F24C0E8750}"/>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0FA9A8B0-F861-7D0B-78A3-2AECFD7B4DEA}"/>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6BDEE195-2483-F5FB-B4DE-29BE576B7705}"/>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D6475F38-25E7-A1C0-13A4-6D88978DD6BB}"/>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F162AF81-504E-00CD-FAB0-A1736CF5EB7C}"/>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401F16F2-5D59-5220-556C-A0DCEBC47FA9}"/>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C01FFD42-5D33-BD81-510B-BF5E66ED7A2A}"/>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726F0C81-20E5-7895-1632-FB88E333811E}"/>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02557E13-CD64-EEEA-2D3B-AF35A8FA4927}"/>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18B3705A-951B-5F07-F0FC-5AB896DF7A9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503028F4-D81D-D02F-98DE-3643B1BF7030}"/>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D805BE6B-CC88-439C-C6C9-A12A8216B717}"/>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70924C0-68DA-1104-AA5C-0BC3D241FC7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723D570C-CF0E-AE8C-3E06-5EA665122BE9}"/>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2DAC37EB-B00C-8D05-3533-BC7DDB9F3952}"/>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A7331DDA-C269-0546-CD5F-92D97883CEC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314916CB-20F9-F495-E82C-0A970577B989}"/>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A1C180F6-EC03-1717-8A49-686DF4EE36C5}"/>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04361EF0-AB3E-1269-281A-873D3AAD3C1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FC019B39-B3EC-0B95-3358-111379481E04}"/>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2B761541-D257-E1EC-87ED-083D3DA7613E}"/>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BF92EDE3-0433-3071-F4DD-C29C7E68A64F}"/>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036DEBB0-BB06-1C93-0F34-34397A1B621E}"/>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EF27304F-66DA-DCBE-3758-8300B26B0B0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02CC46D1-16D9-BC6F-13F6-0F08CA4DD93D}"/>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ACE390B0-5778-CB08-4C4D-D08F8F7299F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1E9E062E-2610-D688-0CD6-0F731A8EB75E}"/>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777B7FF6-AC02-4E91-9D0C-78EBDDB43822}"/>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633A3762-A010-7B52-C260-75B623D4686D}"/>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8396EC14-2105-E011-CF04-5AC252BEC711}"/>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5C0506D8-DD1A-DBBC-7CE6-5E7DCED248D7}"/>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AAAC1683-69A1-A0D1-2B88-BC2133A3C58D}"/>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dirty="0">
                <a:ln w="13462">
                  <a:solidFill>
                    <a:schemeClr val="tx1"/>
                  </a:solidFill>
                  <a:prstDash val="solid"/>
                </a:ln>
                <a:solidFill>
                  <a:schemeClr val="bg1"/>
                </a:solidFill>
                <a:effectLst>
                  <a:outerShdw dist="63500" dir="2700000" algn="bl" rotWithShape="0">
                    <a:srgbClr val="FFFF00"/>
                  </a:outerShdw>
                </a:effectLst>
              </a:rPr>
              <a:t>生成</a:t>
            </a: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类算法</a:t>
            </a:r>
          </a:p>
        </p:txBody>
      </p:sp>
      <p:sp>
        <p:nvSpPr>
          <p:cNvPr id="156" name="矩形 155">
            <a:extLst>
              <a:ext uri="{FF2B5EF4-FFF2-40B4-BE49-F238E27FC236}">
                <a16:creationId xmlns:a16="http://schemas.microsoft.com/office/drawing/2014/main" id="{55F97D54-B0C6-A8AF-E897-26A50DC8EDBA}"/>
              </a:ext>
            </a:extLst>
          </p:cNvPr>
          <p:cNvSpPr/>
          <p:nvPr/>
        </p:nvSpPr>
        <p:spPr>
          <a:xfrm>
            <a:off x="1250773" y="790498"/>
            <a:ext cx="4705134"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基于搜索的方法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0" name="矩形 79">
            <a:extLst>
              <a:ext uri="{FF2B5EF4-FFF2-40B4-BE49-F238E27FC236}">
                <a16:creationId xmlns:a16="http://schemas.microsoft.com/office/drawing/2014/main" id="{2BEB6F58-DE31-8042-0E50-F7922F3B5D4E}"/>
              </a:ext>
            </a:extLst>
          </p:cNvPr>
          <p:cNvSpPr/>
          <p:nvPr/>
        </p:nvSpPr>
        <p:spPr>
          <a:xfrm>
            <a:off x="1815769" y="1617283"/>
            <a:ext cx="3236784" cy="615553"/>
          </a:xfrm>
          <a:prstGeom prst="rect">
            <a:avLst/>
          </a:prstGeom>
          <a:noFill/>
        </p:spPr>
        <p:txBody>
          <a:bodyPr wrap="none" lIns="91440" tIns="45720" rIns="91440" bIns="45720">
            <a:spAutoFit/>
          </a:bodyPr>
          <a:lstStyle/>
          <a:p>
            <a:r>
              <a:rPr lang="zh-CN" altLang="en-US" sz="3400" b="1" dirty="0">
                <a:ln w="13462">
                  <a:noFill/>
                  <a:prstDash val="solid"/>
                </a:ln>
                <a:solidFill>
                  <a:srgbClr val="FFFF00"/>
                </a:solidFill>
              </a:rPr>
              <a:t>蒙特卡洛树搜索</a:t>
            </a:r>
            <a:endParaRPr lang="zh-CN" altLang="en-US" sz="3400" b="1" cap="none" spc="0" dirty="0">
              <a:ln w="13462">
                <a:noFill/>
                <a:prstDash val="solid"/>
              </a:ln>
              <a:solidFill>
                <a:srgbClr val="FFFF00"/>
              </a:solidFill>
            </a:endParaRPr>
          </a:p>
        </p:txBody>
      </p:sp>
      <p:sp>
        <p:nvSpPr>
          <p:cNvPr id="81" name="文本框 80">
            <a:extLst>
              <a:ext uri="{FF2B5EF4-FFF2-40B4-BE49-F238E27FC236}">
                <a16:creationId xmlns:a16="http://schemas.microsoft.com/office/drawing/2014/main" id="{E1FAF60E-A402-059D-9766-3F72556009CB}"/>
              </a:ext>
            </a:extLst>
          </p:cNvPr>
          <p:cNvSpPr txBox="1"/>
          <p:nvPr/>
        </p:nvSpPr>
        <p:spPr>
          <a:xfrm>
            <a:off x="1197947" y="2204164"/>
            <a:ext cx="9879402" cy="3247877"/>
          </a:xfrm>
          <a:prstGeom prst="rect">
            <a:avLst/>
          </a:prstGeom>
          <a:noFill/>
        </p:spPr>
        <p:txBody>
          <a:bodyPr wrap="square">
            <a:spAutoFit/>
          </a:bodyPr>
          <a:lstStyle/>
          <a:p>
            <a:pPr indent="457200">
              <a:lnSpc>
                <a:spcPct val="150000"/>
              </a:lnSpc>
            </a:pPr>
            <a:r>
              <a:rPr lang="zh-CN" altLang="en-US" sz="2800" kern="100" dirty="0">
                <a:solidFill>
                  <a:schemeClr val="bg1"/>
                </a:solidFill>
                <a:latin typeface="+mn-ea"/>
                <a:cs typeface="Times New Roman" panose="02020603050405020304" pitchFamily="18" charset="0"/>
              </a:rPr>
              <a:t>一种启发式搜索算法，搜索由树表示的组合空间。在这种树中，</a:t>
            </a:r>
            <a:r>
              <a:rPr lang="zh-CN" altLang="en-US" sz="2800" kern="100" dirty="0">
                <a:solidFill>
                  <a:srgbClr val="FFFF00"/>
                </a:solidFill>
                <a:latin typeface="+mn-ea"/>
                <a:cs typeface="Times New Roman" panose="02020603050405020304" pitchFamily="18" charset="0"/>
              </a:rPr>
              <a:t>节点</a:t>
            </a:r>
            <a:r>
              <a:rPr lang="zh-CN" altLang="en-US" sz="2800" kern="100" dirty="0">
                <a:solidFill>
                  <a:schemeClr val="bg1"/>
                </a:solidFill>
                <a:latin typeface="+mn-ea"/>
                <a:cs typeface="Times New Roman" panose="02020603050405020304" pitchFamily="18" charset="0"/>
              </a:rPr>
              <a:t>表示</a:t>
            </a:r>
            <a:r>
              <a:rPr lang="zh-CN" altLang="en-US" sz="2800" kern="100" dirty="0">
                <a:solidFill>
                  <a:srgbClr val="FFFF00"/>
                </a:solidFill>
                <a:latin typeface="+mn-ea"/>
                <a:cs typeface="Times New Roman" panose="02020603050405020304" pitchFamily="18" charset="0"/>
              </a:rPr>
              <a:t>状态</a:t>
            </a:r>
            <a:r>
              <a:rPr lang="zh-CN" altLang="en-US" sz="2800" kern="100" dirty="0">
                <a:solidFill>
                  <a:schemeClr val="bg1"/>
                </a:solidFill>
                <a:latin typeface="+mn-ea"/>
                <a:cs typeface="Times New Roman" panose="02020603050405020304" pitchFamily="18" charset="0"/>
              </a:rPr>
              <a:t>，而</a:t>
            </a:r>
            <a:r>
              <a:rPr lang="zh-CN" altLang="en-US" sz="2800" kern="100" dirty="0">
                <a:solidFill>
                  <a:srgbClr val="FFFF00"/>
                </a:solidFill>
                <a:latin typeface="+mn-ea"/>
                <a:cs typeface="Times New Roman" panose="02020603050405020304" pitchFamily="18" charset="0"/>
              </a:rPr>
              <a:t>边</a:t>
            </a:r>
            <a:r>
              <a:rPr lang="zh-CN" altLang="en-US" sz="2800" kern="100" dirty="0">
                <a:solidFill>
                  <a:schemeClr val="bg1"/>
                </a:solidFill>
                <a:latin typeface="+mn-ea"/>
                <a:cs typeface="Times New Roman" panose="02020603050405020304" pitchFamily="18" charset="0"/>
              </a:rPr>
              <a:t>表示从一个状态到另一个</a:t>
            </a:r>
            <a:r>
              <a:rPr lang="zh-CN" altLang="en-US" sz="2800" kern="100" dirty="0">
                <a:solidFill>
                  <a:srgbClr val="FFFF00"/>
                </a:solidFill>
                <a:latin typeface="+mn-ea"/>
                <a:cs typeface="Times New Roman" panose="02020603050405020304" pitchFamily="18" charset="0"/>
              </a:rPr>
              <a:t>状态的转换（动作）</a:t>
            </a:r>
            <a:r>
              <a:rPr lang="zh-CN" altLang="en-US" sz="2800" kern="100" dirty="0">
                <a:solidFill>
                  <a:schemeClr val="bg1"/>
                </a:solidFill>
                <a:latin typeface="+mn-ea"/>
                <a:cs typeface="Times New Roman" panose="02020603050405020304" pitchFamily="18" charset="0"/>
              </a:rPr>
              <a:t>。蒙特卡洛树搜索算法的核心迭代过程包含四个步骤：</a:t>
            </a:r>
            <a:r>
              <a:rPr lang="zh-CN" altLang="en-US" sz="2800" b="1" kern="100" dirty="0">
                <a:solidFill>
                  <a:srgbClr val="FFFF00"/>
                </a:solidFill>
                <a:latin typeface="+mn-ea"/>
                <a:cs typeface="Times New Roman" panose="02020603050405020304" pitchFamily="18" charset="0"/>
              </a:rPr>
              <a:t>选择 </a:t>
            </a:r>
            <a:r>
              <a:rPr lang="en-US" altLang="zh-CN" sz="2800" b="1" kern="100" dirty="0">
                <a:solidFill>
                  <a:srgbClr val="FFFF00"/>
                </a:solidFill>
                <a:latin typeface="+mn-ea"/>
                <a:cs typeface="Times New Roman" panose="02020603050405020304" pitchFamily="18" charset="0"/>
              </a:rPr>
              <a:t>(Selection)</a:t>
            </a:r>
            <a:r>
              <a:rPr lang="zh-CN" altLang="en-US" sz="2800" kern="100" dirty="0">
                <a:solidFill>
                  <a:schemeClr val="bg1"/>
                </a:solidFill>
                <a:latin typeface="+mn-ea"/>
                <a:cs typeface="Times New Roman" panose="02020603050405020304" pitchFamily="18" charset="0"/>
              </a:rPr>
              <a:t>、</a:t>
            </a:r>
            <a:r>
              <a:rPr lang="zh-CN" altLang="en-US" sz="2800" b="1" kern="100" dirty="0">
                <a:solidFill>
                  <a:srgbClr val="FFFF00"/>
                </a:solidFill>
                <a:latin typeface="+mn-ea"/>
                <a:cs typeface="Times New Roman" panose="02020603050405020304" pitchFamily="18" charset="0"/>
              </a:rPr>
              <a:t>拓展 </a:t>
            </a:r>
            <a:r>
              <a:rPr lang="en-US" altLang="zh-CN" sz="2800" b="1" kern="100" dirty="0">
                <a:solidFill>
                  <a:srgbClr val="FFFF00"/>
                </a:solidFill>
                <a:latin typeface="+mn-ea"/>
                <a:cs typeface="Times New Roman" panose="02020603050405020304" pitchFamily="18" charset="0"/>
              </a:rPr>
              <a:t>(Expansion)</a:t>
            </a:r>
            <a:r>
              <a:rPr lang="zh-CN" altLang="en-US" sz="2800" kern="100" dirty="0">
                <a:solidFill>
                  <a:schemeClr val="bg1"/>
                </a:solidFill>
                <a:latin typeface="+mn-ea"/>
                <a:cs typeface="Times New Roman" panose="02020603050405020304" pitchFamily="18" charset="0"/>
              </a:rPr>
              <a:t>、</a:t>
            </a:r>
            <a:r>
              <a:rPr lang="zh-CN" altLang="en-US" sz="2800" b="1" kern="100" dirty="0">
                <a:solidFill>
                  <a:srgbClr val="FFFF00"/>
                </a:solidFill>
                <a:latin typeface="+mn-ea"/>
                <a:cs typeface="Times New Roman" panose="02020603050405020304" pitchFamily="18" charset="0"/>
              </a:rPr>
              <a:t>模拟 </a:t>
            </a:r>
            <a:r>
              <a:rPr lang="en-US" altLang="zh-CN" sz="2800" b="1" kern="100" dirty="0">
                <a:solidFill>
                  <a:srgbClr val="FFFF00"/>
                </a:solidFill>
                <a:latin typeface="+mn-ea"/>
                <a:cs typeface="Times New Roman" panose="02020603050405020304" pitchFamily="18" charset="0"/>
              </a:rPr>
              <a:t>(Simulation)</a:t>
            </a:r>
            <a:r>
              <a:rPr lang="zh-CN" altLang="en-US" sz="2800" kern="100" dirty="0">
                <a:solidFill>
                  <a:schemeClr val="bg1"/>
                </a:solidFill>
                <a:latin typeface="+mn-ea"/>
                <a:cs typeface="Times New Roman" panose="02020603050405020304" pitchFamily="18" charset="0"/>
              </a:rPr>
              <a:t>、</a:t>
            </a:r>
            <a:r>
              <a:rPr lang="zh-CN" altLang="en-US" sz="2800" b="1" kern="100" dirty="0">
                <a:solidFill>
                  <a:srgbClr val="FFFF00"/>
                </a:solidFill>
                <a:latin typeface="+mn-ea"/>
                <a:cs typeface="Times New Roman" panose="02020603050405020304" pitchFamily="18" charset="0"/>
              </a:rPr>
              <a:t>反向传播 </a:t>
            </a:r>
            <a:r>
              <a:rPr lang="en-US" altLang="zh-CN" sz="2800" b="1" kern="100" dirty="0">
                <a:solidFill>
                  <a:srgbClr val="FFFF00"/>
                </a:solidFill>
                <a:latin typeface="+mn-ea"/>
                <a:cs typeface="Times New Roman" panose="02020603050405020304" pitchFamily="18" charset="0"/>
              </a:rPr>
              <a:t>(Back Propagation)</a:t>
            </a:r>
            <a:r>
              <a:rPr lang="zh-CN" altLang="en-US" sz="2800" kern="100" dirty="0">
                <a:solidFill>
                  <a:schemeClr val="bg1"/>
                </a:solidFill>
                <a:latin typeface="+mn-ea"/>
                <a:cs typeface="Times New Roman" panose="02020603050405020304" pitchFamily="18" charset="0"/>
              </a:rPr>
              <a:t>。</a:t>
            </a:r>
          </a:p>
        </p:txBody>
      </p:sp>
    </p:spTree>
    <p:extLst>
      <p:ext uri="{BB962C8B-B14F-4D97-AF65-F5344CB8AC3E}">
        <p14:creationId xmlns:p14="http://schemas.microsoft.com/office/powerpoint/2010/main" val="2341210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8363BB6-EDAC-BB7D-99A3-7352A9FDBD41}"/>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03BB4FA-1BF6-2825-9ABB-48C6E7CAFDB0}"/>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2A0919C-6137-728E-5D2E-D01CF7B6BEC4}"/>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544F8F4-DC5D-1A92-C677-AE1FAF657CAE}"/>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5B987625-9DE9-A130-0644-A3C344FA847F}"/>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2D41FCA2-8D0A-F091-E71B-3AE2BEF7AE3A}"/>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7A7E6ACA-9E39-FEDF-6E6E-3C9E1D887DA9}"/>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9236A2F5-B5D4-0E31-04A4-A7A99CF25995}"/>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A7679F43-C8FE-8F08-4DBA-82F04AECECB4}"/>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EF4B14FA-7CFB-EAEF-F897-2EF8C70E9362}"/>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74B9709D-BF5C-8281-D79C-31AFF8D9B55C}"/>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632EAAFD-9AF3-708E-D13F-3F7BCD8B46A3}"/>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CB65CB14-C206-9D0A-63E1-0C26CB03F7FE}"/>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87F169BE-9D57-5E5B-B8CC-A702A5F3B502}"/>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EDDA979A-861D-571D-6FFC-AA23890FE754}"/>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6717318D-0152-E0BC-A41D-A2B110B1545E}"/>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CB09A5DB-DFB6-E0DA-605B-ABC14209E52C}"/>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217E93F0-B6B7-7B5D-E3F3-B994E080FBD1}"/>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D58E0469-A805-B531-89AF-A3E7B459C3A0}"/>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DB2D47B0-56C7-68E1-C245-22F3D13A17F6}"/>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FF2A4CED-C944-2080-E8F2-96B4D920B58C}"/>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7BF40558-CE17-A7B3-8F31-9CC65640B38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45AB854-44FB-4189-6C10-B89590D5D0F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36127BB-0D87-0716-E1F2-E50A885CBB9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0273B25-5AD0-0071-A1C7-B3CE9AE38AC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C3539DB-A29E-E0E0-C5F6-5415679B761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E495CFF-12D3-B2FD-E9F8-DC87223F5BC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FABD7A07-719A-1180-A639-DBFEC8FD9EC7}"/>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C034DC28-0AEC-5234-7E2B-E7CE1E3E5F8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F374AC5-0940-078D-2FEF-1F8CADC41F3D}"/>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A0F4337-5A91-5338-3E4A-A21D9352EA5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43D5238-CB95-6B96-31D9-AA2422E422A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4B4EDE9-FC46-2743-E0C2-B77624EBE0C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003BA6-9B2F-C810-E4D1-B7CB386E764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D341C361-FB6C-8410-B14C-52185D9D6C11}"/>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F48AEE99-B289-F9D8-3898-D3A0B4C9DDE9}"/>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A55DBEAD-3D72-D797-68A8-13B0537679F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565BCCC-010F-537C-EA04-0428D82A1AC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6D7C618-A530-393B-06A0-B8F34385B02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7ED7B1D-1EBB-0564-AB0E-011D351702A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D050621-2DEA-E3D3-5E3F-07DFA91FDA6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D907AAD-1556-64D7-02D0-D58496A8975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0B26318F-1DD6-DDDB-D75F-BE2540C07A33}"/>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C7DBAEC0-EDB0-69D2-4C11-C38A90B5188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4EF9FDA-DACD-D5CA-99B3-377D30936A06}"/>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5868980-C585-06B8-7F1F-7E10FF3F89C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323928C-82B6-69E7-CCA5-5FB75D12515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279D05-5E10-E279-BD40-6F97AD3645A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F4015DF-6D6C-21BF-574C-0DEBE32AF9F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C8E563F6-F7D1-605B-0392-D9D80D65A240}"/>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3FF495BA-0272-DFC9-FD3E-0AA61A6EAC0A}"/>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7E8A7DF1-CDB6-643B-15C9-9C98C9E5C90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93F1C90F-0119-48CB-DC43-63746201467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2246CF6-233C-B050-EFDF-8DCA52F7EB4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91F9020-0595-873B-5374-47A0CBB7FC8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BA3651-EAD3-5592-3FBE-4F7DF309F42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71CB5481-F765-5809-29F8-89E2DD3313D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91ACEE28-D72E-7A94-FB65-8B509B5C3E7C}"/>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EE92943A-925A-EDA3-44C2-08483E2115D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1EEB5AD-0C7F-8A8E-8FD2-C436FDD3430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46B68ABC-08B9-17ED-BDBD-5B72A8B5248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6E2296E-4BEB-7A17-26A5-42AA15F3E11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775A5DB-1B33-FD72-BC39-2E4E0A606EF3}"/>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CD10285-F18F-2D66-D6D9-83DCA0D4051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46AD5A58-5D0D-9C41-C174-EAD087F17022}"/>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89EC2D59-CBF2-2CE1-2056-80B0ABB340E0}"/>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F432FE1B-3976-B1E2-865B-53378A1F71B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7E4E8E2-EF2D-CA21-C8A1-4C370A316DF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4A48371-351A-FE88-73DF-2D01BC1646E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0DEC06C8-B744-EE58-1B3F-C7D862A79D9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9109DAA2-DDA2-3583-D720-AC69D4E6B73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B432DDBA-0239-E425-A12D-7C27A3012B3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AB9F2AB0-21BB-E4CF-EF21-414EF35F7054}"/>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743E81D9-7824-E9CC-7F57-389AA687328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3FCBFC71-8400-26C2-189E-0A4291BD7AB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86A3468-8225-EF90-0775-9D4CC725863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4432121-AF4A-E02C-DE01-0F1C8C33794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025B5BD-F024-29D8-B4A6-46449576B2C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DBA15699-949D-B4A6-A8F3-3CF284D4F2D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E10DE492-A0FE-92BA-34C3-16B276060DA3}"/>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1106C87A-F532-380C-B524-4E75CFCFE502}"/>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E70D625F-5973-BDE5-9D0D-B47D77A9FEC5}"/>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F2AA2403-5564-35A9-4088-01E8BD997FC8}"/>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66D53DD-B26C-3934-2448-6F5CD861D74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3C9B115B-B72B-E2DB-B1F5-0709EB4CC6AB}"/>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66698D1-8CAA-87CC-6CC6-8CFCA29719F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98A7323A-D912-CC4C-B91D-70BCD7F86051}"/>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55B2B789-617C-7770-E7C5-7BECC106D878}"/>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BE36519-85EC-AC56-E238-74937D41A3F3}"/>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F9193448-4AA9-9951-0BA5-891224CE243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43087041-DD8A-EB91-2FC8-644FEBA1417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2874D6E-83D4-7EFA-A786-C54B833D3C01}"/>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39A93B33-7C78-4C40-83D4-0C58E9892B5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1674068D-74A3-942C-8F07-9C70A49253DB}"/>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8869D923-D2E4-EB9C-4198-06D82B9F0856}"/>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D2B3CD71-BFCB-4EBD-39CB-5C3D370109B6}"/>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C3597ED5-A5FF-3C70-AC6B-EEC6567EC920}"/>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C6839B8D-98DB-F41A-BDFA-5FB491C71A2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8115D51A-C3D6-900A-003F-C8DCD112417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818B3CE5-299F-E58D-12C6-AC386C2F2EF9}"/>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278C1E71-5074-1AEA-071C-94D45F02796F}"/>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10DF8C09-54B0-94D8-C0B8-425EE87E66DC}"/>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0E66CEDB-5B36-01E0-4C23-C275799613C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E4FE0F9D-62A6-8E5B-8007-51EEEEDAA3D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105FF5A-317D-A939-1F6B-C34547201AD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184DE16-884B-DF87-B010-42224025C3E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C4F2DE8-F832-DF7F-05E4-6C47216B107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C23C8E02-1874-0983-0442-EB9421067CD8}"/>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BBFB7EB3-493D-6779-0968-30BD21BAAC9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6BC04D2-D527-3536-5D88-EF0F29C0111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96A392-A658-563F-AEC4-FF919C51F8AA}"/>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CAE54A33-00D2-B1F3-6949-2712DB64C473}"/>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FADE7D70-ACB1-C52E-D713-9BBAA13246AA}"/>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09A09AAD-437F-53E5-E1C2-0677A61B879A}"/>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FC46E0A-9E83-B1B3-AB09-E3621A86329D}"/>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BBB38088-1EA4-DF9B-8839-028F772E59B6}"/>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043B9F2A-1B07-A959-1432-E3042F35FFC0}"/>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6384DB22-C89B-65E8-0652-F09E11435FFA}"/>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00B4FC10-25C0-44DA-D464-3742658FA71C}"/>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F5C360A3-8FE5-4DE8-B6E1-23D839248323}"/>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4AE6C028-F265-E88C-0121-00F4B50CE4B0}"/>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E394392B-20D1-78CB-9743-6AEAF5543D6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563E8A01-D23C-510E-0152-AF4577917D1E}"/>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756B5E35-0E1A-C0D3-3873-135C4478B40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6D4E59AA-1EA0-BFB7-31CF-30334EC1BB67}"/>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741F6398-7130-1921-1722-A6E060AF3AAF}"/>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81A69ADD-7F35-76B9-554B-00D18D11A72F}"/>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F96674C-5D01-329F-D652-06B70C8870F4}"/>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3A23867-9D6B-43D8-04E8-BD626A48AC1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CF7C20D-C8AE-2DAF-B5E7-1FDB64DD7332}"/>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5C20668D-8072-913E-60F6-29CEF41A4EC8}"/>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CA2289F7-29D9-06ED-4193-567DB44FF1C5}"/>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B874068D-7436-2A45-6160-A8B687B63B64}"/>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32A36ABA-14DF-3F2A-E268-15E846F918CD}"/>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B7623CCA-F9AB-6815-F679-8C3CF168D7F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5A750891-4676-2ECF-9A72-6F3204E8FB0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5C6544D2-C24E-6A3D-213A-AA8453E983A0}"/>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6AF83095-CA09-5084-78B9-DDB1B0262846}"/>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87ADDF91-17E2-A0DF-B6FE-D9E75FCE70CD}"/>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BE3800D7-BACD-FDF9-A208-6B0AF3C0E4CD}"/>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35103050-43BE-D6A7-C52B-E2F48B0E1440}"/>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55664260-BE6C-9153-C688-15CF81223D75}"/>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F3899073-701A-5A71-AFC4-B3D986009D4C}"/>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dirty="0">
                <a:ln w="13462">
                  <a:solidFill>
                    <a:schemeClr val="tx1"/>
                  </a:solidFill>
                  <a:prstDash val="solid"/>
                </a:ln>
                <a:solidFill>
                  <a:schemeClr val="bg1"/>
                </a:solidFill>
                <a:effectLst>
                  <a:outerShdw dist="63500" dir="2700000" algn="bl" rotWithShape="0">
                    <a:srgbClr val="FFFF00"/>
                  </a:outerShdw>
                </a:effectLst>
              </a:rPr>
              <a:t>生成</a:t>
            </a: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类算法</a:t>
            </a:r>
          </a:p>
        </p:txBody>
      </p:sp>
      <p:sp>
        <p:nvSpPr>
          <p:cNvPr id="156" name="矩形 155">
            <a:extLst>
              <a:ext uri="{FF2B5EF4-FFF2-40B4-BE49-F238E27FC236}">
                <a16:creationId xmlns:a16="http://schemas.microsoft.com/office/drawing/2014/main" id="{0BB040E5-0700-33E0-0404-20687806F286}"/>
              </a:ext>
            </a:extLst>
          </p:cNvPr>
          <p:cNvSpPr/>
          <p:nvPr/>
        </p:nvSpPr>
        <p:spPr>
          <a:xfrm>
            <a:off x="1250773" y="790498"/>
            <a:ext cx="4705134"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基于搜索的方法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0" name="矩形 79">
            <a:extLst>
              <a:ext uri="{FF2B5EF4-FFF2-40B4-BE49-F238E27FC236}">
                <a16:creationId xmlns:a16="http://schemas.microsoft.com/office/drawing/2014/main" id="{78B5DF5F-EB09-BAB3-21CC-81E474E7F34D}"/>
              </a:ext>
            </a:extLst>
          </p:cNvPr>
          <p:cNvSpPr/>
          <p:nvPr/>
        </p:nvSpPr>
        <p:spPr>
          <a:xfrm>
            <a:off x="1815769" y="1617283"/>
            <a:ext cx="3236784" cy="615553"/>
          </a:xfrm>
          <a:prstGeom prst="rect">
            <a:avLst/>
          </a:prstGeom>
          <a:noFill/>
        </p:spPr>
        <p:txBody>
          <a:bodyPr wrap="none" lIns="91440" tIns="45720" rIns="91440" bIns="45720">
            <a:spAutoFit/>
          </a:bodyPr>
          <a:lstStyle/>
          <a:p>
            <a:r>
              <a:rPr lang="zh-CN" altLang="en-US" sz="3400" b="1" dirty="0">
                <a:ln w="13462">
                  <a:noFill/>
                  <a:prstDash val="solid"/>
                </a:ln>
                <a:solidFill>
                  <a:srgbClr val="FFFF00"/>
                </a:solidFill>
              </a:rPr>
              <a:t>蒙特卡洛树搜索</a:t>
            </a:r>
            <a:endParaRPr lang="zh-CN" altLang="en-US" sz="3400" b="1" cap="none" spc="0" dirty="0">
              <a:ln w="13462">
                <a:noFill/>
                <a:prstDash val="solid"/>
              </a:ln>
              <a:solidFill>
                <a:srgbClr val="FFFF00"/>
              </a:solidFill>
            </a:endParaRPr>
          </a:p>
        </p:txBody>
      </p:sp>
      <p:pic>
        <p:nvPicPr>
          <p:cNvPr id="2050" name="图片 1">
            <a:extLst>
              <a:ext uri="{FF2B5EF4-FFF2-40B4-BE49-F238E27FC236}">
                <a16:creationId xmlns:a16="http://schemas.microsoft.com/office/drawing/2014/main" id="{D07D41AA-128C-1200-9B11-94F83C6CE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042" y="2272643"/>
            <a:ext cx="8638050" cy="339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0764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25F307-C90B-7762-0EE8-3ED3AD18F4D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7B9F672-33FE-6739-E4C9-F346394F5609}"/>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DD38432-5C97-A8AB-093A-98C2C800DAA2}"/>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8C8599B-6DD1-697A-F62F-C23839821DCE}"/>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B891EF31-06E2-6446-43ED-608C534369E2}"/>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FD08209B-91B0-E1B3-417F-158563040BBD}"/>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4D58B0C3-5424-06B7-A59B-F5E86B4972B2}"/>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14394914-DA71-9D43-FD9E-5F2E5A789890}"/>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B8B12AAA-2A2E-1FAF-9E89-DF47AB74D92C}"/>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761005FD-207F-C535-DCD2-61A3EA1F650D}"/>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3F42E00F-C2CE-092C-384E-77F417E9549B}"/>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7F92CACE-AEBF-1342-B30B-8DBFD34FB080}"/>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DF2CD755-4E65-2C00-B6D2-DC7A2664DD08}"/>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6DA3E1EE-FE04-FA79-F6F9-0F49EB6D471C}"/>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B2CA57A6-AA1F-DC98-64AF-4F5E247D3338}"/>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B65595E2-C913-359F-631A-83676DC9A064}"/>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A2602A7D-DE19-099F-57F4-D8F815EA514F}"/>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FE2CAE70-1CED-00A7-F3DA-36599C271A88}"/>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1888E4C8-F488-B9E7-9C5C-FEF89D67AF85}"/>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2DE248CD-281D-4C71-CFD3-79CD01D4E0BA}"/>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D1C831F1-D6C7-6202-0C23-22B67A9A4FCB}"/>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F0EF3DF5-DD30-02C0-D94B-D811D2D170F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074AAF9-21BF-8EC3-4D1A-3DE0F8C42F5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E6BD204-52A2-F15F-DE5A-12DCD79DAC8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4A4EF4B-3776-4802-696C-AB2D92851A95}"/>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086A385-FC9F-627E-720B-3DE06C53258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CE8C2E4-37B7-F9EF-6508-00DAD498AAB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AE13C02C-E809-0CC4-E28B-CE9CB64055CB}"/>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9B0BBB47-3FD1-9618-924A-B11480CF6C3D}"/>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EA51E20-6634-A7A5-0CFD-9D5FA9819A3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6F45CC0-57C9-A405-D30C-2C82F1B8E7E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F41411F-63B2-315E-7F13-EA23461256D7}"/>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46A7ED9-CE9D-776C-400D-5A1D1C82572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724BB00-8F11-4AEB-8496-F0EF858904EB}"/>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040926CC-DC4D-0481-D43C-CF67EE4A239A}"/>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1F9E8D0B-CF9C-0420-CAB8-1BE77D757440}"/>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E1EB62C9-3F34-0337-190E-7B137F3E08A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2D95302-96A5-09A6-6A29-206CFE6980AF}"/>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FED9062-7D57-0190-2F5C-6FAE9636A96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8F21EEE-6326-C524-BF77-A1B08794DB3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44B5E854-C28E-33C8-8F67-16040B31D54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C2C6D73C-CDA1-49B3-9F44-5C9E53EF2AA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6FCA7978-A771-3391-0911-292FE3E3EBA7}"/>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EF68658D-EA05-4848-781E-FF7E11958CF7}"/>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3A5F0BF-2E45-2D3C-0FEA-CEF80E8765C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FBAF596-BCDA-D9DB-4E4C-2BBD6D95E202}"/>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E4C4B84-CBC8-2FCA-859A-B958BA6F0CCE}"/>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89CB2A-D960-B72F-9B78-E3B654667EF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C19AAB5-8E7F-13B0-8845-1F27E338D3D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50812337-DCA5-CB6A-2A88-9EDE9DA56C8B}"/>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2193BAE6-3619-E272-3A78-D5FE0C08BE81}"/>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76BF2917-871A-FA70-B091-5F3531A6396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8257C0F-19F1-DD5D-E454-3992DF38FF4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1602A16-63A7-18F0-7ED2-5E77261A7598}"/>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DF9C7B6-C5A1-A27E-DB24-FADEA7B27C2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90D65ABB-D825-6749-94C1-3FF3271DB65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4F730B8-3B80-A466-FE3C-8A4184600C8E}"/>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56A17E24-0BC1-C905-0981-F2C971D2C9E4}"/>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D803048F-0014-4121-86FB-33061906846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2907782-D4CF-DCBB-EE9B-083D1652184B}"/>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D2F4967-195C-BCEB-BB67-A9361CD63E2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DE30F69-402E-35F3-848D-9733F576EF5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719DCF80-C30B-7A50-DDDB-6988CCC0C92F}"/>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A5463CA8-608E-7572-6C9B-641B10A89B3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4E08F796-ECE2-784C-2FA7-2A8393A547A2}"/>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84C2E896-624F-17BE-28F1-7B41B9105411}"/>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E8E7127C-5B2E-D248-9223-F57C4806F15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27858E03-A131-976A-9411-3B0D5F1E934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93A969B9-2982-4C28-6EC8-C19744173075}"/>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1A933A2E-49C8-1E6D-F537-401B944C8AE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BE887177-6971-BDCE-BEFC-018213693DBB}"/>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E7167E9F-3C37-A1A5-B5C7-42DA6929283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43DC73FE-B14A-D5AB-09B6-58C796664D9D}"/>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094A310C-8269-DC1F-424A-68CCB9E4827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675DCF5F-1DD5-A9E0-6F9F-23C5EED35F54}"/>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A16292F-86D2-70ED-A333-2E287200A3F4}"/>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3E45F8E-8B53-C69D-EDB3-2EED1A90042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F15E91A-1E2A-853F-A838-99295B4277F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071A4350-D0A7-861D-B7C2-6BD82B71755F}"/>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D23CBAF1-81D6-D01F-A774-5BA408D53651}"/>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D0FA7606-19B0-AD23-6F14-A3B4DCC5FEE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9BCCC764-1348-CA03-0C4F-C91C9D7AE7C5}"/>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C5C269D4-4B99-277C-1B6D-B0ABACA88C6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32D336B-EFDC-6EA7-F056-AC5EC43869E3}"/>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2684704E-CFF3-DE69-3FA1-3EFD011C341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E1615BB-C2A4-536D-8B13-8AE04EB27367}"/>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798AA786-28AC-DE77-C937-25E05B18F55B}"/>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3A32F283-F281-EA3C-800E-465A53E7DE99}"/>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481DE86F-A398-CCEF-4232-FEC0A32EEDF6}"/>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569C02A-1901-8F45-0378-5D71D13F8F0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FEE17DAB-AE12-15FF-DFC5-584549D075B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DE268431-D5BB-7630-6A9F-D6AC592B5D4B}"/>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6D57652B-8065-BC3C-91A2-3A85587B3BAD}"/>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8EF14345-93D8-9384-85A9-4C18D6A338AA}"/>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25276D1B-C3AA-6082-8079-8E1CBC762BDB}"/>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8AEAB14-D4BD-2D1B-FE68-C84ECEF6F2FB}"/>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C60693E5-CE62-7D73-CE83-879F1947BD1D}"/>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F5DAEA39-49FA-C0D2-8FF6-7369123E1057}"/>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C36F10A4-A8F4-EC16-AC3B-5F8C626D542B}"/>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0654E72F-19DB-CAF1-C0A1-7AB52F1D8536}"/>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EE1198BE-2D8F-EB57-6086-0F686CAF4A14}"/>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E1833C4C-8169-1915-E669-CCFFE61FC33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3B21B899-F262-DFF8-8563-C99BE00BF3F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B680C218-8D3B-F72A-D0E3-14853ACB0E9C}"/>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FCE8FF8-57A0-DDD3-6359-85EE1E344BB1}"/>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42D8C8D-9881-A4F2-6C54-621427F3753D}"/>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4E94CC9-E6BA-AEE9-13DB-3A99FA5206A2}"/>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0F69CB3A-2E7C-1915-2CD0-EC50B737E4A0}"/>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8F47BA77-E7AB-A8E3-E000-CC21922DA08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4BF15A08-A2E9-DFAB-B685-B3FB3DE1E814}"/>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E3F521-5472-4B76-0EB8-890A6604406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389591C6-EE3C-7DAA-3AB8-3B9C0E45D44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71063E3A-B520-37AA-9D65-59830AA8DDF4}"/>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78D8CA9-02E8-1F70-113F-22FF4776353D}"/>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AF6A4387-8236-884D-C577-FE47D8073335}"/>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F943FD4E-0D8E-B046-EDBB-3079E959175B}"/>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F807048B-356D-50A4-7FC3-7AF2F680A00D}"/>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809B874A-F575-B9DC-4100-948D960565DD}"/>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C6CD39F2-52B2-DDB6-EF17-A58A5C90FEB2}"/>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D96DDF3D-7C31-D6D6-36E2-373E903DEED6}"/>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F42D0FE9-4945-CAD6-DE56-B622C7C9E7F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6B89DEA5-1FFE-D096-1A2E-E28829E23F6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BA050956-5BC1-ECA0-9BC0-FC15D1B8BCD1}"/>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81DC53E5-D561-1B92-C58E-3BFAC1C6EB4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AA1E534D-D8EE-48CE-9156-7657C48B542B}"/>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8EFD548B-9202-DEB4-CA60-8F0A1B667D40}"/>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7F33485B-16D1-E740-3DEC-108D9EB5E13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646098D5-493D-335F-FC4F-F2F405D85DA9}"/>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23155166-F17D-8F28-DD93-FFABA24CE268}"/>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BFE6BC29-A418-48BE-C958-E0F2B84610E7}"/>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E0CC7F68-4447-D5CF-D405-6C005D79F40E}"/>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185FEFFE-3A88-9F2A-5C11-8BDFDAB1FAE4}"/>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F948E69E-49F1-865D-ABE8-49FA68DCD585}"/>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D960D71C-147C-CA39-4374-2B8687415F19}"/>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F5DDEE56-51A1-6485-ED3A-734F43C51C5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7AF0E30C-8FA1-88E4-AC87-2DF6F19CCEC0}"/>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FE3163C2-1D1B-521F-E280-B275C975C27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30AAF247-E4CE-314E-E67E-44EBA814D023}"/>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0C7BA56E-4C8D-1850-3C33-BEDCDBA1A9B3}"/>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619055BA-EC47-DEBA-443C-F193830CC42C}"/>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9C1ACB93-66AD-00C4-EE52-EAB27FADCE75}"/>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197817A9-7760-2FAF-CD79-45944732FE1E}"/>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13C31BBC-D256-0A24-2495-F914951CB885}"/>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dirty="0">
                <a:ln w="13462">
                  <a:solidFill>
                    <a:schemeClr val="tx1"/>
                  </a:solidFill>
                  <a:prstDash val="solid"/>
                </a:ln>
                <a:solidFill>
                  <a:schemeClr val="bg1"/>
                </a:solidFill>
                <a:effectLst>
                  <a:outerShdw dist="63500" dir="2700000" algn="bl" rotWithShape="0">
                    <a:srgbClr val="FFFF00"/>
                  </a:outerShdw>
                </a:effectLst>
              </a:rPr>
              <a:t>生成</a:t>
            </a: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类算法</a:t>
            </a:r>
          </a:p>
        </p:txBody>
      </p:sp>
      <p:sp>
        <p:nvSpPr>
          <p:cNvPr id="156" name="矩形 155">
            <a:extLst>
              <a:ext uri="{FF2B5EF4-FFF2-40B4-BE49-F238E27FC236}">
                <a16:creationId xmlns:a16="http://schemas.microsoft.com/office/drawing/2014/main" id="{AFA7F930-12C2-B972-3071-A980FACB906E}"/>
              </a:ext>
            </a:extLst>
          </p:cNvPr>
          <p:cNvSpPr/>
          <p:nvPr/>
        </p:nvSpPr>
        <p:spPr>
          <a:xfrm>
            <a:off x="1250773" y="790498"/>
            <a:ext cx="4705134"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基于学习的方法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文本框 80">
            <a:extLst>
              <a:ext uri="{FF2B5EF4-FFF2-40B4-BE49-F238E27FC236}">
                <a16:creationId xmlns:a16="http://schemas.microsoft.com/office/drawing/2014/main" id="{9C71887B-8AD1-B73B-4780-72592AB86F02}"/>
              </a:ext>
            </a:extLst>
          </p:cNvPr>
          <p:cNvSpPr txBox="1"/>
          <p:nvPr/>
        </p:nvSpPr>
        <p:spPr>
          <a:xfrm>
            <a:off x="1243514" y="1481948"/>
            <a:ext cx="9879402" cy="3894208"/>
          </a:xfrm>
          <a:prstGeom prst="rect">
            <a:avLst/>
          </a:prstGeom>
          <a:noFill/>
        </p:spPr>
        <p:txBody>
          <a:bodyPr wrap="square">
            <a:spAutoFit/>
          </a:bodyPr>
          <a:lstStyle/>
          <a:p>
            <a:pPr indent="457200">
              <a:lnSpc>
                <a:spcPct val="150000"/>
              </a:lnSpc>
            </a:pPr>
            <a:r>
              <a:rPr lang="zh-CN" altLang="en-US" sz="2800" kern="100" dirty="0">
                <a:solidFill>
                  <a:schemeClr val="bg1"/>
                </a:solidFill>
                <a:latin typeface="+mn-ea"/>
                <a:cs typeface="Times New Roman" panose="02020603050405020304" pitchFamily="18" charset="0"/>
              </a:rPr>
              <a:t>基于机器学习的</a:t>
            </a:r>
            <a:r>
              <a:rPr lang="en-US" altLang="zh-CN" sz="2800" kern="100" dirty="0">
                <a:solidFill>
                  <a:schemeClr val="bg1"/>
                </a:solidFill>
                <a:latin typeface="+mn-ea"/>
                <a:cs typeface="Times New Roman" panose="02020603050405020304" pitchFamily="18" charset="0"/>
              </a:rPr>
              <a:t>PCG</a:t>
            </a:r>
            <a:r>
              <a:rPr lang="zh-CN" altLang="en-US" sz="2800" kern="100" dirty="0">
                <a:solidFill>
                  <a:schemeClr val="bg1"/>
                </a:solidFill>
                <a:latin typeface="+mn-ea"/>
                <a:cs typeface="Times New Roman" panose="02020603050405020304" pitchFamily="18" charset="0"/>
              </a:rPr>
              <a:t>不一定限于复杂的神经网络、巨大的模型，也有一些简单的网络可以发挥作用。</a:t>
            </a:r>
            <a:endParaRPr lang="en-US" altLang="zh-CN" sz="2800" kern="100" dirty="0">
              <a:solidFill>
                <a:schemeClr val="bg1"/>
              </a:solidFill>
              <a:latin typeface="+mn-ea"/>
              <a:cs typeface="Times New Roman" panose="02020603050405020304" pitchFamily="18" charset="0"/>
            </a:endParaRPr>
          </a:p>
          <a:p>
            <a:pPr indent="457200">
              <a:lnSpc>
                <a:spcPct val="150000"/>
              </a:lnSpc>
            </a:pPr>
            <a:r>
              <a:rPr lang="zh-CN" altLang="en-US" sz="2800" b="1" i="1" kern="100" dirty="0">
                <a:solidFill>
                  <a:srgbClr val="FFFF00"/>
                </a:solidFill>
                <a:latin typeface="+mn-ea"/>
                <a:cs typeface="Times New Roman" panose="02020603050405020304" pitchFamily="18" charset="0"/>
              </a:rPr>
              <a:t>循环神经网络（</a:t>
            </a:r>
            <a:r>
              <a:rPr lang="en-US" altLang="zh-CN" sz="2800" b="1" i="1" kern="100" dirty="0">
                <a:solidFill>
                  <a:srgbClr val="FFFF00"/>
                </a:solidFill>
                <a:latin typeface="+mn-ea"/>
                <a:cs typeface="Times New Roman" panose="02020603050405020304" pitchFamily="18" charset="0"/>
              </a:rPr>
              <a:t>RNN</a:t>
            </a:r>
            <a:r>
              <a:rPr lang="zh-CN" altLang="en-US" sz="2800" b="1" i="1" kern="100" dirty="0">
                <a:solidFill>
                  <a:srgbClr val="FFFF00"/>
                </a:solidFill>
                <a:latin typeface="+mn-ea"/>
                <a:cs typeface="Times New Roman" panose="02020603050405020304" pitchFamily="18" charset="0"/>
              </a:rPr>
              <a:t>）和长短期记忆（</a:t>
            </a:r>
            <a:r>
              <a:rPr lang="en-US" altLang="zh-CN" sz="2800" b="1" i="1" kern="100" dirty="0">
                <a:solidFill>
                  <a:srgbClr val="FFFF00"/>
                </a:solidFill>
                <a:latin typeface="+mn-ea"/>
                <a:cs typeface="Times New Roman" panose="02020603050405020304" pitchFamily="18" charset="0"/>
              </a:rPr>
              <a:t>LSTM</a:t>
            </a:r>
            <a:r>
              <a:rPr lang="zh-CN" altLang="en-US" sz="2800" b="1" i="1" kern="100" dirty="0">
                <a:solidFill>
                  <a:srgbClr val="FFFF00"/>
                </a:solidFill>
                <a:latin typeface="+mn-ea"/>
                <a:cs typeface="Times New Roman" panose="02020603050405020304" pitchFamily="18" charset="0"/>
              </a:rPr>
              <a:t>）</a:t>
            </a:r>
            <a:r>
              <a:rPr lang="zh-CN" altLang="en-US" sz="2800" kern="100" dirty="0">
                <a:solidFill>
                  <a:schemeClr val="bg1"/>
                </a:solidFill>
                <a:latin typeface="+mn-ea"/>
                <a:cs typeface="Times New Roman" panose="02020603050405020304" pitchFamily="18" charset="0"/>
              </a:rPr>
              <a:t>：使用序列数据，拥有记忆能力，从先前的输出中获取信息。长短期记忆是类似的，用于解决</a:t>
            </a:r>
            <a:r>
              <a:rPr lang="en-US" altLang="zh-CN" sz="2800" kern="100" dirty="0">
                <a:solidFill>
                  <a:schemeClr val="bg1"/>
                </a:solidFill>
                <a:latin typeface="+mn-ea"/>
                <a:cs typeface="Times New Roman" panose="02020603050405020304" pitchFamily="18" charset="0"/>
              </a:rPr>
              <a:t>RNN</a:t>
            </a:r>
            <a:r>
              <a:rPr lang="zh-CN" altLang="en-US" sz="2800" kern="100" dirty="0">
                <a:solidFill>
                  <a:schemeClr val="bg1"/>
                </a:solidFill>
                <a:latin typeface="+mn-ea"/>
                <a:cs typeface="Times New Roman" panose="02020603050405020304" pitchFamily="18" charset="0"/>
              </a:rPr>
              <a:t>中的梯度消失问题。</a:t>
            </a:r>
            <a:r>
              <a:rPr lang="en-US" altLang="zh-CN" sz="2800" kern="100" dirty="0">
                <a:solidFill>
                  <a:schemeClr val="bg1"/>
                </a:solidFill>
                <a:latin typeface="+mn-ea"/>
                <a:cs typeface="Times New Roman" panose="02020603050405020304" pitchFamily="18" charset="0"/>
              </a:rPr>
              <a:t>LSTM</a:t>
            </a:r>
            <a:r>
              <a:rPr lang="zh-CN" altLang="en-US" sz="2800" kern="100" dirty="0">
                <a:solidFill>
                  <a:schemeClr val="bg1"/>
                </a:solidFill>
                <a:latin typeface="+mn-ea"/>
                <a:cs typeface="Times New Roman" panose="02020603050405020304" pitchFamily="18" charset="0"/>
              </a:rPr>
              <a:t>加入新的节点作为记忆机制，告诉网络何时记忆、何时忘记。</a:t>
            </a:r>
          </a:p>
        </p:txBody>
      </p:sp>
    </p:spTree>
    <p:extLst>
      <p:ext uri="{BB962C8B-B14F-4D97-AF65-F5344CB8AC3E}">
        <p14:creationId xmlns:p14="http://schemas.microsoft.com/office/powerpoint/2010/main" val="2646794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6EAD30C-1D9E-E2BF-824D-3C55ABF05310}"/>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97A98577-37C8-AD63-3706-DA4CF5402C01}"/>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0DD49BF-24BB-FE5D-F264-14D55ADCDA93}"/>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74DC464-3324-AB07-F5FE-F2B8DD8B6667}"/>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16EC9794-4BDF-5013-7735-C5E8D1BEF62C}"/>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E7A93910-3FBA-01E0-FE1F-1B2A6B6CC80F}"/>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89467A7A-2A48-961A-9F5F-200A694FEE62}"/>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11C78D70-60F4-3395-C4A2-99F83B50CA93}"/>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65069313-45EA-19D6-DFF5-9E9526A16A49}"/>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22B1BCCB-7F25-69DB-4195-CB5D08D6D367}"/>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BD928102-5BBA-6D03-6D61-4AF025DFC021}"/>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A0CFAA4F-D394-B250-C414-50E2A2A502AE}"/>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04035891-B26A-1228-C1EE-8BAB00D310DA}"/>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7F2B925D-BC66-D1ED-622E-9ED7F70478AB}"/>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9DD96E74-FEEC-9395-B56D-A2B2EAC3D746}"/>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05415FC7-D79D-08AF-1101-AF01ACD4CE52}"/>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2F8F8B9A-6143-CA0E-3D9A-868B699D0FC7}"/>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586E27AB-AB5F-BCBC-4910-3CB8D7D9B2BA}"/>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17EE2F53-37AD-E6F7-0E24-A8CFE82285C1}"/>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9C105658-192E-9626-1C99-7F4116BE818C}"/>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94BE63F5-DE62-0F13-0FEC-28B6C557CD73}"/>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B3AE637A-C894-620D-2CA0-2C6325B1E96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586082C-6946-EAAB-C20F-0D07048F452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3F43723-C710-0700-B879-ECDC8418B57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0DB4933-1ECB-830D-F95C-9581D3A944FF}"/>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BF71052-C9B1-E684-AEAB-A48075CF03F9}"/>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86C7BB5-AF84-A9D0-BE98-C4CC9B8326C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51C4BAC8-8C10-348B-EE04-B09849BC0806}"/>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2D610D7F-CFA3-0A80-203A-D0A14D749BB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1A1F62C-01EE-354F-66E0-C18FC36DA63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BA39457-5E6F-E2DC-5B5E-8DEA4393AFCE}"/>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E4FA056-1E51-9746-78C2-319E31E4B9F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229611F-B4A9-6B0F-806C-1DBDE08C290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0A08E27-C147-A831-7510-EFC6765E49C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35285345-B92B-172F-BB4A-756C9F88B6E8}"/>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546A6210-CFD7-737A-F17F-1CF2613AC407}"/>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A08BBF72-5476-D932-4457-ADD1EA36DAA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BD9E704-E2E9-CDA3-2BA7-3B755A711BF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4D42965-488F-62BE-EA92-B198C842F55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9DD0FB4-16A5-06D7-4C3C-769B1A3F378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3C131950-029E-DF49-79D5-700162FDD25E}"/>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EF2DA3C-4D0F-2979-A3C6-8269BE21470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8A3564D7-07FC-3AED-51C2-69A6174ADF17}"/>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D7927A9B-B36C-CF6B-943E-55740C8C3490}"/>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BEB78C7-EFAC-CB7C-81FC-E68F75F4069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0F04C2A-786D-E048-8797-D2F60FB80793}"/>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2B404A35-0390-875A-A421-0617EC09DE11}"/>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1E83510D-4613-429B-B4A6-6AF610D1D91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3A0666D4-7AA0-D4C3-837A-BFEC4223D7E7}"/>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5A4E1961-E2EF-C751-AD97-A78C63362791}"/>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72F43A28-0422-7DFA-FC87-3C7CD2481F51}"/>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F5929AB7-2A37-AE3B-65B5-457AB8C52A53}"/>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232FD47-7C0E-9088-942B-82656044350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AE03010C-E940-7056-58FE-57CD20A40E0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5BA2F08-2C2D-7238-69AD-58D3DB8E2DD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040A95B4-7B5A-81ED-C8AD-89652AF57AC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BB9E08E-AAA5-871B-6516-03558AE73A1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4C86CDA4-5756-7925-00D1-53CD4ECD5763}"/>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7E6BB510-7B81-5614-F523-E0CFF157B54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BC37C6A3-59BE-CFBE-7296-6366D88E3B78}"/>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745DD06-6854-5973-E8CB-71578F2B2C9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CF5131F0-1316-71DC-D0E0-5F480E88F65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25CFF1A-78B8-6FD2-9EA1-3E1CD043325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8F1E9B8-C3CA-053B-1B4B-B34BB9973EBD}"/>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E97547F1-3F6C-C8EE-214B-3B2D87ED1CCD}"/>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92D2A38B-B1C5-3D3A-D539-17334EAF84AB}"/>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C7BA5CD5-A203-1648-6943-9C711E375DE6}"/>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9822650E-39DC-3933-A88C-0CD10DF30EB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16AF9C23-F465-B39B-9094-A487C48D981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0FD17900-E485-4F54-9154-3E13A5B7490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29132FD-5237-20F4-BB72-D8B5FCB0FDA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8D551D2-5022-EACA-86FC-F9D736DB8F25}"/>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D94F7EC2-8137-B477-F180-77E5DD73C9DF}"/>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67C8A64E-5980-6A96-562D-61D71664D17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C4AE66A-F1F9-8530-FCD7-D1860988C720}"/>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00F0969-EBE6-EAAD-9436-A89FE192428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407539A-A589-7A69-99CB-B4FD3C5D8BF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69A5FF3-0B7E-0279-6D1C-CDF978DAD94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7B87DC4-41F7-A051-6FB7-60EB77FBEFA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CEE1B440-9612-0EAD-E66F-DB86D4DAEB12}"/>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4D00C098-2488-A815-DC31-952F4957CC9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AFF0ACE0-A528-3CFE-28CB-C280A022C5B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F067D4FC-7448-0797-C83C-DF5DF6C06A5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6D2D93D-82AD-31E2-FAE3-3EFDD58FE60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44AC95F-9624-D131-B2BA-F18A3E35FF13}"/>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5AC90ED2-6FBD-D2E1-D91B-190C71C923F1}"/>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8DD576B8-4B6D-AE5C-1121-D758F0DFDCDE}"/>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AEEDECAB-1591-73ED-B65E-54560A44507F}"/>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4CF7EFB3-DBBB-0A18-5DF6-F970E6714E48}"/>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7AC42729-CB6A-5E0D-0971-F2627F0C9B7E}"/>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A5A88D68-15DD-4950-67E6-91B5F695698A}"/>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0A134DD-C67E-F140-146D-A96CCC65D1A2}"/>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B4FEEA6-F6AB-4F04-9CAE-94F4367342C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41F9450E-2467-AC53-F493-AB652523F817}"/>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F70A44CC-7DF7-1D3A-5617-6650C031830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BE634463-D742-0C6B-1132-548A9DFD8AF8}"/>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76512CD8-E23D-10EA-CE1A-AA15E067CDD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8F6E9F5-ADB3-F449-5859-93851D708B1F}"/>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05E7CAB-CB28-2350-A309-2A045303F507}"/>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211E75B9-35E3-4239-DE1C-0F8B913DF675}"/>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39530B0E-4F56-DC9A-68EE-9E048E3AB850}"/>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DEB99DF5-6754-1292-531F-3CC5EC93AAD0}"/>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B18BD814-75C7-2348-08DD-6FFB099B2F4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D69CDF1-9236-3D3F-6D21-D20F6951A7B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7CAE497-8F6E-2494-2488-68BCC36B5C3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B52A3BCC-8E2F-F4C1-24B1-28808AD60F2B}"/>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17FA80F3-1A82-3D0A-1DFD-3C6568FF099F}"/>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9C23ACA1-942A-B4A8-D8E7-B43BE93A908F}"/>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6339280C-3591-3DA5-D922-8A8D6F5CEFE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9FD29B9C-DDC2-B9D4-2590-4CC16CFEBB5E}"/>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A5CDEE90-9781-67BE-893F-231663A8AA35}"/>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CA2226C3-5B4C-37A5-BDEF-E849042038A0}"/>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111B668D-52B2-C9C2-2280-87BFD1BE7768}"/>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63714153-EA29-00A9-D4D1-5E1CEF9EF804}"/>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2BA3B3A7-6B8A-6D87-2073-3B806B705CCF}"/>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E47EEAEA-9A9B-F477-3159-C5B72A37A56F}"/>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E6A07057-1A27-61B3-6855-53192AECAD9D}"/>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6DFE78D-8EEE-A316-B9CB-D9996754D6E8}"/>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DFEE105-50A0-E7F9-7678-4FB9CD131EE3}"/>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F7262046-FFBA-B951-B776-D606601A5363}"/>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A5B3CFED-146F-BE35-CFAB-2E052F953CD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30ACEA68-F281-FD4E-E1E0-0282B1CE2F1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38301EC8-3483-2087-00EF-E7D177229984}"/>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1BDA7226-D06B-9E87-9681-C9D065949D20}"/>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62B56B5F-A39D-D1FB-5BEF-F2373B97ADA8}"/>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5F631988-24A4-CB7E-F4DB-4849D5D54DD5}"/>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38FB47D0-A7F5-6892-C6D9-3EED496536CD}"/>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0C510D67-8B0F-4A57-F6EE-C69955600AD0}"/>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242DD172-C237-1337-1E85-34C4CD74F4CE}"/>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00DFF023-39B1-6A39-5CB4-075B08FB67E9}"/>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28575541-419B-25D5-8202-FC154596B1EE}"/>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593B4F8-429E-CD86-1646-4C37ABC4DAB0}"/>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497656CE-3745-F76B-56DE-969AD15F1D02}"/>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0A0392BB-4698-F047-FEF7-9D75D1007EB7}"/>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EE7D2F0F-3FF5-04BD-CBA9-A805E56BC4C5}"/>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0A595604-1025-FF31-188B-603B4C5D3C5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34F45FC9-1B95-9291-B07C-BD5CE86766DF}"/>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F098446D-806F-E33A-7DED-CCD6F59AA0DB}"/>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D09B137F-4004-60CB-AF54-1AA43CF2D9B9}"/>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392BB0ED-9076-9C63-F65E-9615335F25E5}"/>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546855A8-E644-5A66-C9CE-CC029735C251}"/>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7A79B039-B814-CEDE-4124-BC9EF9CECDF7}"/>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4235AC3B-57FC-78A9-58F6-068DEBCAECC1}"/>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dirty="0">
                <a:ln w="13462">
                  <a:solidFill>
                    <a:schemeClr val="tx1"/>
                  </a:solidFill>
                  <a:prstDash val="solid"/>
                </a:ln>
                <a:solidFill>
                  <a:schemeClr val="bg1"/>
                </a:solidFill>
                <a:effectLst>
                  <a:outerShdw dist="63500" dir="2700000" algn="bl" rotWithShape="0">
                    <a:srgbClr val="FFFF00"/>
                  </a:outerShdw>
                </a:effectLst>
              </a:rPr>
              <a:t>生成</a:t>
            </a: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类算法</a:t>
            </a:r>
          </a:p>
        </p:txBody>
      </p:sp>
      <p:sp>
        <p:nvSpPr>
          <p:cNvPr id="156" name="矩形 155">
            <a:extLst>
              <a:ext uri="{FF2B5EF4-FFF2-40B4-BE49-F238E27FC236}">
                <a16:creationId xmlns:a16="http://schemas.microsoft.com/office/drawing/2014/main" id="{41FBC7F7-B77A-BA4B-77C7-AA2AE09C221C}"/>
              </a:ext>
            </a:extLst>
          </p:cNvPr>
          <p:cNvSpPr/>
          <p:nvPr/>
        </p:nvSpPr>
        <p:spPr>
          <a:xfrm>
            <a:off x="1250773" y="790498"/>
            <a:ext cx="4705134"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基于学习的方法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文本框 80">
            <a:extLst>
              <a:ext uri="{FF2B5EF4-FFF2-40B4-BE49-F238E27FC236}">
                <a16:creationId xmlns:a16="http://schemas.microsoft.com/office/drawing/2014/main" id="{B4100AE2-0312-9C6B-30AF-A992B006601B}"/>
              </a:ext>
            </a:extLst>
          </p:cNvPr>
          <p:cNvSpPr txBox="1"/>
          <p:nvPr/>
        </p:nvSpPr>
        <p:spPr>
          <a:xfrm>
            <a:off x="1243514" y="1481948"/>
            <a:ext cx="9879402" cy="3894208"/>
          </a:xfrm>
          <a:prstGeom prst="rect">
            <a:avLst/>
          </a:prstGeom>
          <a:noFill/>
        </p:spPr>
        <p:txBody>
          <a:bodyPr wrap="square">
            <a:spAutoFit/>
          </a:bodyPr>
          <a:lstStyle/>
          <a:p>
            <a:pPr indent="457200">
              <a:lnSpc>
                <a:spcPct val="150000"/>
              </a:lnSpc>
            </a:pPr>
            <a:r>
              <a:rPr lang="zh-CN" altLang="en-US" sz="2800" b="1" i="1" kern="100" dirty="0">
                <a:solidFill>
                  <a:srgbClr val="FFFF00"/>
                </a:solidFill>
                <a:latin typeface="+mn-ea"/>
                <a:cs typeface="Times New Roman" panose="02020603050405020304" pitchFamily="18" charset="0"/>
              </a:rPr>
              <a:t>生成对抗网络（</a:t>
            </a:r>
            <a:r>
              <a:rPr lang="en-US" altLang="zh-CN" sz="2800" b="1" i="1" kern="100" dirty="0">
                <a:solidFill>
                  <a:srgbClr val="FFFF00"/>
                </a:solidFill>
                <a:latin typeface="+mn-ea"/>
                <a:cs typeface="Times New Roman" panose="02020603050405020304" pitchFamily="18" charset="0"/>
              </a:rPr>
              <a:t>GAN</a:t>
            </a:r>
            <a:r>
              <a:rPr lang="zh-CN" altLang="en-US" sz="2800" b="1" i="1" kern="100" dirty="0">
                <a:solidFill>
                  <a:srgbClr val="FFFF00"/>
                </a:solidFill>
                <a:latin typeface="+mn-ea"/>
                <a:cs typeface="Times New Roman" panose="02020603050405020304" pitchFamily="18" charset="0"/>
              </a:rPr>
              <a:t>）</a:t>
            </a:r>
            <a:r>
              <a:rPr lang="zh-CN" altLang="en-US" sz="2800" kern="100" dirty="0">
                <a:solidFill>
                  <a:schemeClr val="bg1"/>
                </a:solidFill>
                <a:latin typeface="+mn-ea"/>
                <a:cs typeface="Times New Roman" panose="02020603050405020304" pitchFamily="18" charset="0"/>
              </a:rPr>
              <a:t>：生成内容常用的网络。它由</a:t>
            </a:r>
            <a:r>
              <a:rPr lang="zh-CN" altLang="en-US" sz="2800" kern="100" dirty="0">
                <a:solidFill>
                  <a:srgbClr val="FFFF00"/>
                </a:solidFill>
                <a:latin typeface="+mn-ea"/>
                <a:cs typeface="Times New Roman" panose="02020603050405020304" pitchFamily="18" charset="0"/>
              </a:rPr>
              <a:t>生成器</a:t>
            </a:r>
            <a:r>
              <a:rPr lang="zh-CN" altLang="en-US" sz="2800" kern="100" dirty="0">
                <a:solidFill>
                  <a:schemeClr val="bg1"/>
                </a:solidFill>
                <a:latin typeface="+mn-ea"/>
                <a:cs typeface="Times New Roman" panose="02020603050405020304" pitchFamily="18" charset="0"/>
              </a:rPr>
              <a:t>和</a:t>
            </a:r>
            <a:r>
              <a:rPr lang="zh-CN" altLang="en-US" sz="2800" kern="100" dirty="0">
                <a:solidFill>
                  <a:srgbClr val="FFFF00"/>
                </a:solidFill>
                <a:latin typeface="+mn-ea"/>
                <a:cs typeface="Times New Roman" panose="02020603050405020304" pitchFamily="18" charset="0"/>
              </a:rPr>
              <a:t>判别器</a:t>
            </a:r>
            <a:r>
              <a:rPr lang="zh-CN" altLang="en-US" sz="2800" kern="100" dirty="0">
                <a:solidFill>
                  <a:schemeClr val="bg1"/>
                </a:solidFill>
                <a:latin typeface="+mn-ea"/>
                <a:cs typeface="Times New Roman" panose="02020603050405020304" pitchFamily="18" charset="0"/>
              </a:rPr>
              <a:t>两个网络组成，两个网络迭代训练，使得生成器能生成更真实的内容。</a:t>
            </a:r>
            <a:r>
              <a:rPr lang="en-US" altLang="zh-CN" sz="2800" kern="100" dirty="0">
                <a:solidFill>
                  <a:schemeClr val="bg1"/>
                </a:solidFill>
                <a:latin typeface="+mn-ea"/>
                <a:cs typeface="Times New Roman" panose="02020603050405020304" pitchFamily="18" charset="0"/>
              </a:rPr>
              <a:t>GAN</a:t>
            </a:r>
            <a:r>
              <a:rPr lang="zh-CN" altLang="en-US" sz="2800" kern="100" dirty="0">
                <a:solidFill>
                  <a:schemeClr val="bg1"/>
                </a:solidFill>
                <a:latin typeface="+mn-ea"/>
                <a:cs typeface="Times New Roman" panose="02020603050405020304" pitchFamily="18" charset="0"/>
              </a:rPr>
              <a:t>非常适合生成由基于像素的图像或二维图块阵列表示的内容，如关卡、地图、风景和精灵。在使用</a:t>
            </a:r>
            <a:r>
              <a:rPr lang="en-US" altLang="zh-CN" sz="2800" kern="100" dirty="0">
                <a:solidFill>
                  <a:schemeClr val="bg1"/>
                </a:solidFill>
                <a:latin typeface="+mn-ea"/>
                <a:cs typeface="Times New Roman" panose="02020603050405020304" pitchFamily="18" charset="0"/>
              </a:rPr>
              <a:t>GAN</a:t>
            </a:r>
            <a:r>
              <a:rPr lang="zh-CN" altLang="en-US" sz="2800" kern="100" dirty="0">
                <a:solidFill>
                  <a:schemeClr val="bg1"/>
                </a:solidFill>
                <a:latin typeface="+mn-ea"/>
                <a:cs typeface="Times New Roman" panose="02020603050405020304" pitchFamily="18" charset="0"/>
              </a:rPr>
              <a:t>生成关卡的工作中，游戏关卡仅在训练过程中作为图像处理，而根本没有考虑实现关卡的限制。</a:t>
            </a:r>
          </a:p>
        </p:txBody>
      </p:sp>
    </p:spTree>
    <p:extLst>
      <p:ext uri="{BB962C8B-B14F-4D97-AF65-F5344CB8AC3E}">
        <p14:creationId xmlns:p14="http://schemas.microsoft.com/office/powerpoint/2010/main" val="76178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70A8CE-FFC0-2467-BC17-5FEE45285A9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F7BC86B-9518-DE55-2931-222696CA570C}"/>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4641A9E-ED9E-3716-4A8F-F25340E31B85}"/>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46B24C5-B575-8750-96C4-157B61324689}"/>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5A6B0AB0-AC8A-32B1-148B-7DF566B9CAA9}"/>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2B4A9E1E-0D11-96AE-5F89-64C4AC607C5C}"/>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A3DC544B-74B9-3C55-F8AA-31C18EF3162F}"/>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8BB45373-ABA2-4E35-BEB4-50EB10A86CB3}"/>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FA1543C9-989B-D9F2-3DBD-9E7109395364}"/>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454C59CC-3227-FAC5-9A7A-4CCF3FD7B65B}"/>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F1446357-1ABF-E1CE-21ED-441C1D1C8B60}"/>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EF4DC47C-2E12-3475-1B85-B8BCA6A57AE2}"/>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DC4E8B69-6978-12E8-7B41-62E0C5558EB8}"/>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4BBC6B4C-D78F-AB8A-8132-C7EE42C55645}"/>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A0BB2C83-A5EC-7EF3-C64A-0A5E10184C33}"/>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B1A42B2F-E0C5-085B-ED0B-BEE8C8AA4273}"/>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D7DAA6FA-1AF4-237F-0046-445612A4B2BE}"/>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6FE7D89B-2495-6197-3463-15CA2DBD848D}"/>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B5904A05-8101-306D-ECA8-611ACB80E175}"/>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99A151B6-3A58-2917-F033-8B42D3CB220A}"/>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A2224554-5532-165B-1CF2-B25FBCE0B099}"/>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B7B84155-E523-85EF-702F-C39103B1429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EFE7762-581E-9DEE-6F3E-1BC788CFCFF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EFD63E0-E221-4EF8-BB6E-90489B4BDED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4BE1F48-822A-DFC7-DF39-29A108ADB10A}"/>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2C10B94-E715-494B-2914-6689B9093F66}"/>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D148C79-05BD-5380-58A6-981E1BEA0E1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8B900321-7048-03E7-6578-EE7C2D348732}"/>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FEF93CA7-B60C-F005-795A-CF3A830DDC7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E094843-ADDD-0F95-BE8E-A9D94861B2EE}"/>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A2F2FF56-E695-4677-CCEE-2F3BB04D5919}"/>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4123489-E7C8-0E8B-9E41-1B58E0901F04}"/>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FEA316E-EDB1-7230-1FAA-C8CDFCEB2974}"/>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D7F01D5-2571-38B4-26EF-02B6F35B04BC}"/>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B4FD1308-69F1-DA5F-0E1A-2A1417EDE273}"/>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6C5F0431-D870-6669-3E08-E7C14E7ACE8F}"/>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B6D69062-7B03-C53C-5FF2-5999919D36BB}"/>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B554736-D8D7-F5E1-256E-FD005DD5C96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DEB7B395-6DB1-9855-AC1E-5BD7EF554120}"/>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B1813F28-7AAB-135D-09ED-35C70FD1AAB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53C82BD-1BE8-326F-8EB6-FF7F0A818070}"/>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7D5F51B-A721-30E1-4DB2-9857ACE8212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868EFDCD-DB53-5545-B34A-F8BD8DF9A070}"/>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C885534F-0A2B-9966-2CF1-2D48243C93F1}"/>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C516097-F73A-AB2E-E99E-489F124D79D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DF51609-2EEE-BDFB-D19B-A654CBDF505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1C407B5-CBC3-97B5-135E-C15028BE015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E873DA8-15C1-A257-5995-C81E3AD7F87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8E7910A-42CE-EA52-958B-1CA870B92EB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25D33921-017A-7586-1249-09CCCC514C55}"/>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440E549C-7600-1FA3-2D3B-09E893E3287D}"/>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5E075D26-8C3F-F7C2-9B44-6E07CF53A5F8}"/>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05CBA2FA-54CE-DA64-1B71-44E1DF943E3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0818371F-CD0A-AB0A-CF5A-8DC664001C6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DB2D4A9-2623-EE25-A054-612B4FD0441D}"/>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2A917758-BB41-E23D-1D1E-59CAFF1BC027}"/>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ECEBC22-C7C5-9507-61F6-AC9094D8013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6FDB3BB2-0239-D5E5-85E8-DBA5E73A8530}"/>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7D95AB8B-E6EF-1B42-CF9A-B733557F8B7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E3678FF-1633-D718-3F16-2B280B4F230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70760DD-6200-1651-7901-7C6AF142B9B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503A16DE-489E-7DD3-1FA9-94CD32A6B3DB}"/>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22E7DF8-DD2C-5DFB-D4CD-E9CF81CB12E5}"/>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2D8BE0A0-485B-8648-2443-E070528F64E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949C6BB5-B641-0B76-22C4-CFEEB0A29D11}"/>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DAC12022-8088-0447-D63C-073E33260623}"/>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4E854710-F965-421B-68DC-7492B2DF258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9C7540A-88BE-E57E-1F28-8A5EF4738CF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4453CB6-80C8-C8AC-1D2F-63AA2ABBBFA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86673AB4-7039-73A3-3527-DBA5027F4BE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2DBD6A2-5813-218C-656C-A05BBD0B3D7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4AE1C326-CBB5-4DB1-84D8-652C0DA0CCE3}"/>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C4EEB8C4-D9D9-9C21-68BA-02D9F732B00D}"/>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B5B54381-5A48-0388-8F63-FD4FB71A4254}"/>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CFFBA64-318B-C341-E258-17CD99B9036A}"/>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9A2586B2-0641-618D-BA6F-3FE2D021C6E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F419E25-032A-126D-CA74-7D28F0CD3F13}"/>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83A9E9A-C6AF-1144-191F-ED93468821A8}"/>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D225155-A4E1-EFF5-D82A-C04C050AD59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B87BACC6-6E56-8995-EE3C-68F303554A9F}"/>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B5B2C92F-559B-8AD9-2CC7-17A9561156E7}"/>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413CF9DA-BB18-04A1-21F6-5936C75847B7}"/>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877E5BAC-DE94-F964-C4B8-1D8D6098637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E47425C3-C93A-7904-2AFD-30841B3C4E0C}"/>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A92CF50-6B08-40D5-1BCE-0B5432C65478}"/>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65809B3B-FD28-04B4-AFF0-3EDF576DD49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9A02DFBA-C952-9C25-82E9-CA251339EB47}"/>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CD8E646D-47EE-1FF1-8E5C-FC0E000DA18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7FE5399-FB43-8B33-5A53-CDC7147F2509}"/>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55D2481A-0403-C980-B9AA-5691D378C6FA}"/>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D407EBC-A4E3-83F2-5990-0FFF807E53A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039F641C-C94F-3B38-2597-746024BDD449}"/>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7A0A2842-BEED-3F9F-B460-31BFD8EB5B3A}"/>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A643EEFE-19AD-113F-006C-81BC40F5AABE}"/>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0C206777-BDF9-BC6C-B06A-24581481F52D}"/>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6EE4C8FB-827D-88C4-79C7-F41816F68E0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CDD5C6D5-9558-C9BA-A1AB-0DB91D7D7DD9}"/>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8DDD56BE-F9F5-E0D6-1EF9-838920CE822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8BE37419-A61D-5851-9E30-DCC55E2FCC41}"/>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E9D653FC-1289-BEE5-121D-0477EDA18C57}"/>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8A6C8A05-4AE9-4524-BB62-B4CC48605842}"/>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52DF2FFC-D88D-4F2C-D8D9-537BDB9C6B37}"/>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0F5A648D-1E53-050E-F266-89653266AFDA}"/>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184FFE8F-162A-A717-A783-F720A1A71C5B}"/>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353343DC-12D5-3176-22E3-A175223055F4}"/>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946AE5E-D40D-7A2B-C094-A64ABD237BE6}"/>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AA8290CB-3F69-AD31-253E-EBE2FDD6BED3}"/>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FE86B296-870A-BB86-0E6C-7043DCAC807D}"/>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C51883E3-A2EF-313C-F7B8-18E5CAE39186}"/>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EEF7CE91-5A95-F2E9-EFC6-8F8D6D2D8B71}"/>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015A5F5D-B4E4-17CA-9628-9955842EA516}"/>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DF3B604E-ACBB-C2CD-4F08-05AA9954EC88}"/>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EA662314-AA78-9E7B-D47F-0F8A6A7014DA}"/>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2D52D2D-BD87-4586-D25B-1E65B3373A2F}"/>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E4333E63-B47B-5DC8-FD65-8D0D8AC9AC04}"/>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31BE131-5861-3CBF-2E21-4F6FCCD3491A}"/>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B98C595F-2134-CCAD-C25F-E19C973DB415}"/>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232C6685-B506-18ED-0F46-5BB0225C549C}"/>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091F29C3-3978-C5CC-F024-3EB68B4B4471}"/>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EE8BE40D-DF37-4DDF-426D-083D3A46CD57}"/>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6A261F56-BB9E-0B24-FF08-3C97797EE055}"/>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0B1A52A-1A85-6E36-4554-396B4CB68E7D}"/>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215DABF-523E-71E6-BB5C-0E499B0D00C2}"/>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8950D3EF-2CF5-6660-C816-E19C8836E78A}"/>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2BC300C8-2E0D-8DE2-4204-8149CACE99AE}"/>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C4F19642-A4F7-547A-B23E-0EEEF2331303}"/>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6D4F26B5-2924-495A-D315-B85F40BBB9DE}"/>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5451432-286E-A1BA-0B31-138230EAA81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4F49037D-138F-187F-33D9-E3A2C3F63B8C}"/>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5C940100-15C6-1AE9-1F17-9A5C56B25C71}"/>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3FB62F33-A05F-C4F7-A45F-4D87DF53A75B}"/>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4CB81794-F54F-6A1A-5C2D-C3CB52597186}"/>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BA2B7A08-40C7-C040-63E2-16423643CCC5}"/>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616A7E0A-3749-1234-E9E3-6293961492D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CC5C6846-0936-695F-5744-E6264191978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1230971F-3E5B-6D1E-9567-7BEFD2EEF5B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3E1FC2FE-1771-E00A-4B33-9B99A773DBA5}"/>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B7617A8E-0069-58F3-DF09-5D0E7C5D5436}"/>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30F5BB28-E122-74F0-51A9-385FA00443D5}"/>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3346AF07-421D-F2B7-6BCF-6823B6D56AC7}"/>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EAE08160-4DDF-A984-BE2B-9922F2F06DD9}"/>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CD8E7C30-2620-371D-384A-32405E8D6290}"/>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DDFF078D-CC49-F62C-7AEE-EE5407243185}"/>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dirty="0">
                <a:ln w="13462">
                  <a:solidFill>
                    <a:schemeClr val="tx1"/>
                  </a:solidFill>
                  <a:prstDash val="solid"/>
                </a:ln>
                <a:solidFill>
                  <a:schemeClr val="bg1"/>
                </a:solidFill>
                <a:effectLst>
                  <a:outerShdw dist="63500" dir="2700000" algn="bl" rotWithShape="0">
                    <a:srgbClr val="FFFF00"/>
                  </a:outerShdw>
                </a:effectLst>
              </a:rPr>
              <a:t>生成</a:t>
            </a: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类算法</a:t>
            </a:r>
          </a:p>
        </p:txBody>
      </p:sp>
      <p:sp>
        <p:nvSpPr>
          <p:cNvPr id="156" name="矩形 155">
            <a:extLst>
              <a:ext uri="{FF2B5EF4-FFF2-40B4-BE49-F238E27FC236}">
                <a16:creationId xmlns:a16="http://schemas.microsoft.com/office/drawing/2014/main" id="{6BD9B871-B284-470A-7B5C-CCF4C4C670B5}"/>
              </a:ext>
            </a:extLst>
          </p:cNvPr>
          <p:cNvSpPr/>
          <p:nvPr/>
        </p:nvSpPr>
        <p:spPr>
          <a:xfrm>
            <a:off x="1250773" y="790498"/>
            <a:ext cx="4705134"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基于学习的方法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文本框 80">
            <a:extLst>
              <a:ext uri="{FF2B5EF4-FFF2-40B4-BE49-F238E27FC236}">
                <a16:creationId xmlns:a16="http://schemas.microsoft.com/office/drawing/2014/main" id="{DB680CE1-9742-0720-D230-D22B484A27A9}"/>
              </a:ext>
            </a:extLst>
          </p:cNvPr>
          <p:cNvSpPr txBox="1"/>
          <p:nvPr/>
        </p:nvSpPr>
        <p:spPr>
          <a:xfrm>
            <a:off x="1168562" y="1679533"/>
            <a:ext cx="9954354" cy="3894208"/>
          </a:xfrm>
          <a:prstGeom prst="rect">
            <a:avLst/>
          </a:prstGeom>
          <a:noFill/>
        </p:spPr>
        <p:txBody>
          <a:bodyPr wrap="square">
            <a:spAutoFit/>
          </a:bodyPr>
          <a:lstStyle/>
          <a:p>
            <a:pPr indent="457200">
              <a:lnSpc>
                <a:spcPct val="150000"/>
              </a:lnSpc>
            </a:pPr>
            <a:r>
              <a:rPr lang="zh-CN" altLang="en-US" sz="2800" b="1" i="1" kern="100" dirty="0">
                <a:solidFill>
                  <a:srgbClr val="FFFF00"/>
                </a:solidFill>
                <a:latin typeface="+mn-ea"/>
                <a:cs typeface="Times New Roman" panose="02020603050405020304" pitchFamily="18" charset="0"/>
              </a:rPr>
              <a:t>马尔可夫模型</a:t>
            </a:r>
            <a:r>
              <a:rPr lang="zh-CN" altLang="en-US" sz="2800" kern="100" dirty="0">
                <a:solidFill>
                  <a:schemeClr val="bg1"/>
                </a:solidFill>
                <a:latin typeface="+mn-ea"/>
                <a:cs typeface="Times New Roman" panose="02020603050405020304" pitchFamily="18" charset="0"/>
              </a:rPr>
              <a:t>：典型的构造算法。内容根据序列</a:t>
            </a:r>
            <a:r>
              <a:rPr lang="zh-CN" altLang="en-US" sz="2800" kern="100" dirty="0">
                <a:solidFill>
                  <a:srgbClr val="FFFF00"/>
                </a:solidFill>
                <a:latin typeface="+mn-ea"/>
                <a:cs typeface="Times New Roman" panose="02020603050405020304" pitchFamily="18" charset="0"/>
              </a:rPr>
              <a:t>中下一个状态在当前状态下的条件概率</a:t>
            </a:r>
            <a:r>
              <a:rPr lang="zh-CN" altLang="en-US" sz="2800" kern="100" dirty="0">
                <a:solidFill>
                  <a:schemeClr val="bg1"/>
                </a:solidFill>
                <a:latin typeface="+mn-ea"/>
                <a:cs typeface="Times New Roman" panose="02020603050405020304" pitchFamily="18" charset="0"/>
              </a:rPr>
              <a:t>实时生成。当前状态可以通过</a:t>
            </a:r>
            <a:r>
              <a:rPr lang="en-US" altLang="zh-CN" sz="2800" kern="100" dirty="0">
                <a:solidFill>
                  <a:schemeClr val="bg1"/>
                </a:solidFill>
                <a:latin typeface="+mn-ea"/>
                <a:cs typeface="Times New Roman" panose="02020603050405020304" pitchFamily="18" charset="0"/>
              </a:rPr>
              <a:t>n</a:t>
            </a:r>
            <a:r>
              <a:rPr lang="zh-CN" altLang="en-US" sz="2800" kern="100" dirty="0">
                <a:solidFill>
                  <a:schemeClr val="bg1"/>
                </a:solidFill>
                <a:latin typeface="+mn-ea"/>
                <a:cs typeface="Times New Roman" panose="02020603050405020304" pitchFamily="18" charset="0"/>
              </a:rPr>
              <a:t>元模型与之前的多个状态结合。在</a:t>
            </a:r>
            <a:r>
              <a:rPr lang="zh-CN" altLang="en-US" sz="2800" kern="100" dirty="0">
                <a:solidFill>
                  <a:srgbClr val="FFFF00"/>
                </a:solidFill>
                <a:latin typeface="+mn-ea"/>
                <a:cs typeface="Times New Roman" panose="02020603050405020304" pitchFamily="18" charset="0"/>
              </a:rPr>
              <a:t>多维马尔科夫链</a:t>
            </a:r>
            <a:r>
              <a:rPr lang="zh-CN" altLang="en-US" sz="2800" kern="100" dirty="0">
                <a:solidFill>
                  <a:schemeClr val="bg1"/>
                </a:solidFill>
                <a:latin typeface="+mn-ea"/>
                <a:cs typeface="Times New Roman" panose="02020603050405020304" pitchFamily="18" charset="0"/>
              </a:rPr>
              <a:t>中，一个状态可以表示为</a:t>
            </a:r>
            <a:r>
              <a:rPr lang="zh-CN" altLang="en-US" sz="2800" kern="100" dirty="0">
                <a:solidFill>
                  <a:srgbClr val="FFFF00"/>
                </a:solidFill>
                <a:latin typeface="+mn-ea"/>
                <a:cs typeface="Times New Roman" panose="02020603050405020304" pitchFamily="18" charset="0"/>
              </a:rPr>
              <a:t>多维向量</a:t>
            </a:r>
            <a:r>
              <a:rPr lang="zh-CN" altLang="en-US" sz="2800" kern="100" dirty="0">
                <a:solidFill>
                  <a:schemeClr val="bg1"/>
                </a:solidFill>
                <a:latin typeface="+mn-ea"/>
                <a:cs typeface="Times New Roman" panose="02020603050405020304" pitchFamily="18" charset="0"/>
              </a:rPr>
              <a:t>，包含</a:t>
            </a:r>
            <a:r>
              <a:rPr lang="zh-CN" altLang="en-US" sz="2800" kern="100" dirty="0">
                <a:solidFill>
                  <a:srgbClr val="FFFF00"/>
                </a:solidFill>
                <a:latin typeface="+mn-ea"/>
                <a:cs typeface="Times New Roman" panose="02020603050405020304" pitchFamily="18" charset="0"/>
              </a:rPr>
              <a:t>多个变量</a:t>
            </a:r>
            <a:r>
              <a:rPr lang="zh-CN" altLang="en-US" sz="2800" kern="100" dirty="0">
                <a:solidFill>
                  <a:schemeClr val="bg1"/>
                </a:solidFill>
                <a:latin typeface="+mn-ea"/>
                <a:cs typeface="Times New Roman" panose="02020603050405020304" pitchFamily="18" charset="0"/>
              </a:rPr>
              <a:t>构成的邻域。它能够捕捉和表示</a:t>
            </a:r>
            <a:r>
              <a:rPr lang="zh-CN" altLang="en-US" sz="2800" kern="100" dirty="0">
                <a:solidFill>
                  <a:srgbClr val="FFFF00"/>
                </a:solidFill>
                <a:latin typeface="+mn-ea"/>
                <a:cs typeface="Times New Roman" panose="02020603050405020304" pitchFamily="18" charset="0"/>
              </a:rPr>
              <a:t>多个方向和多个状态</a:t>
            </a:r>
            <a:r>
              <a:rPr lang="zh-CN" altLang="en-US" sz="2800" kern="100" dirty="0">
                <a:solidFill>
                  <a:schemeClr val="bg1"/>
                </a:solidFill>
                <a:latin typeface="+mn-ea"/>
                <a:cs typeface="Times New Roman" panose="02020603050405020304" pitchFamily="18" charset="0"/>
              </a:rPr>
              <a:t>之间的依赖关系。常被用于文本生成、爵士即时创作和各种其他有创造性的领域的内容生成。</a:t>
            </a:r>
          </a:p>
        </p:txBody>
      </p:sp>
    </p:spTree>
    <p:extLst>
      <p:ext uri="{BB962C8B-B14F-4D97-AF65-F5344CB8AC3E}">
        <p14:creationId xmlns:p14="http://schemas.microsoft.com/office/powerpoint/2010/main" val="351376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8E7E097-A7DE-28BD-6A72-F307B37B32E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F4057159-BB16-4E45-D21F-525D7A105B27}"/>
              </a:ext>
            </a:extLst>
          </p:cNvPr>
          <p:cNvSpPr/>
          <p:nvPr/>
        </p:nvSpPr>
        <p:spPr>
          <a:xfrm>
            <a:off x="243840" y="289560"/>
            <a:ext cx="335280"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EFA7729-98E9-CDDC-872F-ECB5FFD85F9F}"/>
              </a:ext>
            </a:extLst>
          </p:cNvPr>
          <p:cNvSpPr/>
          <p:nvPr/>
        </p:nvSpPr>
        <p:spPr>
          <a:xfrm>
            <a:off x="4983480" y="274320"/>
            <a:ext cx="6964680"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D07BB37-9C0A-A0BF-22B3-E8A176967B44}"/>
              </a:ext>
            </a:extLst>
          </p:cNvPr>
          <p:cNvSpPr/>
          <p:nvPr/>
        </p:nvSpPr>
        <p:spPr>
          <a:xfrm rot="16200000">
            <a:off x="10716488"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86629096-7DF0-8CE2-E1E3-8BC957A211F7}"/>
              </a:ext>
            </a:extLst>
          </p:cNvPr>
          <p:cNvSpPr/>
          <p:nvPr/>
        </p:nvSpPr>
        <p:spPr>
          <a:xfrm rot="16200000">
            <a:off x="10710944"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 name="矩形 5">
            <a:extLst>
              <a:ext uri="{FF2B5EF4-FFF2-40B4-BE49-F238E27FC236}">
                <a16:creationId xmlns:a16="http://schemas.microsoft.com/office/drawing/2014/main" id="{A8E0FD6C-6573-3822-0FF4-C6864B853F41}"/>
              </a:ext>
            </a:extLst>
          </p:cNvPr>
          <p:cNvSpPr/>
          <p:nvPr/>
        </p:nvSpPr>
        <p:spPr>
          <a:xfrm rot="10800000">
            <a:off x="7272250" y="6565669"/>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矩形 6">
            <a:extLst>
              <a:ext uri="{FF2B5EF4-FFF2-40B4-BE49-F238E27FC236}">
                <a16:creationId xmlns:a16="http://schemas.microsoft.com/office/drawing/2014/main" id="{59F65CFB-31CE-D770-A8A8-A87DE2D8499A}"/>
              </a:ext>
            </a:extLst>
          </p:cNvPr>
          <p:cNvSpPr/>
          <p:nvPr/>
        </p:nvSpPr>
        <p:spPr>
          <a:xfrm rot="10800000">
            <a:off x="249388" y="6560127"/>
            <a:ext cx="4670363" cy="7897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矩形 7">
            <a:extLst>
              <a:ext uri="{FF2B5EF4-FFF2-40B4-BE49-F238E27FC236}">
                <a16:creationId xmlns:a16="http://schemas.microsoft.com/office/drawing/2014/main" id="{28371134-6949-521A-9313-6504AD42A12D}"/>
              </a:ext>
            </a:extLst>
          </p:cNvPr>
          <p:cNvSpPr/>
          <p:nvPr/>
        </p:nvSpPr>
        <p:spPr>
          <a:xfrm rot="16200000">
            <a:off x="10985821" y="3422207"/>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矩形 8">
            <a:extLst>
              <a:ext uri="{FF2B5EF4-FFF2-40B4-BE49-F238E27FC236}">
                <a16:creationId xmlns:a16="http://schemas.microsoft.com/office/drawing/2014/main" id="{0DD9F2BA-5F0A-93E9-FAAA-C81F10B7ECB5}"/>
              </a:ext>
            </a:extLst>
          </p:cNvPr>
          <p:cNvSpPr/>
          <p:nvPr/>
        </p:nvSpPr>
        <p:spPr>
          <a:xfrm rot="16200000" flipV="1">
            <a:off x="470084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矩形 9">
            <a:extLst>
              <a:ext uri="{FF2B5EF4-FFF2-40B4-BE49-F238E27FC236}">
                <a16:creationId xmlns:a16="http://schemas.microsoft.com/office/drawing/2014/main" id="{79D8D351-C30B-1A00-C0E8-39353E8C47D4}"/>
              </a:ext>
            </a:extLst>
          </p:cNvPr>
          <p:cNvSpPr/>
          <p:nvPr/>
        </p:nvSpPr>
        <p:spPr>
          <a:xfrm rot="16200000" flipV="1">
            <a:off x="6999315" y="6301739"/>
            <a:ext cx="484909" cy="60961"/>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28A8B55C-E6D0-BE15-220E-51E1D2B87BE1}"/>
              </a:ext>
            </a:extLst>
          </p:cNvPr>
          <p:cNvSpPr/>
          <p:nvPr/>
        </p:nvSpPr>
        <p:spPr>
          <a:xfrm rot="10800000">
            <a:off x="4961312" y="6032961"/>
            <a:ext cx="2269377" cy="56803"/>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2" name="矩形 11">
            <a:extLst>
              <a:ext uri="{FF2B5EF4-FFF2-40B4-BE49-F238E27FC236}">
                <a16:creationId xmlns:a16="http://schemas.microsoft.com/office/drawing/2014/main" id="{ABE8268F-91E3-CC07-F2F7-BA3E1DE712F4}"/>
              </a:ext>
            </a:extLst>
          </p:cNvPr>
          <p:cNvSpPr/>
          <p:nvPr/>
        </p:nvSpPr>
        <p:spPr>
          <a:xfrm rot="10800000">
            <a:off x="11569236" y="2849604"/>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矩形 12">
            <a:extLst>
              <a:ext uri="{FF2B5EF4-FFF2-40B4-BE49-F238E27FC236}">
                <a16:creationId xmlns:a16="http://schemas.microsoft.com/office/drawing/2014/main" id="{174CAC48-D606-51D5-686A-7D8242BB91F3}"/>
              </a:ext>
            </a:extLst>
          </p:cNvPr>
          <p:cNvSpPr/>
          <p:nvPr/>
        </p:nvSpPr>
        <p:spPr>
          <a:xfrm rot="10800000">
            <a:off x="11575883" y="4023637"/>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FFFB8FDD-5F36-2525-3195-679792DDABAC}"/>
              </a:ext>
            </a:extLst>
          </p:cNvPr>
          <p:cNvGrpSpPr/>
          <p:nvPr/>
        </p:nvGrpSpPr>
        <p:grpSpPr>
          <a:xfrm rot="10800000">
            <a:off x="249388" y="2849603"/>
            <a:ext cx="425740" cy="1219752"/>
            <a:chOff x="1536496" y="2895323"/>
            <a:chExt cx="425740" cy="1219752"/>
          </a:xfrm>
        </p:grpSpPr>
        <p:sp>
          <p:nvSpPr>
            <p:cNvPr id="14" name="矩形 13">
              <a:extLst>
                <a:ext uri="{FF2B5EF4-FFF2-40B4-BE49-F238E27FC236}">
                  <a16:creationId xmlns:a16="http://schemas.microsoft.com/office/drawing/2014/main" id="{655A1153-A451-3E41-1F78-FC9933EFF02E}"/>
                </a:ext>
              </a:extLst>
            </p:cNvPr>
            <p:cNvSpPr/>
            <p:nvPr/>
          </p:nvSpPr>
          <p:spPr>
            <a:xfrm rot="16200000">
              <a:off x="998798" y="3467926"/>
              <a:ext cx="112111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a:extLst>
                <a:ext uri="{FF2B5EF4-FFF2-40B4-BE49-F238E27FC236}">
                  <a16:creationId xmlns:a16="http://schemas.microsoft.com/office/drawing/2014/main" id="{AE0C25CF-D52E-0C48-6312-F59653319004}"/>
                </a:ext>
              </a:extLst>
            </p:cNvPr>
            <p:cNvSpPr/>
            <p:nvPr/>
          </p:nvSpPr>
          <p:spPr>
            <a:xfrm rot="10800000">
              <a:off x="1582213" y="2895323"/>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a:extLst>
                <a:ext uri="{FF2B5EF4-FFF2-40B4-BE49-F238E27FC236}">
                  <a16:creationId xmlns:a16="http://schemas.microsoft.com/office/drawing/2014/main" id="{190E2DE7-D8B6-8FD2-3F5B-8F7AB805D393}"/>
                </a:ext>
              </a:extLst>
            </p:cNvPr>
            <p:cNvSpPr/>
            <p:nvPr/>
          </p:nvSpPr>
          <p:spPr>
            <a:xfrm rot="10800000">
              <a:off x="1588860" y="4069356"/>
              <a:ext cx="373376" cy="45719"/>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18" name="矩形 17">
            <a:extLst>
              <a:ext uri="{FF2B5EF4-FFF2-40B4-BE49-F238E27FC236}">
                <a16:creationId xmlns:a16="http://schemas.microsoft.com/office/drawing/2014/main" id="{3019CAD0-3E15-A35E-BAB2-59116829F75C}"/>
              </a:ext>
            </a:extLst>
          </p:cNvPr>
          <p:cNvSpPr/>
          <p:nvPr/>
        </p:nvSpPr>
        <p:spPr>
          <a:xfrm rot="16200000">
            <a:off x="-1050964" y="1566951"/>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矩形 18">
            <a:extLst>
              <a:ext uri="{FF2B5EF4-FFF2-40B4-BE49-F238E27FC236}">
                <a16:creationId xmlns:a16="http://schemas.microsoft.com/office/drawing/2014/main" id="{89C50AB3-8003-942D-21F0-6A0451ED0A02}"/>
              </a:ext>
            </a:extLst>
          </p:cNvPr>
          <p:cNvSpPr/>
          <p:nvPr/>
        </p:nvSpPr>
        <p:spPr>
          <a:xfrm rot="16200000">
            <a:off x="-1056508" y="5291048"/>
            <a:ext cx="2524303" cy="60960"/>
          </a:xfrm>
          <a:prstGeom prst="rect">
            <a:avLst/>
          </a:prstGeom>
          <a:solidFill>
            <a:srgbClr val="0084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34" name="组合 33">
            <a:extLst>
              <a:ext uri="{FF2B5EF4-FFF2-40B4-BE49-F238E27FC236}">
                <a16:creationId xmlns:a16="http://schemas.microsoft.com/office/drawing/2014/main" id="{735172F6-6E14-CCCD-909A-30DCE3CE6A35}"/>
              </a:ext>
            </a:extLst>
          </p:cNvPr>
          <p:cNvGrpSpPr/>
          <p:nvPr/>
        </p:nvGrpSpPr>
        <p:grpSpPr>
          <a:xfrm>
            <a:off x="5206523" y="537772"/>
            <a:ext cx="3215175" cy="132723"/>
            <a:chOff x="5206523" y="537772"/>
            <a:chExt cx="3215175" cy="132723"/>
          </a:xfrm>
        </p:grpSpPr>
        <p:grpSp>
          <p:nvGrpSpPr>
            <p:cNvPr id="26" name="组合 25">
              <a:extLst>
                <a:ext uri="{FF2B5EF4-FFF2-40B4-BE49-F238E27FC236}">
                  <a16:creationId xmlns:a16="http://schemas.microsoft.com/office/drawing/2014/main" id="{86DB3051-78FF-E24F-5038-4494F4683F31}"/>
                </a:ext>
              </a:extLst>
            </p:cNvPr>
            <p:cNvGrpSpPr/>
            <p:nvPr/>
          </p:nvGrpSpPr>
          <p:grpSpPr>
            <a:xfrm flipV="1">
              <a:off x="5206523" y="537773"/>
              <a:ext cx="2934953" cy="132722"/>
              <a:chOff x="2187615" y="1932971"/>
              <a:chExt cx="4095316" cy="185195"/>
            </a:xfrm>
          </p:grpSpPr>
          <p:sp>
            <p:nvSpPr>
              <p:cNvPr id="20" name="椭圆 19">
                <a:extLst>
                  <a:ext uri="{FF2B5EF4-FFF2-40B4-BE49-F238E27FC236}">
                    <a16:creationId xmlns:a16="http://schemas.microsoft.com/office/drawing/2014/main" id="{1B16B920-169F-F656-8E70-DEF5ADB42E7C}"/>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085D5ED-0CF3-C0AA-B7EE-130A4D39D141}"/>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C5B179E-2F39-F6FE-9A4F-FE44237D752B}"/>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B66C6D0-5245-CC5F-0C92-29F33EFF8EF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B77016A-D2F9-9B55-2750-E3DAAF93871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5392309-BA89-B91D-A823-6E7621E9576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B5B2AF16-A35A-1354-0206-3B459DF533BE}"/>
                </a:ext>
              </a:extLst>
            </p:cNvPr>
            <p:cNvGrpSpPr/>
            <p:nvPr/>
          </p:nvGrpSpPr>
          <p:grpSpPr>
            <a:xfrm flipV="1">
              <a:off x="5486745" y="537772"/>
              <a:ext cx="2934953" cy="132722"/>
              <a:chOff x="2187615" y="1932971"/>
              <a:chExt cx="4095316" cy="185195"/>
            </a:xfrm>
          </p:grpSpPr>
          <p:sp>
            <p:nvSpPr>
              <p:cNvPr id="28" name="椭圆 27">
                <a:extLst>
                  <a:ext uri="{FF2B5EF4-FFF2-40B4-BE49-F238E27FC236}">
                    <a16:creationId xmlns:a16="http://schemas.microsoft.com/office/drawing/2014/main" id="{D6099233-E2D2-4D77-2911-29463121484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B12FA590-66C7-BB37-D52E-E11939706D6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390678A-C44B-76D2-2A7F-91143EE81E2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B9BF89D-4B93-DAC8-AAE1-55FA8B6C4D89}"/>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AAC18FB-6B48-39EC-39C8-C2BD9890994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733583D-CAA5-DB5F-0422-6FF780BDB339}"/>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5" name="组合 34">
            <a:extLst>
              <a:ext uri="{FF2B5EF4-FFF2-40B4-BE49-F238E27FC236}">
                <a16:creationId xmlns:a16="http://schemas.microsoft.com/office/drawing/2014/main" id="{D52664BF-481A-1968-F500-83F08A8C91F2}"/>
              </a:ext>
            </a:extLst>
          </p:cNvPr>
          <p:cNvGrpSpPr/>
          <p:nvPr/>
        </p:nvGrpSpPr>
        <p:grpSpPr>
          <a:xfrm>
            <a:off x="8577341" y="537771"/>
            <a:ext cx="3215175" cy="132723"/>
            <a:chOff x="5206523" y="537772"/>
            <a:chExt cx="3215175" cy="132723"/>
          </a:xfrm>
        </p:grpSpPr>
        <p:grpSp>
          <p:nvGrpSpPr>
            <p:cNvPr id="36" name="组合 35">
              <a:extLst>
                <a:ext uri="{FF2B5EF4-FFF2-40B4-BE49-F238E27FC236}">
                  <a16:creationId xmlns:a16="http://schemas.microsoft.com/office/drawing/2014/main" id="{D9DEE867-6173-3C1E-0ADA-626FCB200462}"/>
                </a:ext>
              </a:extLst>
            </p:cNvPr>
            <p:cNvGrpSpPr/>
            <p:nvPr/>
          </p:nvGrpSpPr>
          <p:grpSpPr>
            <a:xfrm flipV="1">
              <a:off x="5206523" y="537773"/>
              <a:ext cx="2934953" cy="132722"/>
              <a:chOff x="2187615" y="1932971"/>
              <a:chExt cx="4095316" cy="185195"/>
            </a:xfrm>
          </p:grpSpPr>
          <p:sp>
            <p:nvSpPr>
              <p:cNvPr id="44" name="椭圆 43">
                <a:extLst>
                  <a:ext uri="{FF2B5EF4-FFF2-40B4-BE49-F238E27FC236}">
                    <a16:creationId xmlns:a16="http://schemas.microsoft.com/office/drawing/2014/main" id="{29B2B837-3610-2278-B3EE-F3A7A824185F}"/>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CA46817-C7C0-AEB1-4D97-7F674EBAEEB9}"/>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6DE9DA1-52FC-4794-B351-6B6C0FE51BBD}"/>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48B8049-B949-7117-613D-F2076691EBE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48BBE819-66BA-E9F4-7F8A-5D77E20B69E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49FAD3F-D2AF-8AAD-9ABF-C9585D1056E1}"/>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EEA10966-E7C9-8E5D-C7B9-D9BBF405FB77}"/>
                </a:ext>
              </a:extLst>
            </p:cNvPr>
            <p:cNvGrpSpPr/>
            <p:nvPr/>
          </p:nvGrpSpPr>
          <p:grpSpPr>
            <a:xfrm flipV="1">
              <a:off x="5486745" y="537772"/>
              <a:ext cx="2934953" cy="132722"/>
              <a:chOff x="2187615" y="1932971"/>
              <a:chExt cx="4095316" cy="185195"/>
            </a:xfrm>
          </p:grpSpPr>
          <p:sp>
            <p:nvSpPr>
              <p:cNvPr id="38" name="椭圆 37">
                <a:extLst>
                  <a:ext uri="{FF2B5EF4-FFF2-40B4-BE49-F238E27FC236}">
                    <a16:creationId xmlns:a16="http://schemas.microsoft.com/office/drawing/2014/main" id="{36042063-F644-BA1F-3847-074FC00725D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0A226C8-0458-0AF3-944B-2742D9477322}"/>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16DA2513-B4C3-B5FC-16C5-25AD64B1FF4F}"/>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F2289D3-AB21-F9BE-1090-B46F001B884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00A2C03-B0B3-4DEA-FC48-F0203BBDDF9D}"/>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A6CA3BA5-49FB-F390-2DD9-9705505716A8}"/>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24E759CB-F1A6-82A9-69C4-EC210343C77D}"/>
              </a:ext>
            </a:extLst>
          </p:cNvPr>
          <p:cNvGrpSpPr/>
          <p:nvPr/>
        </p:nvGrpSpPr>
        <p:grpSpPr>
          <a:xfrm>
            <a:off x="7979065" y="6237249"/>
            <a:ext cx="3215175" cy="132723"/>
            <a:chOff x="5206523" y="537772"/>
            <a:chExt cx="3215175" cy="132723"/>
          </a:xfrm>
        </p:grpSpPr>
        <p:grpSp>
          <p:nvGrpSpPr>
            <p:cNvPr id="51" name="组合 50">
              <a:extLst>
                <a:ext uri="{FF2B5EF4-FFF2-40B4-BE49-F238E27FC236}">
                  <a16:creationId xmlns:a16="http://schemas.microsoft.com/office/drawing/2014/main" id="{721D6A1A-81D9-F5C7-1E2A-B514DC487C9D}"/>
                </a:ext>
              </a:extLst>
            </p:cNvPr>
            <p:cNvGrpSpPr/>
            <p:nvPr/>
          </p:nvGrpSpPr>
          <p:grpSpPr>
            <a:xfrm flipV="1">
              <a:off x="5206523" y="537773"/>
              <a:ext cx="2934953" cy="132722"/>
              <a:chOff x="2187615" y="1932971"/>
              <a:chExt cx="4095316" cy="185195"/>
            </a:xfrm>
          </p:grpSpPr>
          <p:sp>
            <p:nvSpPr>
              <p:cNvPr id="59" name="椭圆 58">
                <a:extLst>
                  <a:ext uri="{FF2B5EF4-FFF2-40B4-BE49-F238E27FC236}">
                    <a16:creationId xmlns:a16="http://schemas.microsoft.com/office/drawing/2014/main" id="{5A78FE01-B10D-B3B1-1D30-91EC3EED22C2}"/>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3F67FDF2-1CB9-70D9-2430-45D716E275B5}"/>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171C520-0E0E-3E03-0D8E-1383EC44C12C}"/>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CE6BDE1D-1095-8D43-1681-068A38C01158}"/>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62F67465-A05A-03A4-D843-48CF83721C4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9E90F04-B18F-DD76-A181-AC91EAE1F870}"/>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3523DA0C-4C04-BEDE-A879-3C9D8398D561}"/>
                </a:ext>
              </a:extLst>
            </p:cNvPr>
            <p:cNvGrpSpPr/>
            <p:nvPr/>
          </p:nvGrpSpPr>
          <p:grpSpPr>
            <a:xfrm flipV="1">
              <a:off x="5486745" y="537772"/>
              <a:ext cx="2934953" cy="132722"/>
              <a:chOff x="2187615" y="1932971"/>
              <a:chExt cx="4095316" cy="185195"/>
            </a:xfrm>
          </p:grpSpPr>
          <p:sp>
            <p:nvSpPr>
              <p:cNvPr id="53" name="椭圆 52">
                <a:extLst>
                  <a:ext uri="{FF2B5EF4-FFF2-40B4-BE49-F238E27FC236}">
                    <a16:creationId xmlns:a16="http://schemas.microsoft.com/office/drawing/2014/main" id="{ADAF4AED-7AA9-4C43-2830-692D2B8236E9}"/>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D4E325A-9C75-ED52-D982-138A106B57A3}"/>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4CB94640-5BCD-A607-8B01-9782253D6C66}"/>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5A486FE-2127-3149-5454-DC4D6DC18B1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09DC7A09-231A-9541-F896-9EFDB5ECB2EC}"/>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3989417-75EC-4BB6-09FC-DF939D841CA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578966A3-74BF-2B6E-181E-C26CA2299E8D}"/>
              </a:ext>
            </a:extLst>
          </p:cNvPr>
          <p:cNvGrpSpPr/>
          <p:nvPr/>
        </p:nvGrpSpPr>
        <p:grpSpPr>
          <a:xfrm>
            <a:off x="963542" y="6237249"/>
            <a:ext cx="3215175" cy="132723"/>
            <a:chOff x="5206523" y="537772"/>
            <a:chExt cx="3215175" cy="132723"/>
          </a:xfrm>
        </p:grpSpPr>
        <p:grpSp>
          <p:nvGrpSpPr>
            <p:cNvPr id="66" name="组合 65">
              <a:extLst>
                <a:ext uri="{FF2B5EF4-FFF2-40B4-BE49-F238E27FC236}">
                  <a16:creationId xmlns:a16="http://schemas.microsoft.com/office/drawing/2014/main" id="{D28086A0-E555-6C6D-6B0D-68231662C70D}"/>
                </a:ext>
              </a:extLst>
            </p:cNvPr>
            <p:cNvGrpSpPr/>
            <p:nvPr/>
          </p:nvGrpSpPr>
          <p:grpSpPr>
            <a:xfrm flipV="1">
              <a:off x="5206523" y="537773"/>
              <a:ext cx="2934953" cy="132722"/>
              <a:chOff x="2187615" y="1932971"/>
              <a:chExt cx="4095316" cy="185195"/>
            </a:xfrm>
          </p:grpSpPr>
          <p:sp>
            <p:nvSpPr>
              <p:cNvPr id="74" name="椭圆 73">
                <a:extLst>
                  <a:ext uri="{FF2B5EF4-FFF2-40B4-BE49-F238E27FC236}">
                    <a16:creationId xmlns:a16="http://schemas.microsoft.com/office/drawing/2014/main" id="{EB574F0D-BB40-F93C-C989-D81A45D8DD5A}"/>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09A0675-759F-8A20-F8E9-F1755043977C}"/>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DB4CC0B-0113-D932-751D-35957FFD7DC7}"/>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093CD072-95CD-8FEE-AC87-F3AB2558A73C}"/>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D52A41EF-3DDE-CEA9-DF7D-4C848264AA0A}"/>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9BCD342-696A-3088-7841-23E7636B78A4}"/>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95CBBBA7-3593-401B-3210-23C535433C5F}"/>
                </a:ext>
              </a:extLst>
            </p:cNvPr>
            <p:cNvGrpSpPr/>
            <p:nvPr/>
          </p:nvGrpSpPr>
          <p:grpSpPr>
            <a:xfrm flipV="1">
              <a:off x="5486745" y="537772"/>
              <a:ext cx="2934953" cy="132722"/>
              <a:chOff x="2187615" y="1932971"/>
              <a:chExt cx="4095316" cy="185195"/>
            </a:xfrm>
          </p:grpSpPr>
          <p:sp>
            <p:nvSpPr>
              <p:cNvPr id="68" name="椭圆 67">
                <a:extLst>
                  <a:ext uri="{FF2B5EF4-FFF2-40B4-BE49-F238E27FC236}">
                    <a16:creationId xmlns:a16="http://schemas.microsoft.com/office/drawing/2014/main" id="{7D69F283-E6AC-30F1-C363-BCFD2767B635}"/>
                  </a:ext>
                </a:extLst>
              </p:cNvPr>
              <p:cNvSpPr/>
              <p:nvPr/>
            </p:nvSpPr>
            <p:spPr>
              <a:xfrm>
                <a:off x="2187615"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C8B0FB1A-75AE-B91F-9D62-04C2A539ECA7}"/>
                  </a:ext>
                </a:extLst>
              </p:cNvPr>
              <p:cNvSpPr/>
              <p:nvPr/>
            </p:nvSpPr>
            <p:spPr>
              <a:xfrm>
                <a:off x="2969639"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1C0EADC-B409-A5AC-C868-660C1A6B9EFA}"/>
                  </a:ext>
                </a:extLst>
              </p:cNvPr>
              <p:cNvSpPr/>
              <p:nvPr/>
            </p:nvSpPr>
            <p:spPr>
              <a:xfrm>
                <a:off x="3751663"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1CF022CA-A7EC-9272-50AE-92B05F8A2F86}"/>
                  </a:ext>
                </a:extLst>
              </p:cNvPr>
              <p:cNvSpPr/>
              <p:nvPr/>
            </p:nvSpPr>
            <p:spPr>
              <a:xfrm>
                <a:off x="4533687"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5485DC6-3BB3-2A6C-6567-E3E195D1C072}"/>
                  </a:ext>
                </a:extLst>
              </p:cNvPr>
              <p:cNvSpPr/>
              <p:nvPr/>
            </p:nvSpPr>
            <p:spPr>
              <a:xfrm>
                <a:off x="5315711"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6C2D3CA-FD7E-994C-1DF7-7B3A683D62B2}"/>
                  </a:ext>
                </a:extLst>
              </p:cNvPr>
              <p:cNvSpPr/>
              <p:nvPr/>
            </p:nvSpPr>
            <p:spPr>
              <a:xfrm>
                <a:off x="6097736" y="1932971"/>
                <a:ext cx="185195" cy="185195"/>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5" name="组合 94">
            <a:extLst>
              <a:ext uri="{FF2B5EF4-FFF2-40B4-BE49-F238E27FC236}">
                <a16:creationId xmlns:a16="http://schemas.microsoft.com/office/drawing/2014/main" id="{197ADF37-65BD-3B62-1BBA-0083C00BD103}"/>
              </a:ext>
            </a:extLst>
          </p:cNvPr>
          <p:cNvGrpSpPr/>
          <p:nvPr/>
        </p:nvGrpSpPr>
        <p:grpSpPr>
          <a:xfrm>
            <a:off x="11662487" y="849895"/>
            <a:ext cx="132722" cy="1814060"/>
            <a:chOff x="3506901" y="1631546"/>
            <a:chExt cx="132722" cy="1814060"/>
          </a:xfrm>
        </p:grpSpPr>
        <p:sp>
          <p:nvSpPr>
            <p:cNvPr id="89" name="椭圆 88">
              <a:extLst>
                <a:ext uri="{FF2B5EF4-FFF2-40B4-BE49-F238E27FC236}">
                  <a16:creationId xmlns:a16="http://schemas.microsoft.com/office/drawing/2014/main" id="{ADABE93B-59D2-A88A-D612-47A0C5F3C8C1}"/>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20DC1E4D-B0C4-5770-574F-E15A7A390EC8}"/>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96E1E960-0231-19E5-35B4-48F65B70E338}"/>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AFF6CF6-232B-33EF-694A-4BDE7010EDC0}"/>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A11168F4-FB04-AE0F-BD74-4CDC3A54ECFF}"/>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2761716-FF47-E5C1-85EA-2C4ED1CAFE7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4125EE4D-8EB9-1F1C-83AD-747603A931B0}"/>
              </a:ext>
            </a:extLst>
          </p:cNvPr>
          <p:cNvGrpSpPr/>
          <p:nvPr/>
        </p:nvGrpSpPr>
        <p:grpSpPr>
          <a:xfrm>
            <a:off x="11696210" y="4247303"/>
            <a:ext cx="132722" cy="1814060"/>
            <a:chOff x="3506901" y="1631546"/>
            <a:chExt cx="132722" cy="1814060"/>
          </a:xfrm>
        </p:grpSpPr>
        <p:sp>
          <p:nvSpPr>
            <p:cNvPr id="97" name="椭圆 96">
              <a:extLst>
                <a:ext uri="{FF2B5EF4-FFF2-40B4-BE49-F238E27FC236}">
                  <a16:creationId xmlns:a16="http://schemas.microsoft.com/office/drawing/2014/main" id="{2D163B0A-97A2-A93D-C60C-1CC921BB9B43}"/>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3277B70C-BE6B-0AAC-8E56-825530E8C94D}"/>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36990D8C-3868-A414-FB01-306DEC278347}"/>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177DA480-05AF-6E8B-C9C1-1DB1DE804C8E}"/>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3157556E-E543-1AB0-655C-46974D9FAF77}"/>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27A59184-54FA-9167-B17A-558653F269A4}"/>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BE8BAC12-DE22-A8DD-14A7-5A0756FF57FA}"/>
              </a:ext>
            </a:extLst>
          </p:cNvPr>
          <p:cNvGrpSpPr/>
          <p:nvPr/>
        </p:nvGrpSpPr>
        <p:grpSpPr>
          <a:xfrm>
            <a:off x="446398" y="865473"/>
            <a:ext cx="132722" cy="1814060"/>
            <a:chOff x="3506901" y="1631546"/>
            <a:chExt cx="132722" cy="1814060"/>
          </a:xfrm>
        </p:grpSpPr>
        <p:sp>
          <p:nvSpPr>
            <p:cNvPr id="104" name="椭圆 103">
              <a:extLst>
                <a:ext uri="{FF2B5EF4-FFF2-40B4-BE49-F238E27FC236}">
                  <a16:creationId xmlns:a16="http://schemas.microsoft.com/office/drawing/2014/main" id="{281B85CF-3BCE-0D17-1C86-30E86E10D8D5}"/>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B2F295A7-A8DF-D453-6A92-CD9F536490A2}"/>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332BECF-BFFE-D32B-6007-F49E8E72DBF0}"/>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25F95062-BBE1-AEE8-50F2-64F4FBDBB976}"/>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4B673F8A-9D67-2E67-7350-AA386C96A094}"/>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3E89C95F-0A12-F0D3-15F8-1D3AACB7C0AB}"/>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457DF6B1-DD5E-C9F9-9F27-431CAD6DE4C0}"/>
              </a:ext>
            </a:extLst>
          </p:cNvPr>
          <p:cNvGrpSpPr/>
          <p:nvPr/>
        </p:nvGrpSpPr>
        <p:grpSpPr>
          <a:xfrm>
            <a:off x="411480" y="4313664"/>
            <a:ext cx="132722" cy="1814060"/>
            <a:chOff x="3506901" y="1631546"/>
            <a:chExt cx="132722" cy="1814060"/>
          </a:xfrm>
        </p:grpSpPr>
        <p:sp>
          <p:nvSpPr>
            <p:cNvPr id="111" name="椭圆 110">
              <a:extLst>
                <a:ext uri="{FF2B5EF4-FFF2-40B4-BE49-F238E27FC236}">
                  <a16:creationId xmlns:a16="http://schemas.microsoft.com/office/drawing/2014/main" id="{27AC8C0E-2BA6-A929-2319-B2CDF6FC9593}"/>
                </a:ext>
              </a:extLst>
            </p:cNvPr>
            <p:cNvSpPr/>
            <p:nvPr/>
          </p:nvSpPr>
          <p:spPr>
            <a:xfrm rot="16200000" flipV="1">
              <a:off x="3506901" y="26403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0685A16-4D45-6081-5E61-7619FD923960}"/>
                </a:ext>
              </a:extLst>
            </p:cNvPr>
            <p:cNvSpPr/>
            <p:nvPr/>
          </p:nvSpPr>
          <p:spPr>
            <a:xfrm rot="16200000" flipV="1">
              <a:off x="3506901" y="19678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83A440A4-2F88-241B-1AEC-01AE3849E5EF}"/>
                </a:ext>
              </a:extLst>
            </p:cNvPr>
            <p:cNvSpPr/>
            <p:nvPr/>
          </p:nvSpPr>
          <p:spPr>
            <a:xfrm rot="16200000" flipV="1">
              <a:off x="3506901" y="331288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93B7B0C6-A3A3-2EBF-F0D7-C37A3653B9BB}"/>
                </a:ext>
              </a:extLst>
            </p:cNvPr>
            <p:cNvSpPr/>
            <p:nvPr/>
          </p:nvSpPr>
          <p:spPr>
            <a:xfrm rot="16200000" flipV="1">
              <a:off x="3506901" y="2976618"/>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C3CDD248-8F37-953C-6906-DA97CB9F03F7}"/>
                </a:ext>
              </a:extLst>
            </p:cNvPr>
            <p:cNvSpPr/>
            <p:nvPr/>
          </p:nvSpPr>
          <p:spPr>
            <a:xfrm rot="16200000" flipV="1">
              <a:off x="3506901" y="230408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54F7B1D-E378-0F37-E0EE-639D38C2AB89}"/>
                </a:ext>
              </a:extLst>
            </p:cNvPr>
            <p:cNvSpPr/>
            <p:nvPr/>
          </p:nvSpPr>
          <p:spPr>
            <a:xfrm rot="16200000" flipV="1">
              <a:off x="3506901" y="163154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C434948B-58D2-84AF-87EB-7435191DB470}"/>
              </a:ext>
            </a:extLst>
          </p:cNvPr>
          <p:cNvGrpSpPr/>
          <p:nvPr/>
        </p:nvGrpSpPr>
        <p:grpSpPr>
          <a:xfrm>
            <a:off x="11284164" y="2973581"/>
            <a:ext cx="132722" cy="1002960"/>
            <a:chOff x="802258" y="2931056"/>
            <a:chExt cx="132722" cy="1002960"/>
          </a:xfrm>
        </p:grpSpPr>
        <p:sp>
          <p:nvSpPr>
            <p:cNvPr id="119" name="椭圆 118">
              <a:extLst>
                <a:ext uri="{FF2B5EF4-FFF2-40B4-BE49-F238E27FC236}">
                  <a16:creationId xmlns:a16="http://schemas.microsoft.com/office/drawing/2014/main" id="{B7D924C9-AD19-A9CA-96F2-A77A9EFDD6DA}"/>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345D812E-06DF-5DED-F198-261E737D44F0}"/>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5FE699D-C142-1133-099D-56F487CE0BBF}"/>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B5BCBF94-E511-BF72-BA6C-A2E74A6BBDD7}"/>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椭圆 123">
            <a:extLst>
              <a:ext uri="{FF2B5EF4-FFF2-40B4-BE49-F238E27FC236}">
                <a16:creationId xmlns:a16="http://schemas.microsoft.com/office/drawing/2014/main" id="{AE0B1444-AAE6-BE73-3909-BE2D6BC70B25}"/>
              </a:ext>
            </a:extLst>
          </p:cNvPr>
          <p:cNvSpPr/>
          <p:nvPr/>
        </p:nvSpPr>
        <p:spPr>
          <a:xfrm rot="16200000" flipV="1">
            <a:off x="11223269" y="252092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56D8AD30-5790-0F53-B4A8-CD2B1E0F3C58}"/>
              </a:ext>
            </a:extLst>
          </p:cNvPr>
          <p:cNvSpPr/>
          <p:nvPr/>
        </p:nvSpPr>
        <p:spPr>
          <a:xfrm rot="16200000" flipV="1">
            <a:off x="11223269" y="417468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1F6C0570-6FA9-F98C-8B5F-6870632F8D0D}"/>
              </a:ext>
            </a:extLst>
          </p:cNvPr>
          <p:cNvSpPr/>
          <p:nvPr/>
        </p:nvSpPr>
        <p:spPr>
          <a:xfrm rot="16200000" flipV="1">
            <a:off x="436076" y="471882"/>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A3FB9DB-C406-E495-F959-8D18AB671433}"/>
              </a:ext>
            </a:extLst>
          </p:cNvPr>
          <p:cNvSpPr/>
          <p:nvPr/>
        </p:nvSpPr>
        <p:spPr>
          <a:xfrm rot="16200000" flipV="1">
            <a:off x="4904613" y="475203"/>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6B463DD1-4DC6-F656-9876-9A18496CAF0D}"/>
              </a:ext>
            </a:extLst>
          </p:cNvPr>
          <p:cNvSpPr/>
          <p:nvPr/>
        </p:nvSpPr>
        <p:spPr>
          <a:xfrm rot="16200000" flipV="1">
            <a:off x="563784"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76307B72-1B3B-53D3-A964-066ACFC619D9}"/>
              </a:ext>
            </a:extLst>
          </p:cNvPr>
          <p:cNvSpPr/>
          <p:nvPr/>
        </p:nvSpPr>
        <p:spPr>
          <a:xfrm rot="16200000" flipV="1">
            <a:off x="11396263" y="6176355"/>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0EBC1F1-B80B-BFED-6338-3C86AE33BDC3}"/>
              </a:ext>
            </a:extLst>
          </p:cNvPr>
          <p:cNvSpPr/>
          <p:nvPr/>
        </p:nvSpPr>
        <p:spPr>
          <a:xfrm rot="16200000" flipV="1">
            <a:off x="735102" y="2530790"/>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a:extLst>
              <a:ext uri="{FF2B5EF4-FFF2-40B4-BE49-F238E27FC236}">
                <a16:creationId xmlns:a16="http://schemas.microsoft.com/office/drawing/2014/main" id="{F30E7B6D-A4C3-3436-6B79-F54DF615C8AE}"/>
              </a:ext>
            </a:extLst>
          </p:cNvPr>
          <p:cNvGrpSpPr/>
          <p:nvPr/>
        </p:nvGrpSpPr>
        <p:grpSpPr>
          <a:xfrm>
            <a:off x="795997" y="2979474"/>
            <a:ext cx="132722" cy="1002960"/>
            <a:chOff x="802258" y="2931056"/>
            <a:chExt cx="132722" cy="1002960"/>
          </a:xfrm>
        </p:grpSpPr>
        <p:sp>
          <p:nvSpPr>
            <p:cNvPr id="83" name="椭圆 82">
              <a:extLst>
                <a:ext uri="{FF2B5EF4-FFF2-40B4-BE49-F238E27FC236}">
                  <a16:creationId xmlns:a16="http://schemas.microsoft.com/office/drawing/2014/main" id="{1F1B5499-6FC0-5676-D55C-A233C36E14C8}"/>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5F35EB7F-3651-0D59-9EB2-F4288E060EE3}"/>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2282EF6-5769-873D-723B-E862602863AB}"/>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87D5BF5D-53DD-993F-5124-4CD3A744494B}"/>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9188D93E-F750-CB65-6579-818FA450E2DE}"/>
              </a:ext>
            </a:extLst>
          </p:cNvPr>
          <p:cNvSpPr/>
          <p:nvPr/>
        </p:nvSpPr>
        <p:spPr>
          <a:xfrm rot="16200000" flipV="1">
            <a:off x="735102" y="4176606"/>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a:extLst>
              <a:ext uri="{FF2B5EF4-FFF2-40B4-BE49-F238E27FC236}">
                <a16:creationId xmlns:a16="http://schemas.microsoft.com/office/drawing/2014/main" id="{C13AA573-7177-C105-596B-52BF971B1DE7}"/>
              </a:ext>
            </a:extLst>
          </p:cNvPr>
          <p:cNvGrpSpPr/>
          <p:nvPr/>
        </p:nvGrpSpPr>
        <p:grpSpPr>
          <a:xfrm rot="5400000">
            <a:off x="5879666" y="5283971"/>
            <a:ext cx="132722" cy="1002960"/>
            <a:chOff x="802258" y="2931056"/>
            <a:chExt cx="132722" cy="1002960"/>
          </a:xfrm>
        </p:grpSpPr>
        <p:sp>
          <p:nvSpPr>
            <p:cNvPr id="131" name="椭圆 130">
              <a:extLst>
                <a:ext uri="{FF2B5EF4-FFF2-40B4-BE49-F238E27FC236}">
                  <a16:creationId xmlns:a16="http://schemas.microsoft.com/office/drawing/2014/main" id="{42908366-E3BD-CE5D-A873-32D04F577C11}"/>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3CCB0DAC-D596-01CF-939D-87F99B394E3A}"/>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517DF973-B6AE-C7FA-51D0-6F52E3295C69}"/>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89666720-8E97-5984-D55F-E6FF39653A9C}"/>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椭圆 134">
            <a:extLst>
              <a:ext uri="{FF2B5EF4-FFF2-40B4-BE49-F238E27FC236}">
                <a16:creationId xmlns:a16="http://schemas.microsoft.com/office/drawing/2014/main" id="{874B44FF-173D-6B14-D441-36B1887962E4}"/>
              </a:ext>
            </a:extLst>
          </p:cNvPr>
          <p:cNvSpPr/>
          <p:nvPr/>
        </p:nvSpPr>
        <p:spPr>
          <a:xfrm flipV="1">
            <a:off x="7511726" y="6143421"/>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2B5C1C66-6BB8-DE9C-0EF7-C20948875EBB}"/>
              </a:ext>
            </a:extLst>
          </p:cNvPr>
          <p:cNvSpPr/>
          <p:nvPr/>
        </p:nvSpPr>
        <p:spPr>
          <a:xfrm flipV="1">
            <a:off x="4447948" y="6176354"/>
            <a:ext cx="254512" cy="25451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CA44D60A-D08E-3E7C-E388-D5E98D7FE039}"/>
              </a:ext>
            </a:extLst>
          </p:cNvPr>
          <p:cNvGrpSpPr/>
          <p:nvPr/>
        </p:nvGrpSpPr>
        <p:grpSpPr>
          <a:xfrm rot="5400000">
            <a:off x="7110271" y="5283971"/>
            <a:ext cx="132722" cy="1002960"/>
            <a:chOff x="802258" y="2931056"/>
            <a:chExt cx="132722" cy="1002960"/>
          </a:xfrm>
        </p:grpSpPr>
        <p:sp>
          <p:nvSpPr>
            <p:cNvPr id="139" name="椭圆 138">
              <a:extLst>
                <a:ext uri="{FF2B5EF4-FFF2-40B4-BE49-F238E27FC236}">
                  <a16:creationId xmlns:a16="http://schemas.microsoft.com/office/drawing/2014/main" id="{35846294-400E-A335-6C71-1F11193CEDEE}"/>
                </a:ext>
              </a:extLst>
            </p:cNvPr>
            <p:cNvSpPr/>
            <p:nvPr/>
          </p:nvSpPr>
          <p:spPr>
            <a:xfrm rot="16200000" flipV="1">
              <a:off x="802258" y="351121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1D3F55FC-00F4-BD2B-0E08-F87A446CCF26}"/>
                </a:ext>
              </a:extLst>
            </p:cNvPr>
            <p:cNvSpPr/>
            <p:nvPr/>
          </p:nvSpPr>
          <p:spPr>
            <a:xfrm rot="16200000" flipV="1">
              <a:off x="802258" y="3221135"/>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37CF5FC3-EB5B-07D3-7C11-096B80F7590E}"/>
                </a:ext>
              </a:extLst>
            </p:cNvPr>
            <p:cNvSpPr/>
            <p:nvPr/>
          </p:nvSpPr>
          <p:spPr>
            <a:xfrm rot="16200000" flipV="1">
              <a:off x="802258" y="3801294"/>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6D32B83-5F70-CF1B-3E8F-CD8C77CFA0AD}"/>
                </a:ext>
              </a:extLst>
            </p:cNvPr>
            <p:cNvSpPr/>
            <p:nvPr/>
          </p:nvSpPr>
          <p:spPr>
            <a:xfrm rot="16200000" flipV="1">
              <a:off x="802258" y="2931056"/>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椭圆 143">
            <a:extLst>
              <a:ext uri="{FF2B5EF4-FFF2-40B4-BE49-F238E27FC236}">
                <a16:creationId xmlns:a16="http://schemas.microsoft.com/office/drawing/2014/main" id="{AA834D38-07BE-51E5-0771-1FD5229BB60C}"/>
              </a:ext>
            </a:extLst>
          </p:cNvPr>
          <p:cNvSpPr/>
          <p:nvPr/>
        </p:nvSpPr>
        <p:spPr>
          <a:xfrm flipV="1">
            <a:off x="4526218" y="5725659"/>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811360EE-D59C-BDE2-A481-A27AAC493410}"/>
              </a:ext>
            </a:extLst>
          </p:cNvPr>
          <p:cNvSpPr/>
          <p:nvPr/>
        </p:nvSpPr>
        <p:spPr>
          <a:xfrm flipV="1">
            <a:off x="4791216"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93D5A143-3DAE-A838-52CE-791CFD2F4144}"/>
              </a:ext>
            </a:extLst>
          </p:cNvPr>
          <p:cNvSpPr/>
          <p:nvPr/>
        </p:nvSpPr>
        <p:spPr>
          <a:xfrm flipV="1">
            <a:off x="4508843" y="5987642"/>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6C4B4EC7-BC7C-4BA3-FE6B-A79B2FF7DA5E}"/>
              </a:ext>
            </a:extLst>
          </p:cNvPr>
          <p:cNvSpPr/>
          <p:nvPr/>
        </p:nvSpPr>
        <p:spPr>
          <a:xfrm flipV="1">
            <a:off x="5126177" y="571909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55FDBDDA-1BB7-51B7-BCDA-8403848DCFA1}"/>
              </a:ext>
            </a:extLst>
          </p:cNvPr>
          <p:cNvSpPr/>
          <p:nvPr/>
        </p:nvSpPr>
        <p:spPr>
          <a:xfrm flipV="1">
            <a:off x="7572621" y="5942750"/>
            <a:ext cx="132722" cy="132722"/>
          </a:xfrm>
          <a:prstGeom prst="ellipse">
            <a:avLst/>
          </a:prstGeom>
          <a:solidFill>
            <a:srgbClr val="FFB7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1093135A-CC6C-F24E-F6B1-EB20469E5B57}"/>
              </a:ext>
            </a:extLst>
          </p:cNvPr>
          <p:cNvSpPr/>
          <p:nvPr/>
        </p:nvSpPr>
        <p:spPr>
          <a:xfrm>
            <a:off x="965888" y="52156"/>
            <a:ext cx="3262432" cy="830997"/>
          </a:xfrm>
          <a:prstGeom prst="rect">
            <a:avLst/>
          </a:prstGeom>
          <a:noFill/>
        </p:spPr>
        <p:txBody>
          <a:bodyPr wrap="none" lIns="91440" tIns="45720" rIns="91440" bIns="45720">
            <a:spAutoFit/>
          </a:bodyPr>
          <a:lstStyle/>
          <a:p>
            <a:pPr algn="ctr"/>
            <a:r>
              <a:rPr lang="zh-CN" altLang="en-US" sz="4800" b="1" i="1" dirty="0">
                <a:ln w="13462">
                  <a:solidFill>
                    <a:schemeClr val="tx1"/>
                  </a:solidFill>
                  <a:prstDash val="solid"/>
                </a:ln>
                <a:solidFill>
                  <a:schemeClr val="bg1"/>
                </a:solidFill>
                <a:effectLst>
                  <a:outerShdw dist="63500" dir="2700000" algn="bl" rotWithShape="0">
                    <a:srgbClr val="FFFF00"/>
                  </a:outerShdw>
                </a:effectLst>
              </a:rPr>
              <a:t>生成</a:t>
            </a:r>
            <a:r>
              <a:rPr lang="zh-CN" altLang="en-US" sz="4800" b="1" i="1" cap="none" spc="0" dirty="0">
                <a:ln w="13462">
                  <a:solidFill>
                    <a:schemeClr val="tx1"/>
                  </a:solidFill>
                  <a:prstDash val="solid"/>
                </a:ln>
                <a:solidFill>
                  <a:schemeClr val="bg1"/>
                </a:solidFill>
                <a:effectLst>
                  <a:outerShdw dist="63500" dir="2700000" algn="bl" rotWithShape="0">
                    <a:srgbClr val="FFFF00"/>
                  </a:outerShdw>
                </a:effectLst>
              </a:rPr>
              <a:t>类算法</a:t>
            </a:r>
          </a:p>
        </p:txBody>
      </p:sp>
      <p:sp>
        <p:nvSpPr>
          <p:cNvPr id="156" name="矩形 155">
            <a:extLst>
              <a:ext uri="{FF2B5EF4-FFF2-40B4-BE49-F238E27FC236}">
                <a16:creationId xmlns:a16="http://schemas.microsoft.com/office/drawing/2014/main" id="{248C023A-4D02-DABE-40AC-9E673C27B19D}"/>
              </a:ext>
            </a:extLst>
          </p:cNvPr>
          <p:cNvSpPr/>
          <p:nvPr/>
        </p:nvSpPr>
        <p:spPr>
          <a:xfrm>
            <a:off x="1250773" y="790498"/>
            <a:ext cx="4705134" cy="707886"/>
          </a:xfrm>
          <a:prstGeom prst="rect">
            <a:avLst/>
          </a:prstGeom>
          <a:noFill/>
        </p:spPr>
        <p:txBody>
          <a:bodyPr wrap="none" lIns="91440" tIns="45720" rIns="91440" bIns="45720">
            <a:spAutoFit/>
          </a:bodyPr>
          <a:lstStyle/>
          <a:p>
            <a:r>
              <a:rPr lang="en-US" altLang="zh-CN" sz="4000" b="1" i="1" dirty="0">
                <a:ln w="13462">
                  <a:solidFill>
                    <a:schemeClr val="tx1"/>
                  </a:solidFill>
                  <a:prstDash val="solid"/>
                </a:ln>
                <a:solidFill>
                  <a:srgbClr val="FFFF00"/>
                </a:solidFill>
                <a:effectLst>
                  <a:outerShdw dist="63500" dir="2700000" algn="bl" rotWithShape="0">
                    <a:schemeClr val="bg1"/>
                  </a:outerShdw>
                </a:effectLst>
              </a:rPr>
              <a:t>——</a:t>
            </a:r>
            <a:r>
              <a:rPr lang="zh-CN" altLang="en-US" sz="4000" b="1" i="1" dirty="0">
                <a:ln w="13462">
                  <a:solidFill>
                    <a:schemeClr val="tx1"/>
                  </a:solidFill>
                  <a:prstDash val="solid"/>
                </a:ln>
                <a:solidFill>
                  <a:srgbClr val="FFFF00"/>
                </a:solidFill>
                <a:effectLst>
                  <a:outerShdw dist="63500" dir="2700000" algn="bl" rotWithShape="0">
                    <a:schemeClr val="bg1"/>
                  </a:outerShdw>
                </a:effectLst>
              </a:rPr>
              <a:t>基于学习的方法</a:t>
            </a:r>
            <a:endParaRPr lang="zh-CN" altLang="en-US" sz="4000" b="1" i="1" cap="none" spc="0" dirty="0">
              <a:ln w="13462">
                <a:solidFill>
                  <a:schemeClr val="tx1"/>
                </a:solidFill>
                <a:prstDash val="solid"/>
              </a:ln>
              <a:solidFill>
                <a:srgbClr val="FFFF00"/>
              </a:solidFill>
              <a:effectLst>
                <a:outerShdw dist="63500" dir="2700000" algn="bl" rotWithShape="0">
                  <a:schemeClr val="bg1"/>
                </a:outerShdw>
              </a:effectLst>
            </a:endParaRPr>
          </a:p>
        </p:txBody>
      </p:sp>
      <p:sp>
        <p:nvSpPr>
          <p:cNvPr id="81" name="文本框 80">
            <a:extLst>
              <a:ext uri="{FF2B5EF4-FFF2-40B4-BE49-F238E27FC236}">
                <a16:creationId xmlns:a16="http://schemas.microsoft.com/office/drawing/2014/main" id="{C26F3B88-B98D-DD9F-62D4-B505B65765A1}"/>
              </a:ext>
            </a:extLst>
          </p:cNvPr>
          <p:cNvSpPr txBox="1"/>
          <p:nvPr/>
        </p:nvSpPr>
        <p:spPr>
          <a:xfrm>
            <a:off x="1168562" y="1679533"/>
            <a:ext cx="9954354" cy="3894208"/>
          </a:xfrm>
          <a:prstGeom prst="rect">
            <a:avLst/>
          </a:prstGeom>
          <a:noFill/>
        </p:spPr>
        <p:txBody>
          <a:bodyPr wrap="square">
            <a:spAutoFit/>
          </a:bodyPr>
          <a:lstStyle/>
          <a:p>
            <a:pPr indent="457200">
              <a:lnSpc>
                <a:spcPct val="150000"/>
              </a:lnSpc>
            </a:pPr>
            <a:r>
              <a:rPr lang="en-US" altLang="zh-CN" sz="2800" b="1" i="1" kern="100" dirty="0">
                <a:solidFill>
                  <a:srgbClr val="FFFF00"/>
                </a:solidFill>
                <a:latin typeface="+mn-ea"/>
                <a:cs typeface="Times New Roman" panose="02020603050405020304" pitchFamily="18" charset="0"/>
              </a:rPr>
              <a:t>LLM</a:t>
            </a:r>
            <a:r>
              <a:rPr lang="en-US" altLang="zh-CN" sz="2800" kern="100" dirty="0">
                <a:solidFill>
                  <a:schemeClr val="bg1"/>
                </a:solidFill>
                <a:latin typeface="+mn-ea"/>
                <a:cs typeface="Times New Roman" panose="02020603050405020304" pitchFamily="18" charset="0"/>
              </a:rPr>
              <a:t>:</a:t>
            </a:r>
            <a:r>
              <a:rPr lang="zh-CN" altLang="en-US" sz="2800" kern="100" dirty="0">
                <a:solidFill>
                  <a:schemeClr val="bg1"/>
                </a:solidFill>
                <a:latin typeface="+mn-ea"/>
                <a:cs typeface="Times New Roman" panose="02020603050405020304" pitchFamily="18" charset="0"/>
              </a:rPr>
              <a:t>大语言模型（</a:t>
            </a:r>
            <a:r>
              <a:rPr lang="en-US" altLang="zh-CN" sz="2800" kern="100" dirty="0">
                <a:solidFill>
                  <a:schemeClr val="bg1"/>
                </a:solidFill>
                <a:latin typeface="+mn-ea"/>
                <a:cs typeface="Times New Roman" panose="02020603050405020304" pitchFamily="18" charset="0"/>
              </a:rPr>
              <a:t>Large Language Model, LLM</a:t>
            </a:r>
            <a:r>
              <a:rPr lang="zh-CN" altLang="en-US" sz="2800" kern="100" dirty="0">
                <a:solidFill>
                  <a:schemeClr val="bg1"/>
                </a:solidFill>
                <a:latin typeface="+mn-ea"/>
                <a:cs typeface="Times New Roman" panose="02020603050405020304" pitchFamily="18" charset="0"/>
              </a:rPr>
              <a:t>）是一种基于</a:t>
            </a:r>
            <a:r>
              <a:rPr lang="zh-CN" altLang="en-US" sz="2800" kern="100" dirty="0">
                <a:solidFill>
                  <a:srgbClr val="FFFF00"/>
                </a:solidFill>
                <a:latin typeface="+mn-ea"/>
                <a:cs typeface="Times New Roman" panose="02020603050405020304" pitchFamily="18" charset="0"/>
              </a:rPr>
              <a:t>深度学习</a:t>
            </a:r>
            <a:r>
              <a:rPr lang="zh-CN" altLang="en-US" sz="2800" kern="100" dirty="0">
                <a:solidFill>
                  <a:schemeClr val="bg1"/>
                </a:solidFill>
                <a:latin typeface="+mn-ea"/>
                <a:cs typeface="Times New Roman" panose="02020603050405020304" pitchFamily="18" charset="0"/>
              </a:rPr>
              <a:t>的</a:t>
            </a:r>
            <a:r>
              <a:rPr lang="zh-CN" altLang="en-US" sz="2800" kern="100" dirty="0">
                <a:solidFill>
                  <a:srgbClr val="FFFF00"/>
                </a:solidFill>
                <a:latin typeface="+mn-ea"/>
                <a:cs typeface="Times New Roman" panose="02020603050405020304" pitchFamily="18" charset="0"/>
              </a:rPr>
              <a:t>自然语言处理技术</a:t>
            </a:r>
            <a:r>
              <a:rPr lang="zh-CN" altLang="en-US" sz="2800" kern="100" dirty="0">
                <a:solidFill>
                  <a:schemeClr val="bg1"/>
                </a:solidFill>
                <a:latin typeface="+mn-ea"/>
                <a:cs typeface="Times New Roman" panose="02020603050405020304" pitchFamily="18" charset="0"/>
              </a:rPr>
              <a:t>。它通过在大量文本数据上进行训练，能够理解和生成自然语言。不同于传统的语言模型，</a:t>
            </a:r>
            <a:r>
              <a:rPr lang="en-US" altLang="zh-CN" sz="2800" kern="100" dirty="0">
                <a:solidFill>
                  <a:schemeClr val="bg1"/>
                </a:solidFill>
                <a:latin typeface="+mn-ea"/>
                <a:cs typeface="Times New Roman" panose="02020603050405020304" pitchFamily="18" charset="0"/>
              </a:rPr>
              <a:t>LLM</a:t>
            </a:r>
            <a:r>
              <a:rPr lang="zh-CN" altLang="en-US" sz="2800" kern="100" dirty="0">
                <a:solidFill>
                  <a:schemeClr val="bg1"/>
                </a:solidFill>
                <a:latin typeface="+mn-ea"/>
                <a:cs typeface="Times New Roman" panose="02020603050405020304" pitchFamily="18" charset="0"/>
              </a:rPr>
              <a:t>不存储文本，而是存储神经网络参数。</a:t>
            </a:r>
            <a:r>
              <a:rPr lang="zh-CN" altLang="en-US" sz="2800" kern="100" dirty="0">
                <a:solidFill>
                  <a:srgbClr val="FFFF00"/>
                </a:solidFill>
                <a:latin typeface="+mn-ea"/>
                <a:cs typeface="Times New Roman" panose="02020603050405020304" pitchFamily="18" charset="0"/>
              </a:rPr>
              <a:t>巨大的文本量</a:t>
            </a:r>
            <a:r>
              <a:rPr lang="zh-CN" altLang="en-US" sz="2800" kern="100" dirty="0">
                <a:solidFill>
                  <a:schemeClr val="bg1"/>
                </a:solidFill>
                <a:latin typeface="+mn-ea"/>
                <a:cs typeface="Times New Roman" panose="02020603050405020304" pitchFamily="18" charset="0"/>
              </a:rPr>
              <a:t>输入</a:t>
            </a:r>
            <a:r>
              <a:rPr lang="en-US" altLang="zh-CN" sz="2800" kern="100" dirty="0">
                <a:solidFill>
                  <a:schemeClr val="bg1"/>
                </a:solidFill>
                <a:latin typeface="+mn-ea"/>
                <a:cs typeface="Times New Roman" panose="02020603050405020304" pitchFamily="18" charset="0"/>
              </a:rPr>
              <a:t>Transformer</a:t>
            </a:r>
            <a:r>
              <a:rPr lang="zh-CN" altLang="en-US" sz="2800" kern="100" dirty="0">
                <a:solidFill>
                  <a:schemeClr val="bg1"/>
                </a:solidFill>
                <a:latin typeface="+mn-ea"/>
                <a:cs typeface="Times New Roman" panose="02020603050405020304" pitchFamily="18" charset="0"/>
              </a:rPr>
              <a:t>架构的神经网络训练出一个</a:t>
            </a:r>
            <a:r>
              <a:rPr lang="zh-CN" altLang="en-US" sz="2800" kern="100" dirty="0">
                <a:solidFill>
                  <a:srgbClr val="FFFF00"/>
                </a:solidFill>
                <a:latin typeface="+mn-ea"/>
                <a:cs typeface="Times New Roman" panose="02020603050405020304" pitchFamily="18" charset="0"/>
              </a:rPr>
              <a:t>巨大的模型</a:t>
            </a:r>
            <a:r>
              <a:rPr lang="zh-CN" altLang="en-US" sz="2800" kern="100" dirty="0">
                <a:solidFill>
                  <a:schemeClr val="bg1"/>
                </a:solidFill>
                <a:latin typeface="+mn-ea"/>
                <a:cs typeface="Times New Roman" panose="02020603050405020304" pitchFamily="18" charset="0"/>
              </a:rPr>
              <a:t>，产生了出人意料的优秀结果。</a:t>
            </a:r>
          </a:p>
        </p:txBody>
      </p:sp>
    </p:spTree>
    <p:extLst>
      <p:ext uri="{BB962C8B-B14F-4D97-AF65-F5344CB8AC3E}">
        <p14:creationId xmlns:p14="http://schemas.microsoft.com/office/powerpoint/2010/main" val="3809954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CEA99-9619-A5E0-643A-B1B9AFE716E3}"/>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DA407E13-F748-704E-9F31-F266ACDD67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6" t="48040" r="6468" b="294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9" name="墨迹 8">
                <a:extLst>
                  <a:ext uri="{FF2B5EF4-FFF2-40B4-BE49-F238E27FC236}">
                    <a16:creationId xmlns:a16="http://schemas.microsoft.com/office/drawing/2014/main" id="{89323C17-1510-2D6A-6572-FA4829D6264C}"/>
                  </a:ext>
                </a:extLst>
              </p14:cNvPr>
              <p14:cNvContentPartPr/>
              <p14:nvPr/>
            </p14:nvContentPartPr>
            <p14:xfrm>
              <a:off x="4199592" y="759096"/>
              <a:ext cx="97200" cy="70920"/>
            </p14:xfrm>
          </p:contentPart>
        </mc:Choice>
        <mc:Fallback xmlns="">
          <p:pic>
            <p:nvPicPr>
              <p:cNvPr id="9" name="墨迹 8">
                <a:extLst>
                  <a:ext uri="{FF2B5EF4-FFF2-40B4-BE49-F238E27FC236}">
                    <a16:creationId xmlns:a16="http://schemas.microsoft.com/office/drawing/2014/main" id="{89323C17-1510-2D6A-6572-FA4829D6264C}"/>
                  </a:ext>
                </a:extLst>
              </p:cNvPr>
              <p:cNvPicPr/>
              <p:nvPr/>
            </p:nvPicPr>
            <p:blipFill>
              <a:blip r:embed="rId4"/>
              <a:stretch>
                <a:fillRect/>
              </a:stretch>
            </p:blipFill>
            <p:spPr>
              <a:xfrm>
                <a:off x="4145592" y="651096"/>
                <a:ext cx="204840" cy="286560"/>
              </a:xfrm>
              <a:prstGeom prst="rect">
                <a:avLst/>
              </a:prstGeom>
            </p:spPr>
          </p:pic>
        </mc:Fallback>
      </mc:AlternateContent>
      <p:sp>
        <p:nvSpPr>
          <p:cNvPr id="11" name="矩形 10">
            <a:extLst>
              <a:ext uri="{FF2B5EF4-FFF2-40B4-BE49-F238E27FC236}">
                <a16:creationId xmlns:a16="http://schemas.microsoft.com/office/drawing/2014/main" id="{CD350AFA-147A-F204-D1A0-22C3A82523D9}"/>
              </a:ext>
            </a:extLst>
          </p:cNvPr>
          <p:cNvSpPr/>
          <p:nvPr/>
        </p:nvSpPr>
        <p:spPr>
          <a:xfrm>
            <a:off x="3639312" y="609600"/>
            <a:ext cx="4614672" cy="7620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3A7D2DA-7904-E9DF-318B-C737B3FBE0BB}"/>
              </a:ext>
            </a:extLst>
          </p:cNvPr>
          <p:cNvSpPr/>
          <p:nvPr/>
        </p:nvSpPr>
        <p:spPr>
          <a:xfrm>
            <a:off x="3505200" y="609600"/>
            <a:ext cx="4876800" cy="762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91FCD58-7B3E-28EF-9C03-AE4266BE0859}"/>
              </a:ext>
            </a:extLst>
          </p:cNvPr>
          <p:cNvSpPr/>
          <p:nvPr/>
        </p:nvSpPr>
        <p:spPr>
          <a:xfrm>
            <a:off x="552440" y="528935"/>
            <a:ext cx="11126416" cy="923330"/>
          </a:xfrm>
          <a:prstGeom prst="rect">
            <a:avLst/>
          </a:prstGeom>
          <a:noFill/>
        </p:spPr>
        <p:txBody>
          <a:bodyPr wrap="square" lIns="91440" tIns="45720" rIns="91440" bIns="45720">
            <a:spAutoFit/>
          </a:bodyPr>
          <a:lstStyle/>
          <a:p>
            <a:r>
              <a:rPr lang="zh-CN" altLang="en-US" sz="5400" b="1" i="1" cap="none" spc="0" dirty="0">
                <a:ln w="13462">
                  <a:solidFill>
                    <a:schemeClr val="tx1"/>
                  </a:solidFill>
                  <a:prstDash val="solid"/>
                </a:ln>
                <a:solidFill>
                  <a:schemeClr val="bg1"/>
                </a:solidFill>
                <a:effectLst>
                  <a:outerShdw dist="63500" dir="2700000" algn="bl" rotWithShape="0">
                    <a:srgbClr val="FFFF00"/>
                  </a:outerShdw>
                </a:effectLst>
              </a:rPr>
              <a:t>玩家体验建模</a:t>
            </a:r>
          </a:p>
        </p:txBody>
      </p:sp>
      <p:sp>
        <p:nvSpPr>
          <p:cNvPr id="3" name="文本框 2">
            <a:extLst>
              <a:ext uri="{FF2B5EF4-FFF2-40B4-BE49-F238E27FC236}">
                <a16:creationId xmlns:a16="http://schemas.microsoft.com/office/drawing/2014/main" id="{EE1CD8D1-567A-E0E6-949D-A1B1AB15D6EC}"/>
              </a:ext>
            </a:extLst>
          </p:cNvPr>
          <p:cNvSpPr txBox="1"/>
          <p:nvPr/>
        </p:nvSpPr>
        <p:spPr>
          <a:xfrm>
            <a:off x="1177888" y="2391067"/>
            <a:ext cx="9875520" cy="3698641"/>
          </a:xfrm>
          <a:prstGeom prst="rect">
            <a:avLst/>
          </a:prstGeom>
          <a:solidFill>
            <a:schemeClr val="tx1"/>
          </a:solidFill>
        </p:spPr>
        <p:txBody>
          <a:bodyPr wrap="square" rtlCol="0">
            <a:spAutoFit/>
          </a:bodyPr>
          <a:lstStyle/>
          <a:p>
            <a:pPr indent="457200">
              <a:lnSpc>
                <a:spcPct val="150000"/>
              </a:lnSpc>
            </a:pPr>
            <a:r>
              <a:rPr lang="zh-CN" altLang="en-US" sz="3200" b="1" i="1" kern="100" dirty="0">
                <a:solidFill>
                  <a:schemeClr val="bg1"/>
                </a:solidFill>
                <a:effectLst/>
                <a:latin typeface="+mn-ea"/>
                <a:cs typeface="Times New Roman" panose="02020603050405020304" pitchFamily="18" charset="0"/>
              </a:rPr>
              <a:t>可以利用神经网络等</a:t>
            </a:r>
            <a:r>
              <a:rPr lang="en-US" altLang="zh-CN" sz="3200" b="1" i="1" kern="100" dirty="0">
                <a:solidFill>
                  <a:schemeClr val="bg1"/>
                </a:solidFill>
                <a:effectLst/>
                <a:latin typeface="+mn-ea"/>
                <a:cs typeface="Times New Roman" panose="02020603050405020304" pitchFamily="18" charset="0"/>
              </a:rPr>
              <a:t>AI</a:t>
            </a:r>
            <a:r>
              <a:rPr lang="zh-CN" altLang="en-US" sz="3200" b="1" i="1" kern="100" dirty="0">
                <a:solidFill>
                  <a:schemeClr val="bg1"/>
                </a:solidFill>
                <a:effectLst/>
                <a:latin typeface="+mn-ea"/>
                <a:cs typeface="Times New Roman" panose="02020603050405020304" pitchFamily="18" charset="0"/>
              </a:rPr>
              <a:t>技术分析数据。</a:t>
            </a:r>
            <a:endParaRPr lang="en-US" altLang="zh-CN" sz="3200" b="1" i="1" kern="100" dirty="0">
              <a:solidFill>
                <a:schemeClr val="bg1"/>
              </a:solidFill>
              <a:effectLst/>
              <a:latin typeface="+mn-ea"/>
              <a:cs typeface="Times New Roman" panose="02020603050405020304" pitchFamily="18" charset="0"/>
            </a:endParaRPr>
          </a:p>
          <a:p>
            <a:pPr indent="457200">
              <a:lnSpc>
                <a:spcPct val="150000"/>
              </a:lnSpc>
            </a:pPr>
            <a:r>
              <a:rPr lang="zh-CN" altLang="en-US" sz="3200" b="1" i="1" kern="100" dirty="0">
                <a:solidFill>
                  <a:schemeClr val="bg1"/>
                </a:solidFill>
                <a:effectLst/>
                <a:latin typeface="+mn-ea"/>
                <a:cs typeface="Times New Roman" panose="02020603050405020304" pitchFamily="18" charset="0"/>
              </a:rPr>
              <a:t>常用的方法有使用</a:t>
            </a:r>
            <a:r>
              <a:rPr lang="zh-CN" altLang="en-US" sz="3200" b="1" i="1" kern="100" dirty="0">
                <a:solidFill>
                  <a:srgbClr val="FFFF00"/>
                </a:solidFill>
                <a:effectLst/>
                <a:latin typeface="+mn-ea"/>
                <a:cs typeface="Times New Roman" panose="02020603050405020304" pitchFamily="18" charset="0"/>
              </a:rPr>
              <a:t>图像处理技术</a:t>
            </a:r>
            <a:r>
              <a:rPr lang="zh-CN" altLang="en-US" sz="3200" b="1" i="1" kern="100" dirty="0">
                <a:solidFill>
                  <a:schemeClr val="bg1"/>
                </a:solidFill>
                <a:effectLst/>
                <a:latin typeface="+mn-ea"/>
                <a:cs typeface="Times New Roman" panose="02020603050405020304" pitchFamily="18" charset="0"/>
              </a:rPr>
              <a:t>，从玩家的游玩视频或屏幕中获取图像，利用</a:t>
            </a:r>
            <a:r>
              <a:rPr lang="en-US" altLang="zh-CN" sz="3200" b="1" i="1" kern="100" dirty="0">
                <a:solidFill>
                  <a:schemeClr val="bg1"/>
                </a:solidFill>
                <a:effectLst/>
                <a:latin typeface="+mn-ea"/>
                <a:cs typeface="Times New Roman" panose="02020603050405020304" pitchFamily="18" charset="0"/>
              </a:rPr>
              <a:t>CNN</a:t>
            </a:r>
            <a:r>
              <a:rPr lang="zh-CN" altLang="en-US" sz="3200" b="1" i="1" kern="100" dirty="0">
                <a:solidFill>
                  <a:schemeClr val="bg1"/>
                </a:solidFill>
                <a:effectLst/>
                <a:latin typeface="+mn-ea"/>
                <a:cs typeface="Times New Roman" panose="02020603050405020304" pitchFamily="18" charset="0"/>
              </a:rPr>
              <a:t>、迁移学习等技术对图像进行处理，提取出血量、分数等信息。除此之外还可采集玩家的</a:t>
            </a:r>
            <a:r>
              <a:rPr lang="zh-CN" altLang="en-US" sz="3200" b="1" i="1" kern="100" dirty="0">
                <a:solidFill>
                  <a:srgbClr val="FFFF00"/>
                </a:solidFill>
                <a:effectLst/>
                <a:latin typeface="+mn-ea"/>
                <a:cs typeface="Times New Roman" panose="02020603050405020304" pitchFamily="18" charset="0"/>
              </a:rPr>
              <a:t>心跳、皮电、呼吸</a:t>
            </a:r>
            <a:r>
              <a:rPr lang="zh-CN" altLang="en-US" sz="3200" b="1" i="1" kern="100" dirty="0">
                <a:solidFill>
                  <a:schemeClr val="bg1"/>
                </a:solidFill>
                <a:effectLst/>
                <a:latin typeface="+mn-ea"/>
                <a:cs typeface="Times New Roman" panose="02020603050405020304" pitchFamily="18" charset="0"/>
              </a:rPr>
              <a:t>等数据进行建模。</a:t>
            </a:r>
            <a:endParaRPr lang="zh-CN" altLang="en-US" sz="3200" b="1" i="1" dirty="0">
              <a:solidFill>
                <a:schemeClr val="bg1"/>
              </a:solidFill>
              <a:latin typeface="+mn-ea"/>
            </a:endParaRPr>
          </a:p>
        </p:txBody>
      </p:sp>
    </p:spTree>
    <p:extLst>
      <p:ext uri="{BB962C8B-B14F-4D97-AF65-F5344CB8AC3E}">
        <p14:creationId xmlns:p14="http://schemas.microsoft.com/office/powerpoint/2010/main" val="2512537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4926B-B24F-E752-8C72-3806E67140F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EE1EAC0-B469-2B84-0D3F-D7CADFB08AD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20" t="3409" r="4320" b="3202"/>
          <a:stretch/>
        </p:blipFill>
        <p:spPr bwMode="auto">
          <a:xfrm>
            <a:off x="0" y="-152400"/>
            <a:ext cx="12192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9328D61-C30E-3709-0059-4380DF48DA7F}"/>
              </a:ext>
            </a:extLst>
          </p:cNvPr>
          <p:cNvSpPr/>
          <p:nvPr/>
        </p:nvSpPr>
        <p:spPr>
          <a:xfrm>
            <a:off x="3368040" y="-152400"/>
            <a:ext cx="5654040" cy="7010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 name="Picture 2">
            <a:extLst>
              <a:ext uri="{FF2B5EF4-FFF2-40B4-BE49-F238E27FC236}">
                <a16:creationId xmlns:a16="http://schemas.microsoft.com/office/drawing/2014/main" id="{95476F42-7A1E-3039-E4AD-E60F34895E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164"/>
          <a:stretch/>
        </p:blipFill>
        <p:spPr bwMode="auto">
          <a:xfrm>
            <a:off x="3589020" y="2057400"/>
            <a:ext cx="5013960" cy="12954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hlinkClick r:id="rId4" action="ppaction://hlinksldjump"/>
            <a:extLst>
              <a:ext uri="{FF2B5EF4-FFF2-40B4-BE49-F238E27FC236}">
                <a16:creationId xmlns:a16="http://schemas.microsoft.com/office/drawing/2014/main" id="{AAD0FF6B-2110-623D-9024-E27A6A1E5BF7}"/>
              </a:ext>
            </a:extLst>
          </p:cNvPr>
          <p:cNvSpPr txBox="1"/>
          <p:nvPr/>
        </p:nvSpPr>
        <p:spPr>
          <a:xfrm>
            <a:off x="4341673" y="3550920"/>
            <a:ext cx="3508653" cy="923971"/>
          </a:xfrm>
          <a:prstGeom prst="rect">
            <a:avLst/>
          </a:prstGeom>
          <a:noFill/>
        </p:spPr>
        <p:txBody>
          <a:bodyPr vert="horz" wrap="square" rtlCol="0">
            <a:spAutoFit/>
          </a:bodyPr>
          <a:lstStyle/>
          <a:p>
            <a:pPr algn="ctr">
              <a:lnSpc>
                <a:spcPct val="150000"/>
              </a:lnSpc>
            </a:pPr>
            <a:r>
              <a:rPr lang="zh-CN" altLang="en-US" sz="4000" b="1" i="1" dirty="0">
                <a:solidFill>
                  <a:srgbClr val="0B97ED"/>
                </a:solidFill>
                <a:latin typeface="华文细黑" panose="02010600040101010101" pitchFamily="2" charset="-122"/>
                <a:ea typeface="华文细黑" panose="02010600040101010101" pitchFamily="2" charset="-122"/>
              </a:rPr>
              <a:t>谢</a:t>
            </a:r>
            <a:r>
              <a:rPr lang="zh-CN" altLang="en-US" sz="4000" b="1" i="1" dirty="0">
                <a:solidFill>
                  <a:schemeClr val="bg1"/>
                </a:solidFill>
                <a:latin typeface="华文细黑" panose="02010600040101010101" pitchFamily="2" charset="-122"/>
                <a:ea typeface="华文细黑" panose="02010600040101010101" pitchFamily="2" charset="-122"/>
              </a:rPr>
              <a:t>   </a:t>
            </a:r>
            <a:r>
              <a:rPr lang="zh-CN" altLang="en-US" sz="4000" b="1" i="1" dirty="0">
                <a:solidFill>
                  <a:srgbClr val="FC8704"/>
                </a:solidFill>
                <a:latin typeface="华文细黑" panose="02010600040101010101" pitchFamily="2" charset="-122"/>
                <a:ea typeface="华文细黑" panose="02010600040101010101" pitchFamily="2" charset="-122"/>
              </a:rPr>
              <a:t>谢</a:t>
            </a:r>
            <a:r>
              <a:rPr lang="zh-CN" altLang="en-US" sz="4000" b="1" i="1" dirty="0">
                <a:solidFill>
                  <a:schemeClr val="bg1"/>
                </a:solidFill>
                <a:latin typeface="华文细黑" panose="02010600040101010101" pitchFamily="2" charset="-122"/>
                <a:ea typeface="华文细黑" panose="02010600040101010101" pitchFamily="2" charset="-122"/>
              </a:rPr>
              <a:t>   </a:t>
            </a:r>
            <a:r>
              <a:rPr lang="zh-CN" altLang="en-US" sz="4000" b="1" i="1" dirty="0">
                <a:solidFill>
                  <a:srgbClr val="FDAEC7"/>
                </a:solidFill>
                <a:latin typeface="华文细黑" panose="02010600040101010101" pitchFamily="2" charset="-122"/>
                <a:ea typeface="华文细黑" panose="02010600040101010101" pitchFamily="2" charset="-122"/>
              </a:rPr>
              <a:t>大</a:t>
            </a:r>
            <a:r>
              <a:rPr lang="zh-CN" altLang="en-US" sz="4000" b="1" i="1" dirty="0">
                <a:solidFill>
                  <a:schemeClr val="bg1"/>
                </a:solidFill>
                <a:latin typeface="华文细黑" panose="02010600040101010101" pitchFamily="2" charset="-122"/>
                <a:ea typeface="华文细黑" panose="02010600040101010101" pitchFamily="2" charset="-122"/>
              </a:rPr>
              <a:t>   </a:t>
            </a:r>
            <a:r>
              <a:rPr lang="zh-CN" altLang="en-US" sz="4000" b="1" i="1" dirty="0">
                <a:solidFill>
                  <a:srgbClr val="FD010D"/>
                </a:solidFill>
                <a:latin typeface="华文细黑" panose="02010600040101010101" pitchFamily="2" charset="-122"/>
                <a:ea typeface="华文细黑" panose="02010600040101010101" pitchFamily="2" charset="-122"/>
              </a:rPr>
              <a:t>家</a:t>
            </a:r>
            <a:endParaRPr lang="en-US" altLang="zh-CN" sz="4000" b="1" i="1" dirty="0">
              <a:solidFill>
                <a:srgbClr val="FD010D"/>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02009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CDF0B-E959-1E7C-FABF-F48100D79F81}"/>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54E61673-7689-A05B-F343-EB6E2EC9D19C}"/>
              </a:ext>
            </a:extLst>
          </p:cNvPr>
          <p:cNvSpPr/>
          <p:nvPr/>
        </p:nvSpPr>
        <p:spPr>
          <a:xfrm>
            <a:off x="3810000" y="777240"/>
            <a:ext cx="3390900" cy="815341"/>
          </a:xfrm>
          <a:prstGeom prst="rect">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C7F0F87-1D5D-2BBE-4977-F58C2D02F93B}"/>
              </a:ext>
            </a:extLst>
          </p:cNvPr>
          <p:cNvSpPr>
            <a:spLocks noGrp="1"/>
          </p:cNvSpPr>
          <p:nvPr>
            <p:ph type="title"/>
          </p:nvPr>
        </p:nvSpPr>
        <p:spPr>
          <a:xfrm>
            <a:off x="4054906" y="848999"/>
            <a:ext cx="2917394" cy="743582"/>
          </a:xfrm>
        </p:spPr>
        <p:txBody>
          <a:bodyPr>
            <a:normAutofit/>
          </a:bodyPr>
          <a:lstStyle/>
          <a:p>
            <a:r>
              <a:rPr lang="zh-CN" altLang="en-US" sz="3200" dirty="0">
                <a:latin typeface="Fusion Pixel 10px Monospaced zh" panose="020B0604020202020204" pitchFamily="2" charset="0"/>
                <a:ea typeface="Fusion Pixel 10px Monospaced zh" panose="020B0604020202020204" pitchFamily="2" charset="0"/>
              </a:rPr>
              <a:t>工具有哪些呢？</a:t>
            </a:r>
          </a:p>
        </p:txBody>
      </p:sp>
      <p:pic>
        <p:nvPicPr>
          <p:cNvPr id="5" name="内容占位符 4">
            <a:extLst>
              <a:ext uri="{FF2B5EF4-FFF2-40B4-BE49-F238E27FC236}">
                <a16:creationId xmlns:a16="http://schemas.microsoft.com/office/drawing/2014/main" id="{105177FB-2191-70C1-2C50-5B5805F975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2265"/>
            <a:ext cx="12555219" cy="6032497"/>
          </a:xfrm>
        </p:spPr>
      </p:pic>
      <p:sp>
        <p:nvSpPr>
          <p:cNvPr id="7" name="文本框 6">
            <a:hlinkClick r:id="rId4" action="ppaction://hlinksldjump"/>
            <a:extLst>
              <a:ext uri="{FF2B5EF4-FFF2-40B4-BE49-F238E27FC236}">
                <a16:creationId xmlns:a16="http://schemas.microsoft.com/office/drawing/2014/main" id="{0EBB267C-75C5-D0FB-3650-60E42064DF87}"/>
              </a:ext>
            </a:extLst>
          </p:cNvPr>
          <p:cNvSpPr txBox="1"/>
          <p:nvPr/>
        </p:nvSpPr>
        <p:spPr>
          <a:xfrm>
            <a:off x="4814914" y="2171700"/>
            <a:ext cx="6615086" cy="523220"/>
          </a:xfrm>
          <a:prstGeom prst="rect">
            <a:avLst/>
          </a:prstGeom>
          <a:noFill/>
        </p:spPr>
        <p:txBody>
          <a:bodyPr wrap="square" rtlCol="0">
            <a:spAutoFit/>
          </a:bodyPr>
          <a:lstStyle/>
          <a:p>
            <a:r>
              <a:rPr lang="zh-CN" altLang="en-US" sz="2800" dirty="0">
                <a:solidFill>
                  <a:schemeClr val="bg1"/>
                </a:solidFill>
              </a:rPr>
              <a:t>自动化测试</a:t>
            </a:r>
          </a:p>
        </p:txBody>
      </p:sp>
      <p:sp>
        <p:nvSpPr>
          <p:cNvPr id="8" name="文本框 7">
            <a:hlinkClick r:id="rId5" action="ppaction://hlinksldjump"/>
            <a:extLst>
              <a:ext uri="{FF2B5EF4-FFF2-40B4-BE49-F238E27FC236}">
                <a16:creationId xmlns:a16="http://schemas.microsoft.com/office/drawing/2014/main" id="{1CF393E4-320E-6B56-716F-A58BC8525CD1}"/>
              </a:ext>
            </a:extLst>
          </p:cNvPr>
          <p:cNvSpPr txBox="1"/>
          <p:nvPr/>
        </p:nvSpPr>
        <p:spPr>
          <a:xfrm>
            <a:off x="4814914" y="3578901"/>
            <a:ext cx="6684660" cy="523220"/>
          </a:xfrm>
          <a:prstGeom prst="rect">
            <a:avLst/>
          </a:prstGeom>
          <a:noFill/>
        </p:spPr>
        <p:txBody>
          <a:bodyPr wrap="square" rtlCol="0">
            <a:spAutoFit/>
          </a:bodyPr>
          <a:lstStyle/>
          <a:p>
            <a:r>
              <a:rPr lang="en-US" altLang="zh-CN" sz="2800" dirty="0">
                <a:solidFill>
                  <a:schemeClr val="bg1"/>
                </a:solidFill>
              </a:rPr>
              <a:t>AIGC</a:t>
            </a:r>
            <a:r>
              <a:rPr lang="zh-CN" altLang="en-US" sz="2800" dirty="0">
                <a:solidFill>
                  <a:schemeClr val="bg1"/>
                </a:solidFill>
              </a:rPr>
              <a:t>工具</a:t>
            </a:r>
          </a:p>
        </p:txBody>
      </p:sp>
      <p:sp>
        <p:nvSpPr>
          <p:cNvPr id="10" name="文本框 9">
            <a:hlinkClick r:id="rId6" action="ppaction://hlinksldjump"/>
            <a:extLst>
              <a:ext uri="{FF2B5EF4-FFF2-40B4-BE49-F238E27FC236}">
                <a16:creationId xmlns:a16="http://schemas.microsoft.com/office/drawing/2014/main" id="{BDB5E0BA-D9EC-F87C-7808-4D35BEBE0352}"/>
              </a:ext>
            </a:extLst>
          </p:cNvPr>
          <p:cNvSpPr txBox="1"/>
          <p:nvPr/>
        </p:nvSpPr>
        <p:spPr>
          <a:xfrm>
            <a:off x="4544867" y="4940413"/>
            <a:ext cx="6615086" cy="523220"/>
          </a:xfrm>
          <a:prstGeom prst="rect">
            <a:avLst/>
          </a:prstGeom>
          <a:noFill/>
        </p:spPr>
        <p:txBody>
          <a:bodyPr wrap="square" rtlCol="0">
            <a:spAutoFit/>
          </a:bodyPr>
          <a:lstStyle/>
          <a:p>
            <a:r>
              <a:rPr lang="zh-CN" altLang="en-US" sz="2800" dirty="0">
                <a:solidFill>
                  <a:schemeClr val="bg1"/>
                </a:solidFill>
              </a:rPr>
              <a:t>唉嘿略略略</a:t>
            </a:r>
          </a:p>
        </p:txBody>
      </p:sp>
    </p:spTree>
    <p:extLst>
      <p:ext uri="{BB962C8B-B14F-4D97-AF65-F5344CB8AC3E}">
        <p14:creationId xmlns:p14="http://schemas.microsoft.com/office/powerpoint/2010/main" val="1920888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p:bldP spid="8"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BD819-1A33-32C3-6AD6-D4C5EC470084}"/>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4X</a:t>
            </a:r>
            <a:r>
              <a:rPr lang="zh-CN" altLang="en-US" b="1" i="1" dirty="0">
                <a:solidFill>
                  <a:schemeClr val="bg1"/>
                </a:solidFill>
              </a:rPr>
              <a:t>游戏</a:t>
            </a:r>
          </a:p>
        </p:txBody>
      </p:sp>
      <p:sp>
        <p:nvSpPr>
          <p:cNvPr id="3" name="内容占位符 2">
            <a:extLst>
              <a:ext uri="{FF2B5EF4-FFF2-40B4-BE49-F238E27FC236}">
                <a16:creationId xmlns:a16="http://schemas.microsoft.com/office/drawing/2014/main" id="{6B5759D2-B3B7-CA8F-8FD9-46836C631193}"/>
              </a:ext>
            </a:extLst>
          </p:cNvPr>
          <p:cNvSpPr>
            <a:spLocks noGrp="1"/>
          </p:cNvSpPr>
          <p:nvPr>
            <p:ph idx="1"/>
          </p:nvPr>
        </p:nvSpPr>
        <p:spPr/>
        <p:txBody>
          <a:bodyPr/>
          <a:lstStyle/>
          <a:p>
            <a:pPr marL="342900" lvl="0" indent="-342900" algn="just">
              <a:lnSpc>
                <a:spcPct val="150000"/>
              </a:lnSpc>
              <a:buFont typeface="Wingdings" panose="05000000000000000000" pitchFamily="2" charset="2"/>
              <a:buChar char=""/>
            </a:pPr>
            <a:r>
              <a:rPr lang="zh-CN" altLang="zh-CN" sz="20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扩张（</a:t>
            </a:r>
            <a:r>
              <a:rPr lang="en-US" altLang="zh-CN" sz="2000" b="1" i="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Expand</a:t>
            </a:r>
            <a:r>
              <a:rPr lang="zh-CN" altLang="zh-CN" sz="2000" b="1"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：游戏中，玩家需要不断扩张自己的领地，提升自己国土的面积提升人口、建筑、军队、生产力等等。</a:t>
            </a:r>
          </a:p>
          <a:p>
            <a:pPr marL="342900" lvl="0" indent="-342900" algn="just">
              <a:lnSpc>
                <a:spcPct val="150000"/>
              </a:lnSpc>
              <a:buFont typeface="Wingdings" panose="05000000000000000000" pitchFamily="2" charset="2"/>
              <a:buChar char=""/>
            </a:pPr>
            <a:r>
              <a:rPr lang="zh-CN" altLang="zh-CN" sz="2000" b="1" kern="100" dirty="0">
                <a:solidFill>
                  <a:schemeClr val="accent5">
                    <a:lumMod val="20000"/>
                    <a:lumOff val="80000"/>
                  </a:schemeClr>
                </a:solidFill>
                <a:effectLst/>
                <a:latin typeface="Calibri" panose="020F0502020204030204" pitchFamily="34" charset="0"/>
                <a:ea typeface="宋体" panose="02010600030101010101" pitchFamily="2" charset="-122"/>
                <a:cs typeface="Times New Roman" panose="02020603050405020304" pitchFamily="18" charset="0"/>
              </a:rPr>
              <a:t>探索（</a:t>
            </a:r>
            <a:r>
              <a:rPr lang="en-US" altLang="zh-CN" sz="2000" b="1" i="1" kern="100" dirty="0">
                <a:solidFill>
                  <a:schemeClr val="accent5">
                    <a:lumMod val="20000"/>
                    <a:lumOff val="80000"/>
                  </a:schemeClr>
                </a:solidFill>
                <a:effectLst/>
                <a:latin typeface="Calibri" panose="020F0502020204030204" pitchFamily="34" charset="0"/>
                <a:ea typeface="宋体" panose="02010600030101010101" pitchFamily="2" charset="-122"/>
                <a:cs typeface="Times New Roman" panose="02020603050405020304" pitchFamily="18" charset="0"/>
              </a:rPr>
              <a:t>Explore</a:t>
            </a:r>
            <a:r>
              <a:rPr lang="zh-CN" altLang="zh-CN" sz="2000" b="1" kern="100" dirty="0">
                <a:solidFill>
                  <a:schemeClr val="accent5">
                    <a:lumMod val="20000"/>
                    <a:lumOff val="80000"/>
                  </a:schemeClr>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chemeClr val="accent5">
                    <a:lumMod val="20000"/>
                    <a:lumOff val="80000"/>
                  </a:schemeClr>
                </a:solidFill>
                <a:effectLst/>
                <a:latin typeface="Calibri" panose="020F0502020204030204" pitchFamily="34" charset="0"/>
                <a:ea typeface="宋体" panose="02010600030101010101" pitchFamily="2" charset="-122"/>
                <a:cs typeface="Times New Roman" panose="02020603050405020304" pitchFamily="18" charset="0"/>
              </a:rPr>
              <a:t>：玩家需要持续地向本土外的世界探索新区域，以发现新的宜居点、资源、敌人、生物等等，进行外交手段</a:t>
            </a:r>
            <a:r>
              <a:rPr lang="en-US" altLang="zh-CN" sz="2000" kern="100" dirty="0">
                <a:solidFill>
                  <a:schemeClr val="accent5">
                    <a:lumMod val="20000"/>
                    <a:lumOff val="80000"/>
                  </a:schemeClr>
                </a:solidFill>
                <a:effectLst/>
                <a:latin typeface="Calibri" panose="020F0502020204030204" pitchFamily="34" charset="0"/>
                <a:ea typeface="宋体" panose="02010600030101010101" pitchFamily="2" charset="-122"/>
                <a:cs typeface="Times New Roman" panose="02020603050405020304" pitchFamily="18" charset="0"/>
              </a:rPr>
              <a:t>or</a:t>
            </a:r>
            <a:r>
              <a:rPr lang="zh-CN" altLang="zh-CN" sz="2000" kern="100" dirty="0">
                <a:solidFill>
                  <a:schemeClr val="accent5">
                    <a:lumMod val="20000"/>
                    <a:lumOff val="80000"/>
                  </a:schemeClr>
                </a:solidFill>
                <a:effectLst/>
                <a:latin typeface="Calibri" panose="020F0502020204030204" pitchFamily="34" charset="0"/>
                <a:ea typeface="宋体" panose="02010600030101010101" pitchFamily="2" charset="-122"/>
                <a:cs typeface="Times New Roman" panose="02020603050405020304" pitchFamily="18" charset="0"/>
              </a:rPr>
              <a:t>消灭。</a:t>
            </a:r>
          </a:p>
          <a:p>
            <a:pPr marL="342900" lvl="0" indent="-342900" algn="just">
              <a:lnSpc>
                <a:spcPct val="150000"/>
              </a:lnSpc>
              <a:buFont typeface="Wingdings" panose="05000000000000000000" pitchFamily="2" charset="2"/>
              <a:buChar char=""/>
            </a:pPr>
            <a:r>
              <a:rPr lang="zh-CN" altLang="zh-CN" sz="2000" b="1" kern="100" dirty="0">
                <a:solidFill>
                  <a:srgbClr val="FFC000"/>
                </a:solidFill>
                <a:effectLst/>
                <a:latin typeface="Calibri" panose="020F0502020204030204" pitchFamily="34" charset="0"/>
                <a:ea typeface="宋体" panose="02010600030101010101" pitchFamily="2" charset="-122"/>
                <a:cs typeface="Times New Roman" panose="02020603050405020304" pitchFamily="18" charset="0"/>
              </a:rPr>
              <a:t>开发（</a:t>
            </a:r>
            <a:r>
              <a:rPr lang="en-US" altLang="zh-CN" sz="2000" b="1" i="1" kern="100" dirty="0">
                <a:solidFill>
                  <a:srgbClr val="FFC000"/>
                </a:solidFill>
                <a:effectLst/>
                <a:latin typeface="Calibri" panose="020F0502020204030204" pitchFamily="34" charset="0"/>
                <a:ea typeface="宋体" panose="02010600030101010101" pitchFamily="2" charset="-122"/>
                <a:cs typeface="Times New Roman" panose="02020603050405020304" pitchFamily="18" charset="0"/>
              </a:rPr>
              <a:t>Explore</a:t>
            </a:r>
            <a:r>
              <a:rPr lang="zh-CN" altLang="zh-CN" sz="2000" b="1" kern="100" dirty="0">
                <a:solidFill>
                  <a:srgbClr val="FFC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rgbClr val="FFC000"/>
                </a:solidFill>
                <a:effectLst/>
                <a:latin typeface="Calibri" panose="020F0502020204030204" pitchFamily="34" charset="0"/>
                <a:ea typeface="宋体" panose="02010600030101010101" pitchFamily="2" charset="-122"/>
                <a:cs typeface="Times New Roman" panose="02020603050405020304" pitchFamily="18" charset="0"/>
              </a:rPr>
              <a:t>：资源开发，家园升级，可以理解为攀科技，玩家需要提升自己的生产力，科技从而研发更加高级的兵种、建筑、技术，等等。</a:t>
            </a:r>
          </a:p>
          <a:p>
            <a:pPr marL="342900" lvl="0" indent="-342900" algn="just">
              <a:lnSpc>
                <a:spcPct val="150000"/>
              </a:lnSpc>
              <a:buFont typeface="Wingdings" panose="05000000000000000000" pitchFamily="2" charset="2"/>
              <a:buChar char=""/>
            </a:pPr>
            <a:r>
              <a:rPr lang="zh-CN" altLang="zh-CN" sz="2000" b="1" kern="100" dirty="0">
                <a:solidFill>
                  <a:srgbClr val="0070C0"/>
                </a:solidFill>
                <a:effectLst/>
                <a:latin typeface="Calibri" panose="020F0502020204030204" pitchFamily="34" charset="0"/>
                <a:ea typeface="宋体" panose="02010600030101010101" pitchFamily="2" charset="-122"/>
                <a:cs typeface="Times New Roman" panose="02020603050405020304" pitchFamily="18" charset="0"/>
              </a:rPr>
              <a:t>消灭（</a:t>
            </a:r>
            <a:r>
              <a:rPr lang="en-US" altLang="zh-CN" sz="2000" b="1" i="1" kern="100" dirty="0">
                <a:solidFill>
                  <a:srgbClr val="0070C0"/>
                </a:solidFill>
                <a:effectLst/>
                <a:latin typeface="Calibri" panose="020F0502020204030204" pitchFamily="34" charset="0"/>
                <a:ea typeface="宋体" panose="02010600030101010101" pitchFamily="2" charset="-122"/>
                <a:cs typeface="Times New Roman" panose="02020603050405020304" pitchFamily="18" charset="0"/>
              </a:rPr>
              <a:t>Exterminate</a:t>
            </a:r>
            <a:r>
              <a:rPr lang="zh-CN" altLang="zh-CN" sz="2000" b="1" kern="100" dirty="0">
                <a:solidFill>
                  <a:srgbClr val="0070C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rgbClr val="0070C0"/>
                </a:solidFill>
                <a:effectLst/>
                <a:latin typeface="Calibri" panose="020F0502020204030204" pitchFamily="34" charset="0"/>
                <a:ea typeface="宋体" panose="02010600030101010101" pitchFamily="2" charset="-122"/>
                <a:cs typeface="Times New Roman" panose="02020603050405020304" pitchFamily="18" charset="0"/>
              </a:rPr>
              <a:t>：包含战斗</a:t>
            </a:r>
            <a:r>
              <a:rPr lang="en-US" altLang="zh-CN" sz="2000" kern="100" dirty="0">
                <a:solidFill>
                  <a:srgbClr val="0070C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solidFill>
                  <a:srgbClr val="0070C0"/>
                </a:solidFill>
                <a:effectLst/>
                <a:latin typeface="Calibri" panose="020F0502020204030204" pitchFamily="34" charset="0"/>
                <a:ea typeface="宋体" panose="02010600030101010101" pitchFamily="2" charset="-122"/>
                <a:cs typeface="Times New Roman" panose="02020603050405020304" pitchFamily="18" charset="0"/>
              </a:rPr>
              <a:t>战争，战争也是外交手段的一种，玩家在世界范围内遇到敌方势力可以进攻消灭。</a:t>
            </a:r>
          </a:p>
          <a:p>
            <a:endParaRPr lang="zh-CN" altLang="en-US" dirty="0">
              <a:solidFill>
                <a:schemeClr val="bg1"/>
              </a:solidFill>
            </a:endParaRPr>
          </a:p>
        </p:txBody>
      </p:sp>
      <p:grpSp>
        <p:nvGrpSpPr>
          <p:cNvPr id="4" name="组合 3">
            <a:extLst>
              <a:ext uri="{FF2B5EF4-FFF2-40B4-BE49-F238E27FC236}">
                <a16:creationId xmlns:a16="http://schemas.microsoft.com/office/drawing/2014/main" id="{B25706CD-0FA1-BCC8-09C0-E95F39EA1727}"/>
              </a:ext>
            </a:extLst>
          </p:cNvPr>
          <p:cNvGrpSpPr/>
          <p:nvPr/>
        </p:nvGrpSpPr>
        <p:grpSpPr>
          <a:xfrm>
            <a:off x="7053057" y="974585"/>
            <a:ext cx="3215175" cy="132723"/>
            <a:chOff x="5206523" y="537772"/>
            <a:chExt cx="3215175" cy="132723"/>
          </a:xfrm>
          <a:solidFill>
            <a:schemeClr val="accent6"/>
          </a:solidFill>
        </p:grpSpPr>
        <p:grpSp>
          <p:nvGrpSpPr>
            <p:cNvPr id="5" name="组合 4">
              <a:extLst>
                <a:ext uri="{FF2B5EF4-FFF2-40B4-BE49-F238E27FC236}">
                  <a16:creationId xmlns:a16="http://schemas.microsoft.com/office/drawing/2014/main" id="{4BA0EEF1-0F6D-FA49-7C63-6A52C69626E0}"/>
                </a:ext>
              </a:extLst>
            </p:cNvPr>
            <p:cNvGrpSpPr/>
            <p:nvPr/>
          </p:nvGrpSpPr>
          <p:grpSpPr>
            <a:xfrm flipV="1">
              <a:off x="5206523" y="537773"/>
              <a:ext cx="2934953" cy="132722"/>
              <a:chOff x="2187615" y="1932971"/>
              <a:chExt cx="4095316" cy="185195"/>
            </a:xfrm>
            <a:grpFill/>
          </p:grpSpPr>
          <p:sp>
            <p:nvSpPr>
              <p:cNvPr id="13" name="椭圆 12">
                <a:extLst>
                  <a:ext uri="{FF2B5EF4-FFF2-40B4-BE49-F238E27FC236}">
                    <a16:creationId xmlns:a16="http://schemas.microsoft.com/office/drawing/2014/main" id="{67C5FB02-AD67-07E4-C854-ABC57DF6F1FB}"/>
                  </a:ext>
                </a:extLst>
              </p:cNvPr>
              <p:cNvSpPr/>
              <p:nvPr/>
            </p:nvSpPr>
            <p:spPr>
              <a:xfrm>
                <a:off x="2187615"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1A3F3F7-F440-A9E8-48AE-FE6E7AEB8330}"/>
                  </a:ext>
                </a:extLst>
              </p:cNvPr>
              <p:cNvSpPr/>
              <p:nvPr/>
            </p:nvSpPr>
            <p:spPr>
              <a:xfrm>
                <a:off x="2969639"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04198EDA-972D-F027-A47E-92D716694B3F}"/>
                  </a:ext>
                </a:extLst>
              </p:cNvPr>
              <p:cNvSpPr/>
              <p:nvPr/>
            </p:nvSpPr>
            <p:spPr>
              <a:xfrm>
                <a:off x="3751663"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F2AD520-CF85-BB87-71C1-2592FEFC7660}"/>
                  </a:ext>
                </a:extLst>
              </p:cNvPr>
              <p:cNvSpPr/>
              <p:nvPr/>
            </p:nvSpPr>
            <p:spPr>
              <a:xfrm>
                <a:off x="4533687"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DE39116-6E92-7007-B81F-16977F56540B}"/>
                  </a:ext>
                </a:extLst>
              </p:cNvPr>
              <p:cNvSpPr/>
              <p:nvPr/>
            </p:nvSpPr>
            <p:spPr>
              <a:xfrm>
                <a:off x="5315711"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14760A-95C1-98C4-C163-61EDDD2E22D6}"/>
                  </a:ext>
                </a:extLst>
              </p:cNvPr>
              <p:cNvSpPr/>
              <p:nvPr/>
            </p:nvSpPr>
            <p:spPr>
              <a:xfrm>
                <a:off x="6097736"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C5AF21ED-690E-4860-3ADF-54F94780ADF4}"/>
                </a:ext>
              </a:extLst>
            </p:cNvPr>
            <p:cNvGrpSpPr/>
            <p:nvPr/>
          </p:nvGrpSpPr>
          <p:grpSpPr>
            <a:xfrm flipV="1">
              <a:off x="5486745" y="537772"/>
              <a:ext cx="2934953" cy="132722"/>
              <a:chOff x="2187615" y="1932971"/>
              <a:chExt cx="4095316" cy="185195"/>
            </a:xfrm>
            <a:grpFill/>
          </p:grpSpPr>
          <p:sp>
            <p:nvSpPr>
              <p:cNvPr id="7" name="椭圆 6">
                <a:extLst>
                  <a:ext uri="{FF2B5EF4-FFF2-40B4-BE49-F238E27FC236}">
                    <a16:creationId xmlns:a16="http://schemas.microsoft.com/office/drawing/2014/main" id="{1358A83F-16E6-A737-44DA-7AA79E93C5ED}"/>
                  </a:ext>
                </a:extLst>
              </p:cNvPr>
              <p:cNvSpPr/>
              <p:nvPr/>
            </p:nvSpPr>
            <p:spPr>
              <a:xfrm>
                <a:off x="2187615"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3A4C942-5F2E-0D92-1967-B0DD4FB81079}"/>
                  </a:ext>
                </a:extLst>
              </p:cNvPr>
              <p:cNvSpPr/>
              <p:nvPr/>
            </p:nvSpPr>
            <p:spPr>
              <a:xfrm>
                <a:off x="2969639"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D75C0BD4-0667-29B7-79F7-9F1187402653}"/>
                  </a:ext>
                </a:extLst>
              </p:cNvPr>
              <p:cNvSpPr/>
              <p:nvPr/>
            </p:nvSpPr>
            <p:spPr>
              <a:xfrm>
                <a:off x="3751663"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FD0F666-31BC-96DF-E268-50EF58C33376}"/>
                  </a:ext>
                </a:extLst>
              </p:cNvPr>
              <p:cNvSpPr/>
              <p:nvPr/>
            </p:nvSpPr>
            <p:spPr>
              <a:xfrm>
                <a:off x="4533687"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D5BAF7-387B-6942-4708-D454B8B01834}"/>
                  </a:ext>
                </a:extLst>
              </p:cNvPr>
              <p:cNvSpPr/>
              <p:nvPr/>
            </p:nvSpPr>
            <p:spPr>
              <a:xfrm>
                <a:off x="5315711"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91C5CB3-E456-18CC-C929-25CAF057BEEB}"/>
                  </a:ext>
                </a:extLst>
              </p:cNvPr>
              <p:cNvSpPr/>
              <p:nvPr/>
            </p:nvSpPr>
            <p:spPr>
              <a:xfrm>
                <a:off x="6097736"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9" name="椭圆 18">
            <a:extLst>
              <a:ext uri="{FF2B5EF4-FFF2-40B4-BE49-F238E27FC236}">
                <a16:creationId xmlns:a16="http://schemas.microsoft.com/office/drawing/2014/main" id="{BAFA8635-4FCD-278D-7ABC-BDBFEF5FD754}"/>
              </a:ext>
            </a:extLst>
          </p:cNvPr>
          <p:cNvSpPr/>
          <p:nvPr/>
        </p:nvSpPr>
        <p:spPr>
          <a:xfrm rot="16200000" flipV="1">
            <a:off x="6653299" y="913690"/>
            <a:ext cx="254512" cy="2545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4C89BCC-D34F-62E9-DF3B-842DD2CBCFA4}"/>
              </a:ext>
            </a:extLst>
          </p:cNvPr>
          <p:cNvSpPr/>
          <p:nvPr/>
        </p:nvSpPr>
        <p:spPr>
          <a:xfrm flipV="1">
            <a:off x="10537463" y="913690"/>
            <a:ext cx="254512" cy="2545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36152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r="-12000"/>
          </a:stretch>
        </a:blipFill>
        <a:effectLst/>
      </p:bgPr>
    </p:bg>
    <p:spTree>
      <p:nvGrpSpPr>
        <p:cNvPr id="1" name="">
          <a:extLst>
            <a:ext uri="{FF2B5EF4-FFF2-40B4-BE49-F238E27FC236}">
              <a16:creationId xmlns:a16="http://schemas.microsoft.com/office/drawing/2014/main" id="{D26F8FAB-CD7F-B40C-A03D-5C2F96BA0F1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3AB758-ADC4-A329-3F4D-73A77EB3DFA3}"/>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4X</a:t>
            </a:r>
            <a:r>
              <a:rPr lang="zh-CN" altLang="en-US" b="1" i="1" dirty="0">
                <a:solidFill>
                  <a:schemeClr val="bg1"/>
                </a:solidFill>
              </a:rPr>
              <a:t>游戏</a:t>
            </a:r>
          </a:p>
        </p:txBody>
      </p:sp>
      <p:pic>
        <p:nvPicPr>
          <p:cNvPr id="7" name="内容占位符 6" descr="地图&#10;&#10;描述已自动生成">
            <a:extLst>
              <a:ext uri="{FF2B5EF4-FFF2-40B4-BE49-F238E27FC236}">
                <a16:creationId xmlns:a16="http://schemas.microsoft.com/office/drawing/2014/main" id="{4406DA6F-3423-E679-B582-FC60366DE4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3856" y="1529322"/>
            <a:ext cx="7027372" cy="4392108"/>
          </a:xfrm>
        </p:spPr>
      </p:pic>
      <p:sp>
        <p:nvSpPr>
          <p:cNvPr id="8" name="文本框 7">
            <a:extLst>
              <a:ext uri="{FF2B5EF4-FFF2-40B4-BE49-F238E27FC236}">
                <a16:creationId xmlns:a16="http://schemas.microsoft.com/office/drawing/2014/main" id="{427E6D07-5642-ED15-2682-A2E0074C7809}"/>
              </a:ext>
            </a:extLst>
          </p:cNvPr>
          <p:cNvSpPr txBox="1"/>
          <p:nvPr/>
        </p:nvSpPr>
        <p:spPr>
          <a:xfrm>
            <a:off x="2690901" y="5908100"/>
            <a:ext cx="3405099" cy="584775"/>
          </a:xfrm>
          <a:prstGeom prst="rect">
            <a:avLst/>
          </a:prstGeom>
          <a:noFill/>
        </p:spPr>
        <p:txBody>
          <a:bodyPr wrap="none" rtlCol="0">
            <a:spAutoFit/>
          </a:bodyPr>
          <a:lstStyle/>
          <a:p>
            <a:r>
              <a:rPr lang="en-US" altLang="zh-CN" sz="3200" dirty="0">
                <a:solidFill>
                  <a:schemeClr val="bg1"/>
                </a:solidFill>
              </a:rPr>
              <a:t>《</a:t>
            </a:r>
            <a:r>
              <a:rPr lang="zh-CN" altLang="en-US" sz="3200" dirty="0">
                <a:solidFill>
                  <a:schemeClr val="bg1"/>
                </a:solidFill>
              </a:rPr>
              <a:t>群星</a:t>
            </a:r>
            <a:r>
              <a:rPr lang="en-US" altLang="zh-CN" sz="3200" dirty="0">
                <a:solidFill>
                  <a:schemeClr val="bg1"/>
                </a:solidFill>
              </a:rPr>
              <a:t>(Stellaris)》</a:t>
            </a:r>
            <a:endParaRPr lang="zh-CN" altLang="en-US" sz="3200" dirty="0">
              <a:solidFill>
                <a:schemeClr val="bg1"/>
              </a:solidFill>
            </a:endParaRPr>
          </a:p>
        </p:txBody>
      </p:sp>
      <p:pic>
        <p:nvPicPr>
          <p:cNvPr id="10" name="图片 9" descr="地图&#10;&#10;描述已自动生成">
            <a:extLst>
              <a:ext uri="{FF2B5EF4-FFF2-40B4-BE49-F238E27FC236}">
                <a16:creationId xmlns:a16="http://schemas.microsoft.com/office/drawing/2014/main" id="{02C2F499-D193-DB2F-95E9-B514A793D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8411" y="1489230"/>
            <a:ext cx="7855768" cy="4418870"/>
          </a:xfrm>
          <a:prstGeom prst="rect">
            <a:avLst/>
          </a:prstGeom>
        </p:spPr>
      </p:pic>
      <p:sp>
        <p:nvSpPr>
          <p:cNvPr id="11" name="文本框 10">
            <a:extLst>
              <a:ext uri="{FF2B5EF4-FFF2-40B4-BE49-F238E27FC236}">
                <a16:creationId xmlns:a16="http://schemas.microsoft.com/office/drawing/2014/main" id="{DA680233-1D10-407C-63FE-30F91CCA8842}"/>
              </a:ext>
            </a:extLst>
          </p:cNvPr>
          <p:cNvSpPr txBox="1"/>
          <p:nvPr/>
        </p:nvSpPr>
        <p:spPr>
          <a:xfrm>
            <a:off x="6841369" y="5901435"/>
            <a:ext cx="2646878" cy="584775"/>
          </a:xfrm>
          <a:prstGeom prst="rect">
            <a:avLst/>
          </a:prstGeom>
          <a:noFill/>
        </p:spPr>
        <p:txBody>
          <a:bodyPr wrap="none" rtlCol="0">
            <a:spAutoFit/>
          </a:bodyPr>
          <a:lstStyle/>
          <a:p>
            <a:r>
              <a:rPr lang="en-US" altLang="zh-CN" sz="3200" dirty="0">
                <a:solidFill>
                  <a:schemeClr val="bg1"/>
                </a:solidFill>
              </a:rPr>
              <a:t>《</a:t>
            </a:r>
            <a:r>
              <a:rPr lang="zh-CN" altLang="en-US" sz="3200" dirty="0">
                <a:solidFill>
                  <a:schemeClr val="bg1"/>
                </a:solidFill>
              </a:rPr>
              <a:t>文明</a:t>
            </a:r>
            <a:r>
              <a:rPr lang="en-US" altLang="zh-CN" sz="3200" dirty="0">
                <a:solidFill>
                  <a:schemeClr val="bg1"/>
                </a:solidFill>
              </a:rPr>
              <a:t>》</a:t>
            </a:r>
            <a:r>
              <a:rPr lang="zh-CN" altLang="en-US" sz="3200" dirty="0">
                <a:solidFill>
                  <a:schemeClr val="bg1"/>
                </a:solidFill>
              </a:rPr>
              <a:t>系列</a:t>
            </a:r>
          </a:p>
        </p:txBody>
      </p:sp>
      <p:grpSp>
        <p:nvGrpSpPr>
          <p:cNvPr id="14" name="组合 13">
            <a:extLst>
              <a:ext uri="{FF2B5EF4-FFF2-40B4-BE49-F238E27FC236}">
                <a16:creationId xmlns:a16="http://schemas.microsoft.com/office/drawing/2014/main" id="{546048A8-3044-31C3-6F86-69369E65EB4F}"/>
              </a:ext>
            </a:extLst>
          </p:cNvPr>
          <p:cNvGrpSpPr/>
          <p:nvPr/>
        </p:nvGrpSpPr>
        <p:grpSpPr>
          <a:xfrm>
            <a:off x="7053057" y="974585"/>
            <a:ext cx="3215175" cy="132723"/>
            <a:chOff x="5206523" y="537772"/>
            <a:chExt cx="3215175" cy="132723"/>
          </a:xfrm>
          <a:solidFill>
            <a:schemeClr val="accent6"/>
          </a:solidFill>
        </p:grpSpPr>
        <p:grpSp>
          <p:nvGrpSpPr>
            <p:cNvPr id="15" name="组合 14">
              <a:extLst>
                <a:ext uri="{FF2B5EF4-FFF2-40B4-BE49-F238E27FC236}">
                  <a16:creationId xmlns:a16="http://schemas.microsoft.com/office/drawing/2014/main" id="{F8DD41DD-906B-0929-B565-44DC3643D144}"/>
                </a:ext>
              </a:extLst>
            </p:cNvPr>
            <p:cNvGrpSpPr/>
            <p:nvPr/>
          </p:nvGrpSpPr>
          <p:grpSpPr>
            <a:xfrm flipV="1">
              <a:off x="5206523" y="537773"/>
              <a:ext cx="2934953" cy="132722"/>
              <a:chOff x="2187615" y="1932971"/>
              <a:chExt cx="4095316" cy="185195"/>
            </a:xfrm>
            <a:grpFill/>
          </p:grpSpPr>
          <p:sp>
            <p:nvSpPr>
              <p:cNvPr id="23" name="椭圆 22">
                <a:extLst>
                  <a:ext uri="{FF2B5EF4-FFF2-40B4-BE49-F238E27FC236}">
                    <a16:creationId xmlns:a16="http://schemas.microsoft.com/office/drawing/2014/main" id="{745BE160-9847-6480-732C-4C6B11A82E0E}"/>
                  </a:ext>
                </a:extLst>
              </p:cNvPr>
              <p:cNvSpPr/>
              <p:nvPr/>
            </p:nvSpPr>
            <p:spPr>
              <a:xfrm>
                <a:off x="2187615"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01B66A6-1258-D23A-A24F-40869667AD42}"/>
                  </a:ext>
                </a:extLst>
              </p:cNvPr>
              <p:cNvSpPr/>
              <p:nvPr/>
            </p:nvSpPr>
            <p:spPr>
              <a:xfrm>
                <a:off x="2969639"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3CFBB6C-72B9-7734-3344-29DC41D7C045}"/>
                  </a:ext>
                </a:extLst>
              </p:cNvPr>
              <p:cNvSpPr/>
              <p:nvPr/>
            </p:nvSpPr>
            <p:spPr>
              <a:xfrm>
                <a:off x="3751663"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7F95104-B5F0-5CA4-9B4C-5AA87C07B53F}"/>
                  </a:ext>
                </a:extLst>
              </p:cNvPr>
              <p:cNvSpPr/>
              <p:nvPr/>
            </p:nvSpPr>
            <p:spPr>
              <a:xfrm>
                <a:off x="4533687"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5A36570-07CE-B848-DBF1-9313AD927764}"/>
                  </a:ext>
                </a:extLst>
              </p:cNvPr>
              <p:cNvSpPr/>
              <p:nvPr/>
            </p:nvSpPr>
            <p:spPr>
              <a:xfrm>
                <a:off x="5315711"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6EF9550-CD37-B973-E2C8-388ED3FC032B}"/>
                  </a:ext>
                </a:extLst>
              </p:cNvPr>
              <p:cNvSpPr/>
              <p:nvPr/>
            </p:nvSpPr>
            <p:spPr>
              <a:xfrm>
                <a:off x="6097736"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37C1B12F-EAC3-F125-1BDC-CA7594751C60}"/>
                </a:ext>
              </a:extLst>
            </p:cNvPr>
            <p:cNvGrpSpPr/>
            <p:nvPr/>
          </p:nvGrpSpPr>
          <p:grpSpPr>
            <a:xfrm flipV="1">
              <a:off x="5486745" y="537772"/>
              <a:ext cx="2934953" cy="132722"/>
              <a:chOff x="2187615" y="1932971"/>
              <a:chExt cx="4095316" cy="185195"/>
            </a:xfrm>
            <a:grpFill/>
          </p:grpSpPr>
          <p:sp>
            <p:nvSpPr>
              <p:cNvPr id="17" name="椭圆 16">
                <a:extLst>
                  <a:ext uri="{FF2B5EF4-FFF2-40B4-BE49-F238E27FC236}">
                    <a16:creationId xmlns:a16="http://schemas.microsoft.com/office/drawing/2014/main" id="{304C9FF5-7E9C-6219-5F4B-3E5B591E261E}"/>
                  </a:ext>
                </a:extLst>
              </p:cNvPr>
              <p:cNvSpPr/>
              <p:nvPr/>
            </p:nvSpPr>
            <p:spPr>
              <a:xfrm>
                <a:off x="2187615"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FEC6B98-88BC-85EA-BA8D-6DCF6D9D1481}"/>
                  </a:ext>
                </a:extLst>
              </p:cNvPr>
              <p:cNvSpPr/>
              <p:nvPr/>
            </p:nvSpPr>
            <p:spPr>
              <a:xfrm>
                <a:off x="2969639"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9C51EC9-180C-EA44-E14E-536E2DB3C67A}"/>
                  </a:ext>
                </a:extLst>
              </p:cNvPr>
              <p:cNvSpPr/>
              <p:nvPr/>
            </p:nvSpPr>
            <p:spPr>
              <a:xfrm>
                <a:off x="3751663"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86D88F96-2C8B-613D-EAF0-DA7E67855D9A}"/>
                  </a:ext>
                </a:extLst>
              </p:cNvPr>
              <p:cNvSpPr/>
              <p:nvPr/>
            </p:nvSpPr>
            <p:spPr>
              <a:xfrm>
                <a:off x="4533687"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410EA6F-C8D1-BD32-9E20-E98D7486A00D}"/>
                  </a:ext>
                </a:extLst>
              </p:cNvPr>
              <p:cNvSpPr/>
              <p:nvPr/>
            </p:nvSpPr>
            <p:spPr>
              <a:xfrm>
                <a:off x="5315711"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4224B4E-6211-B66E-F1A5-69F7F4CBA949}"/>
                  </a:ext>
                </a:extLst>
              </p:cNvPr>
              <p:cNvSpPr/>
              <p:nvPr/>
            </p:nvSpPr>
            <p:spPr>
              <a:xfrm>
                <a:off x="6097736"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椭圆 28">
            <a:extLst>
              <a:ext uri="{FF2B5EF4-FFF2-40B4-BE49-F238E27FC236}">
                <a16:creationId xmlns:a16="http://schemas.microsoft.com/office/drawing/2014/main" id="{CF9DCA2A-401C-5F93-692D-1733159F4291}"/>
              </a:ext>
            </a:extLst>
          </p:cNvPr>
          <p:cNvSpPr/>
          <p:nvPr/>
        </p:nvSpPr>
        <p:spPr>
          <a:xfrm rot="16200000" flipV="1">
            <a:off x="6653299" y="913690"/>
            <a:ext cx="254512" cy="2545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E11D208-73A6-A889-46A4-EF61F77A4E73}"/>
              </a:ext>
            </a:extLst>
          </p:cNvPr>
          <p:cNvSpPr/>
          <p:nvPr/>
        </p:nvSpPr>
        <p:spPr>
          <a:xfrm flipV="1">
            <a:off x="10537463" y="913690"/>
            <a:ext cx="254512" cy="2545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327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r="-12000"/>
          </a:stretch>
        </a:blipFill>
        <a:effectLst/>
      </p:bgPr>
    </p:bg>
    <p:spTree>
      <p:nvGrpSpPr>
        <p:cNvPr id="1" name="">
          <a:extLst>
            <a:ext uri="{FF2B5EF4-FFF2-40B4-BE49-F238E27FC236}">
              <a16:creationId xmlns:a16="http://schemas.microsoft.com/office/drawing/2014/main" id="{01C7B733-EA5C-6457-8823-FA319973C2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86C2C40-F073-3DC6-124B-9CAB498CC39A}"/>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4X</a:t>
            </a:r>
            <a:r>
              <a:rPr lang="zh-CN" altLang="en-US" b="1" i="1" dirty="0">
                <a:solidFill>
                  <a:schemeClr val="bg1"/>
                </a:solidFill>
              </a:rPr>
              <a:t>游戏</a:t>
            </a:r>
          </a:p>
        </p:txBody>
      </p:sp>
      <p:pic>
        <p:nvPicPr>
          <p:cNvPr id="7" name="内容占位符 6">
            <a:extLst>
              <a:ext uri="{FF2B5EF4-FFF2-40B4-BE49-F238E27FC236}">
                <a16:creationId xmlns:a16="http://schemas.microsoft.com/office/drawing/2014/main" id="{53E76B1F-7905-7105-31F2-B4435708CC09}"/>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23856" y="1529322"/>
            <a:ext cx="7027372" cy="4392108"/>
          </a:xfrm>
        </p:spPr>
      </p:pic>
      <p:sp>
        <p:nvSpPr>
          <p:cNvPr id="8" name="文本框 7">
            <a:extLst>
              <a:ext uri="{FF2B5EF4-FFF2-40B4-BE49-F238E27FC236}">
                <a16:creationId xmlns:a16="http://schemas.microsoft.com/office/drawing/2014/main" id="{867403C5-E1D4-A0C5-2683-8A073FEF7C09}"/>
              </a:ext>
            </a:extLst>
          </p:cNvPr>
          <p:cNvSpPr txBox="1"/>
          <p:nvPr/>
        </p:nvSpPr>
        <p:spPr>
          <a:xfrm>
            <a:off x="2690901" y="5908100"/>
            <a:ext cx="2646878" cy="584775"/>
          </a:xfrm>
          <a:prstGeom prst="rect">
            <a:avLst/>
          </a:prstGeom>
          <a:noFill/>
        </p:spPr>
        <p:txBody>
          <a:bodyPr wrap="none" rtlCol="0">
            <a:spAutoFit/>
          </a:bodyPr>
          <a:lstStyle/>
          <a:p>
            <a:r>
              <a:rPr lang="en-US" altLang="zh-CN" sz="3200" dirty="0">
                <a:solidFill>
                  <a:schemeClr val="bg1"/>
                </a:solidFill>
              </a:rPr>
              <a:t>《</a:t>
            </a:r>
            <a:r>
              <a:rPr lang="zh-CN" altLang="en-US" sz="3200" dirty="0">
                <a:solidFill>
                  <a:schemeClr val="bg1"/>
                </a:solidFill>
              </a:rPr>
              <a:t>星际争霸</a:t>
            </a:r>
            <a:r>
              <a:rPr lang="en-US" altLang="zh-CN" sz="3200" dirty="0">
                <a:solidFill>
                  <a:schemeClr val="bg1"/>
                </a:solidFill>
              </a:rPr>
              <a:t>》</a:t>
            </a:r>
            <a:endParaRPr lang="zh-CN" altLang="en-US" sz="3200" dirty="0">
              <a:solidFill>
                <a:schemeClr val="bg1"/>
              </a:solidFill>
            </a:endParaRPr>
          </a:p>
        </p:txBody>
      </p:sp>
      <p:pic>
        <p:nvPicPr>
          <p:cNvPr id="10" name="图片 9">
            <a:extLst>
              <a:ext uri="{FF2B5EF4-FFF2-40B4-BE49-F238E27FC236}">
                <a16:creationId xmlns:a16="http://schemas.microsoft.com/office/drawing/2014/main" id="{AC31E853-DE22-EC32-EF74-CE29BE86B6B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23286" y="1529322"/>
            <a:ext cx="9190893" cy="4392107"/>
          </a:xfrm>
          <a:prstGeom prst="rect">
            <a:avLst/>
          </a:prstGeom>
        </p:spPr>
      </p:pic>
      <p:sp>
        <p:nvSpPr>
          <p:cNvPr id="11" name="文本框 10">
            <a:extLst>
              <a:ext uri="{FF2B5EF4-FFF2-40B4-BE49-F238E27FC236}">
                <a16:creationId xmlns:a16="http://schemas.microsoft.com/office/drawing/2014/main" id="{CAF62387-85B7-07FE-FE89-B0F5F925727C}"/>
              </a:ext>
            </a:extLst>
          </p:cNvPr>
          <p:cNvSpPr txBox="1"/>
          <p:nvPr/>
        </p:nvSpPr>
        <p:spPr>
          <a:xfrm>
            <a:off x="6760174" y="5921429"/>
            <a:ext cx="2646878" cy="584775"/>
          </a:xfrm>
          <a:prstGeom prst="rect">
            <a:avLst/>
          </a:prstGeom>
          <a:noFill/>
        </p:spPr>
        <p:txBody>
          <a:bodyPr wrap="none" rtlCol="0">
            <a:spAutoFit/>
          </a:bodyPr>
          <a:lstStyle/>
          <a:p>
            <a:r>
              <a:rPr lang="en-US" altLang="zh-CN" sz="3200" dirty="0">
                <a:solidFill>
                  <a:schemeClr val="bg1"/>
                </a:solidFill>
              </a:rPr>
              <a:t>《</a:t>
            </a:r>
            <a:r>
              <a:rPr lang="zh-CN" altLang="en-US" sz="3200" dirty="0">
                <a:solidFill>
                  <a:schemeClr val="bg1"/>
                </a:solidFill>
              </a:rPr>
              <a:t>率土之滨</a:t>
            </a:r>
            <a:r>
              <a:rPr lang="en-US" altLang="zh-CN" sz="3200" dirty="0">
                <a:solidFill>
                  <a:schemeClr val="bg1"/>
                </a:solidFill>
              </a:rPr>
              <a:t>》</a:t>
            </a:r>
            <a:endParaRPr lang="zh-CN" altLang="en-US" sz="3200" dirty="0">
              <a:solidFill>
                <a:schemeClr val="bg1"/>
              </a:solidFill>
            </a:endParaRPr>
          </a:p>
        </p:txBody>
      </p:sp>
      <p:grpSp>
        <p:nvGrpSpPr>
          <p:cNvPr id="3" name="组合 2">
            <a:extLst>
              <a:ext uri="{FF2B5EF4-FFF2-40B4-BE49-F238E27FC236}">
                <a16:creationId xmlns:a16="http://schemas.microsoft.com/office/drawing/2014/main" id="{21779457-37A5-0817-89BD-16847F4BD647}"/>
              </a:ext>
            </a:extLst>
          </p:cNvPr>
          <p:cNvGrpSpPr/>
          <p:nvPr/>
        </p:nvGrpSpPr>
        <p:grpSpPr>
          <a:xfrm>
            <a:off x="7053057" y="974585"/>
            <a:ext cx="3215175" cy="132723"/>
            <a:chOff x="5206523" y="537772"/>
            <a:chExt cx="3215175" cy="132723"/>
          </a:xfrm>
          <a:solidFill>
            <a:schemeClr val="accent6"/>
          </a:solidFill>
        </p:grpSpPr>
        <p:grpSp>
          <p:nvGrpSpPr>
            <p:cNvPr id="4" name="组合 3">
              <a:extLst>
                <a:ext uri="{FF2B5EF4-FFF2-40B4-BE49-F238E27FC236}">
                  <a16:creationId xmlns:a16="http://schemas.microsoft.com/office/drawing/2014/main" id="{FD3008A9-7EC9-17A9-FEAA-4621BCA243BD}"/>
                </a:ext>
              </a:extLst>
            </p:cNvPr>
            <p:cNvGrpSpPr/>
            <p:nvPr/>
          </p:nvGrpSpPr>
          <p:grpSpPr>
            <a:xfrm flipV="1">
              <a:off x="5206523" y="537773"/>
              <a:ext cx="2934953" cy="132722"/>
              <a:chOff x="2187615" y="1932971"/>
              <a:chExt cx="4095316" cy="185195"/>
            </a:xfrm>
            <a:grpFill/>
          </p:grpSpPr>
          <p:sp>
            <p:nvSpPr>
              <p:cNvPr id="16" name="椭圆 15">
                <a:extLst>
                  <a:ext uri="{FF2B5EF4-FFF2-40B4-BE49-F238E27FC236}">
                    <a16:creationId xmlns:a16="http://schemas.microsoft.com/office/drawing/2014/main" id="{845C7A86-E0B0-AEF6-BD91-45BC4F4A91EB}"/>
                  </a:ext>
                </a:extLst>
              </p:cNvPr>
              <p:cNvSpPr/>
              <p:nvPr/>
            </p:nvSpPr>
            <p:spPr>
              <a:xfrm>
                <a:off x="2187615"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42A082-3938-489C-107D-2D3F5C455606}"/>
                  </a:ext>
                </a:extLst>
              </p:cNvPr>
              <p:cNvSpPr/>
              <p:nvPr/>
            </p:nvSpPr>
            <p:spPr>
              <a:xfrm>
                <a:off x="2969639"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92895E9-E656-73AB-2229-7655660CA5F3}"/>
                  </a:ext>
                </a:extLst>
              </p:cNvPr>
              <p:cNvSpPr/>
              <p:nvPr/>
            </p:nvSpPr>
            <p:spPr>
              <a:xfrm>
                <a:off x="3751663"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6EF61A-7A47-EF3D-C6D3-283F5589DD5F}"/>
                  </a:ext>
                </a:extLst>
              </p:cNvPr>
              <p:cNvSpPr/>
              <p:nvPr/>
            </p:nvSpPr>
            <p:spPr>
              <a:xfrm>
                <a:off x="4533687"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1C79C4C-6D71-E28C-BF79-22B65DBD2876}"/>
                  </a:ext>
                </a:extLst>
              </p:cNvPr>
              <p:cNvSpPr/>
              <p:nvPr/>
            </p:nvSpPr>
            <p:spPr>
              <a:xfrm>
                <a:off x="5315711"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9C5E78B4-EE85-32DB-B872-36A1497C7218}"/>
                  </a:ext>
                </a:extLst>
              </p:cNvPr>
              <p:cNvSpPr/>
              <p:nvPr/>
            </p:nvSpPr>
            <p:spPr>
              <a:xfrm>
                <a:off x="6097736"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1756445D-8A9C-D9C3-20F9-4D58B47B6590}"/>
                </a:ext>
              </a:extLst>
            </p:cNvPr>
            <p:cNvGrpSpPr/>
            <p:nvPr/>
          </p:nvGrpSpPr>
          <p:grpSpPr>
            <a:xfrm flipV="1">
              <a:off x="5486745" y="537772"/>
              <a:ext cx="2934953" cy="132722"/>
              <a:chOff x="2187615" y="1932971"/>
              <a:chExt cx="4095316" cy="185195"/>
            </a:xfrm>
            <a:grpFill/>
          </p:grpSpPr>
          <p:sp>
            <p:nvSpPr>
              <p:cNvPr id="6" name="椭圆 5">
                <a:extLst>
                  <a:ext uri="{FF2B5EF4-FFF2-40B4-BE49-F238E27FC236}">
                    <a16:creationId xmlns:a16="http://schemas.microsoft.com/office/drawing/2014/main" id="{12B7CCDE-F08E-2D4A-EEBF-4E09E74EA941}"/>
                  </a:ext>
                </a:extLst>
              </p:cNvPr>
              <p:cNvSpPr/>
              <p:nvPr/>
            </p:nvSpPr>
            <p:spPr>
              <a:xfrm>
                <a:off x="2187615"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72CFCD54-CA63-82F3-EE41-A3FF8A103E55}"/>
                  </a:ext>
                </a:extLst>
              </p:cNvPr>
              <p:cNvSpPr/>
              <p:nvPr/>
            </p:nvSpPr>
            <p:spPr>
              <a:xfrm>
                <a:off x="2969639"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9A67001-5125-971B-2F53-BE2453B236E1}"/>
                  </a:ext>
                </a:extLst>
              </p:cNvPr>
              <p:cNvSpPr/>
              <p:nvPr/>
            </p:nvSpPr>
            <p:spPr>
              <a:xfrm>
                <a:off x="3751663"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4CA233-68DE-1D1C-792E-10DBBA2995F2}"/>
                  </a:ext>
                </a:extLst>
              </p:cNvPr>
              <p:cNvSpPr/>
              <p:nvPr/>
            </p:nvSpPr>
            <p:spPr>
              <a:xfrm>
                <a:off x="4533687"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39226A1-CE92-C733-AFA1-456ABEB79F5B}"/>
                  </a:ext>
                </a:extLst>
              </p:cNvPr>
              <p:cNvSpPr/>
              <p:nvPr/>
            </p:nvSpPr>
            <p:spPr>
              <a:xfrm>
                <a:off x="5315711"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79A8A1F-A7C1-077E-E595-BAA9A0B2BA03}"/>
                  </a:ext>
                </a:extLst>
              </p:cNvPr>
              <p:cNvSpPr/>
              <p:nvPr/>
            </p:nvSpPr>
            <p:spPr>
              <a:xfrm>
                <a:off x="6097736" y="1932971"/>
                <a:ext cx="185195" cy="18519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 name="椭圆 21">
            <a:extLst>
              <a:ext uri="{FF2B5EF4-FFF2-40B4-BE49-F238E27FC236}">
                <a16:creationId xmlns:a16="http://schemas.microsoft.com/office/drawing/2014/main" id="{5E75B57B-8FED-1EF9-074C-CA8628A41644}"/>
              </a:ext>
            </a:extLst>
          </p:cNvPr>
          <p:cNvSpPr/>
          <p:nvPr/>
        </p:nvSpPr>
        <p:spPr>
          <a:xfrm rot="16200000" flipV="1">
            <a:off x="6653299" y="913690"/>
            <a:ext cx="254512" cy="2545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D69E3DB-367D-D9A7-5C7C-DA79069088DA}"/>
              </a:ext>
            </a:extLst>
          </p:cNvPr>
          <p:cNvSpPr/>
          <p:nvPr/>
        </p:nvSpPr>
        <p:spPr>
          <a:xfrm flipV="1">
            <a:off x="10537463" y="913690"/>
            <a:ext cx="254512" cy="254512"/>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569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D9BF8-FA3C-E44B-C2FE-AA8C0E834D90}"/>
              </a:ext>
            </a:extLst>
          </p:cNvPr>
          <p:cNvSpPr>
            <a:spLocks noGrp="1"/>
          </p:cNvSpPr>
          <p:nvPr>
            <p:ph type="title"/>
          </p:nvPr>
        </p:nvSpPr>
        <p:spPr/>
        <p:txBody>
          <a:bodyPr/>
          <a:lstStyle/>
          <a:p>
            <a:endParaRPr lang="zh-CN" altLang="en-US" dirty="0"/>
          </a:p>
        </p:txBody>
      </p:sp>
      <p:pic>
        <p:nvPicPr>
          <p:cNvPr id="28" name="内容占位符 27" descr="图形用户界面, 网站&#10;&#10;描述已自动生成">
            <a:extLst>
              <a:ext uri="{FF2B5EF4-FFF2-40B4-BE49-F238E27FC236}">
                <a16:creationId xmlns:a16="http://schemas.microsoft.com/office/drawing/2014/main" id="{4DB2E0D3-CF5B-A347-73F2-F270EE3917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9899"/>
            <a:ext cx="12192001" cy="5178102"/>
          </a:xfrm>
        </p:spPr>
      </p:pic>
      <p:sp>
        <p:nvSpPr>
          <p:cNvPr id="19" name="椭圆 18">
            <a:extLst>
              <a:ext uri="{FF2B5EF4-FFF2-40B4-BE49-F238E27FC236}">
                <a16:creationId xmlns:a16="http://schemas.microsoft.com/office/drawing/2014/main" id="{1788377B-5272-2377-3631-D8E9852A6DF5}"/>
              </a:ext>
            </a:extLst>
          </p:cNvPr>
          <p:cNvSpPr/>
          <p:nvPr/>
        </p:nvSpPr>
        <p:spPr>
          <a:xfrm rot="16200000" flipV="1">
            <a:off x="8676175"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B72F61E-16B5-B633-800D-F3EDA30B88CB}"/>
              </a:ext>
            </a:extLst>
          </p:cNvPr>
          <p:cNvSpPr/>
          <p:nvPr/>
        </p:nvSpPr>
        <p:spPr>
          <a:xfrm flipV="1">
            <a:off x="10537463"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1">
            <a:extLst>
              <a:ext uri="{FF2B5EF4-FFF2-40B4-BE49-F238E27FC236}">
                <a16:creationId xmlns:a16="http://schemas.microsoft.com/office/drawing/2014/main" id="{E97AC9AE-6D98-CC11-E7C4-A063FA909B9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a:t>
            </a:r>
            <a:r>
              <a:rPr lang="zh-CN" altLang="en-US" b="1" i="1" dirty="0">
                <a:solidFill>
                  <a:schemeClr val="bg1"/>
                </a:solidFill>
              </a:rPr>
              <a:t>求生之路</a:t>
            </a:r>
            <a:r>
              <a:rPr lang="en-US" altLang="zh-CN" b="1" i="1" dirty="0">
                <a:solidFill>
                  <a:schemeClr val="bg1"/>
                </a:solidFill>
              </a:rPr>
              <a:t>》</a:t>
            </a:r>
            <a:endParaRPr lang="zh-CN" altLang="en-US" b="1" i="1" dirty="0">
              <a:solidFill>
                <a:schemeClr val="bg1"/>
              </a:solidFill>
            </a:endParaRPr>
          </a:p>
        </p:txBody>
      </p:sp>
      <p:sp>
        <p:nvSpPr>
          <p:cNvPr id="22" name="椭圆 21">
            <a:extLst>
              <a:ext uri="{FF2B5EF4-FFF2-40B4-BE49-F238E27FC236}">
                <a16:creationId xmlns:a16="http://schemas.microsoft.com/office/drawing/2014/main" id="{84554398-4D11-376C-6E19-4FCB80DA80D8}"/>
              </a:ext>
            </a:extLst>
          </p:cNvPr>
          <p:cNvSpPr/>
          <p:nvPr/>
        </p:nvSpPr>
        <p:spPr>
          <a:xfrm rot="16200000" flipV="1">
            <a:off x="9083087"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83D5FC3-9F78-7046-214C-054AB2344859}"/>
              </a:ext>
            </a:extLst>
          </p:cNvPr>
          <p:cNvSpPr/>
          <p:nvPr/>
        </p:nvSpPr>
        <p:spPr>
          <a:xfrm rot="16200000" flipV="1">
            <a:off x="9350479"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1CF1CD3-73D2-21C8-ABF6-FCFE24834DB5}"/>
              </a:ext>
            </a:extLst>
          </p:cNvPr>
          <p:cNvSpPr/>
          <p:nvPr/>
        </p:nvSpPr>
        <p:spPr>
          <a:xfrm rot="16200000" flipV="1">
            <a:off x="9617871"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8300A0A-DE5D-EE8B-BA20-3C24F58E98E9}"/>
              </a:ext>
            </a:extLst>
          </p:cNvPr>
          <p:cNvSpPr/>
          <p:nvPr/>
        </p:nvSpPr>
        <p:spPr>
          <a:xfrm rot="16200000" flipV="1">
            <a:off x="9885263"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1FE605CD-50C8-5728-3B4F-402F73243867}"/>
              </a:ext>
            </a:extLst>
          </p:cNvPr>
          <p:cNvSpPr/>
          <p:nvPr/>
        </p:nvSpPr>
        <p:spPr>
          <a:xfrm rot="16200000" flipV="1">
            <a:off x="10152654"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descr="游戏的截图&#10;&#10;中度可信度描述已自动生成">
            <a:extLst>
              <a:ext uri="{FF2B5EF4-FFF2-40B4-BE49-F238E27FC236}">
                <a16:creationId xmlns:a16="http://schemas.microsoft.com/office/drawing/2014/main" id="{A6127C0E-5F9A-4DBA-BE72-8886A225DD99}"/>
              </a:ext>
            </a:extLst>
          </p:cNvPr>
          <p:cNvPicPr>
            <a:picLocks noChangeAspect="1"/>
          </p:cNvPicPr>
          <p:nvPr/>
        </p:nvPicPr>
        <p:blipFill>
          <a:blip r:embed="rId3">
            <a:alphaModFix amt="94000"/>
            <a:extLst>
              <a:ext uri="{28A0092B-C50C-407E-A947-70E740481C1C}">
                <a14:useLocalDpi xmlns:a14="http://schemas.microsoft.com/office/drawing/2010/main" val="0"/>
              </a:ext>
            </a:extLst>
          </a:blip>
          <a:stretch>
            <a:fillRect/>
          </a:stretch>
        </p:blipFill>
        <p:spPr>
          <a:xfrm>
            <a:off x="2777271" y="1690688"/>
            <a:ext cx="9414729" cy="5178101"/>
          </a:xfrm>
          <a:prstGeom prst="rect">
            <a:avLst/>
          </a:prstGeom>
        </p:spPr>
      </p:pic>
    </p:spTree>
    <p:extLst>
      <p:ext uri="{BB962C8B-B14F-4D97-AF65-F5344CB8AC3E}">
        <p14:creationId xmlns:p14="http://schemas.microsoft.com/office/powerpoint/2010/main" val="3396938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in)">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r="-12000"/>
          </a:stretch>
        </a:blipFill>
        <a:effectLst/>
      </p:bgPr>
    </p:bg>
    <p:spTree>
      <p:nvGrpSpPr>
        <p:cNvPr id="1" name="">
          <a:extLst>
            <a:ext uri="{FF2B5EF4-FFF2-40B4-BE49-F238E27FC236}">
              <a16:creationId xmlns:a16="http://schemas.microsoft.com/office/drawing/2014/main" id="{0DE8489D-7EF9-30FA-E4C4-832633004036}"/>
            </a:ext>
          </a:extLst>
        </p:cNvPr>
        <p:cNvGrpSpPr/>
        <p:nvPr/>
      </p:nvGrpSpPr>
      <p:grpSpPr>
        <a:xfrm>
          <a:off x="0" y="0"/>
          <a:ext cx="0" cy="0"/>
          <a:chOff x="0" y="0"/>
          <a:chExt cx="0" cy="0"/>
        </a:xfrm>
      </p:grpSpPr>
      <p:sp>
        <p:nvSpPr>
          <p:cNvPr id="19" name="椭圆 18">
            <a:extLst>
              <a:ext uri="{FF2B5EF4-FFF2-40B4-BE49-F238E27FC236}">
                <a16:creationId xmlns:a16="http://schemas.microsoft.com/office/drawing/2014/main" id="{3049DBA6-CFD4-E33C-C2E8-3568C2AA4A33}"/>
              </a:ext>
            </a:extLst>
          </p:cNvPr>
          <p:cNvSpPr/>
          <p:nvPr/>
        </p:nvSpPr>
        <p:spPr>
          <a:xfrm rot="16200000" flipV="1">
            <a:off x="8676175"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E861B95-BF72-7B43-D470-99E717F6EA81}"/>
              </a:ext>
            </a:extLst>
          </p:cNvPr>
          <p:cNvSpPr/>
          <p:nvPr/>
        </p:nvSpPr>
        <p:spPr>
          <a:xfrm flipV="1">
            <a:off x="10537463"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1">
            <a:extLst>
              <a:ext uri="{FF2B5EF4-FFF2-40B4-BE49-F238E27FC236}">
                <a16:creationId xmlns:a16="http://schemas.microsoft.com/office/drawing/2014/main" id="{B2D2D73C-ECA7-0919-FDC8-B6A2AF382B0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a:t>
            </a:r>
            <a:r>
              <a:rPr lang="zh-CN" altLang="en-US" b="1" i="1" dirty="0">
                <a:solidFill>
                  <a:schemeClr val="bg1"/>
                </a:solidFill>
              </a:rPr>
              <a:t>求生之路</a:t>
            </a:r>
            <a:r>
              <a:rPr lang="en-US" altLang="zh-CN" b="1" i="1" dirty="0">
                <a:solidFill>
                  <a:schemeClr val="bg1"/>
                </a:solidFill>
              </a:rPr>
              <a:t>》</a:t>
            </a:r>
            <a:endParaRPr lang="zh-CN" altLang="en-US" b="1" i="1" dirty="0">
              <a:solidFill>
                <a:schemeClr val="bg1"/>
              </a:solidFill>
            </a:endParaRPr>
          </a:p>
        </p:txBody>
      </p:sp>
      <p:sp>
        <p:nvSpPr>
          <p:cNvPr id="22" name="椭圆 21">
            <a:extLst>
              <a:ext uri="{FF2B5EF4-FFF2-40B4-BE49-F238E27FC236}">
                <a16:creationId xmlns:a16="http://schemas.microsoft.com/office/drawing/2014/main" id="{844CFC5D-8064-4781-2361-497591CDB157}"/>
              </a:ext>
            </a:extLst>
          </p:cNvPr>
          <p:cNvSpPr/>
          <p:nvPr/>
        </p:nvSpPr>
        <p:spPr>
          <a:xfrm rot="16200000" flipV="1">
            <a:off x="9083087"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5F1CE82-162D-ECBD-D574-E74898B9202F}"/>
              </a:ext>
            </a:extLst>
          </p:cNvPr>
          <p:cNvSpPr/>
          <p:nvPr/>
        </p:nvSpPr>
        <p:spPr>
          <a:xfrm rot="16200000" flipV="1">
            <a:off x="9350479"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D6AC83E-E938-1539-8073-922E0108542C}"/>
              </a:ext>
            </a:extLst>
          </p:cNvPr>
          <p:cNvSpPr/>
          <p:nvPr/>
        </p:nvSpPr>
        <p:spPr>
          <a:xfrm rot="16200000" flipV="1">
            <a:off x="9617871"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E94A55C-8E25-6346-E66A-0EF1F7AB6FEC}"/>
              </a:ext>
            </a:extLst>
          </p:cNvPr>
          <p:cNvSpPr/>
          <p:nvPr/>
        </p:nvSpPr>
        <p:spPr>
          <a:xfrm rot="16200000" flipV="1">
            <a:off x="9885263"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2E1290A1-A5E7-829D-394E-B360883063ED}"/>
              </a:ext>
            </a:extLst>
          </p:cNvPr>
          <p:cNvSpPr/>
          <p:nvPr/>
        </p:nvSpPr>
        <p:spPr>
          <a:xfrm rot="16200000" flipV="1">
            <a:off x="10152654"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内容占位符 11" descr="图形用户界面, 地图&#10;&#10;描述已自动生成">
            <a:extLst>
              <a:ext uri="{FF2B5EF4-FFF2-40B4-BE49-F238E27FC236}">
                <a16:creationId xmlns:a16="http://schemas.microsoft.com/office/drawing/2014/main" id="{0BB0339F-7821-5625-8D2C-0977168E3FF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690688"/>
            <a:ext cx="6962140" cy="4351338"/>
          </a:xfrm>
        </p:spPr>
      </p:pic>
      <p:sp>
        <p:nvSpPr>
          <p:cNvPr id="15" name="文本框 14">
            <a:extLst>
              <a:ext uri="{FF2B5EF4-FFF2-40B4-BE49-F238E27FC236}">
                <a16:creationId xmlns:a16="http://schemas.microsoft.com/office/drawing/2014/main" id="{4EF0645C-379C-7474-2A4D-AA8A4DC084E4}"/>
              </a:ext>
            </a:extLst>
          </p:cNvPr>
          <p:cNvSpPr txBox="1"/>
          <p:nvPr/>
        </p:nvSpPr>
        <p:spPr>
          <a:xfrm>
            <a:off x="3136740" y="6078865"/>
            <a:ext cx="2528256" cy="523220"/>
          </a:xfrm>
          <a:prstGeom prst="rect">
            <a:avLst/>
          </a:prstGeom>
          <a:noFill/>
        </p:spPr>
        <p:txBody>
          <a:bodyPr wrap="none" rtlCol="0">
            <a:spAutoFit/>
          </a:bodyPr>
          <a:lstStyle/>
          <a:p>
            <a:r>
              <a:rPr lang="en-US" altLang="zh-CN" sz="2800" dirty="0">
                <a:solidFill>
                  <a:schemeClr val="bg1"/>
                </a:solidFill>
              </a:rPr>
              <a:t>《</a:t>
            </a:r>
            <a:r>
              <a:rPr lang="zh-CN" altLang="en-US" sz="2800" dirty="0">
                <a:solidFill>
                  <a:schemeClr val="bg1"/>
                </a:solidFill>
              </a:rPr>
              <a:t>星际争霸</a:t>
            </a:r>
            <a:r>
              <a:rPr lang="en-US" altLang="zh-CN" sz="2800" dirty="0">
                <a:solidFill>
                  <a:schemeClr val="bg1"/>
                </a:solidFill>
              </a:rPr>
              <a:t>2》</a:t>
            </a:r>
            <a:endParaRPr lang="zh-CN" altLang="en-US" sz="2800" dirty="0">
              <a:solidFill>
                <a:schemeClr val="bg1"/>
              </a:solidFill>
            </a:endParaRPr>
          </a:p>
        </p:txBody>
      </p:sp>
      <p:sp>
        <p:nvSpPr>
          <p:cNvPr id="16" name="文本框 15">
            <a:extLst>
              <a:ext uri="{FF2B5EF4-FFF2-40B4-BE49-F238E27FC236}">
                <a16:creationId xmlns:a16="http://schemas.microsoft.com/office/drawing/2014/main" id="{9D8497EA-F6D7-494C-1527-1B03CDACE7EE}"/>
              </a:ext>
            </a:extLst>
          </p:cNvPr>
          <p:cNvSpPr txBox="1"/>
          <p:nvPr/>
        </p:nvSpPr>
        <p:spPr>
          <a:xfrm>
            <a:off x="8205486" y="2435196"/>
            <a:ext cx="3148314" cy="2862322"/>
          </a:xfrm>
          <a:prstGeom prst="rect">
            <a:avLst/>
          </a:prstGeom>
          <a:noFill/>
        </p:spPr>
        <p:txBody>
          <a:bodyPr wrap="square" rtlCol="0">
            <a:spAutoFit/>
          </a:bodyPr>
          <a:lstStyle/>
          <a:p>
            <a:r>
              <a:rPr lang="zh-CN" altLang="en-US" sz="3600" dirty="0">
                <a:solidFill>
                  <a:schemeClr val="bg1"/>
                </a:solidFill>
              </a:rPr>
              <a:t>应用</a:t>
            </a:r>
            <a:r>
              <a:rPr lang="zh-CN" altLang="en-US" sz="3600" b="1" dirty="0">
                <a:solidFill>
                  <a:srgbClr val="FF0000"/>
                </a:solidFill>
              </a:rPr>
              <a:t>机器学习</a:t>
            </a:r>
            <a:endParaRPr lang="en-US" altLang="zh-CN" sz="3600" b="1" dirty="0">
              <a:solidFill>
                <a:srgbClr val="FF0000"/>
              </a:solidFill>
            </a:endParaRPr>
          </a:p>
          <a:p>
            <a:endParaRPr lang="en-US" altLang="zh-CN" sz="3600" dirty="0">
              <a:solidFill>
                <a:schemeClr val="bg1"/>
              </a:solidFill>
            </a:endParaRPr>
          </a:p>
          <a:p>
            <a:r>
              <a:rPr lang="zh-CN" altLang="zh-CN" sz="3600" kern="100" dirty="0">
                <a:solidFill>
                  <a:schemeClr val="bg1"/>
                </a:solidFill>
                <a:effectLst/>
                <a:ea typeface="宋体" panose="02010600030101010101" pitchFamily="2" charset="-122"/>
                <a:cs typeface="Times New Roman" panose="02020603050405020304" pitchFamily="18" charset="0"/>
              </a:rPr>
              <a:t>能够根据玩家的行为模式调整决策</a:t>
            </a:r>
            <a:endParaRPr lang="zh-CN" altLang="en-US" sz="3600" dirty="0">
              <a:solidFill>
                <a:schemeClr val="bg1"/>
              </a:solidFill>
            </a:endParaRPr>
          </a:p>
        </p:txBody>
      </p:sp>
    </p:spTree>
    <p:extLst>
      <p:ext uri="{BB962C8B-B14F-4D97-AF65-F5344CB8AC3E}">
        <p14:creationId xmlns:p14="http://schemas.microsoft.com/office/powerpoint/2010/main" val="26434456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r="-12000"/>
          </a:stretch>
        </a:blipFill>
        <a:effectLst/>
      </p:bgPr>
    </p:bg>
    <p:spTree>
      <p:nvGrpSpPr>
        <p:cNvPr id="1" name="">
          <a:extLst>
            <a:ext uri="{FF2B5EF4-FFF2-40B4-BE49-F238E27FC236}">
              <a16:creationId xmlns:a16="http://schemas.microsoft.com/office/drawing/2014/main" id="{23489BFA-AAEF-4D5F-CD72-4F5BB7C94368}"/>
            </a:ext>
          </a:extLst>
        </p:cNvPr>
        <p:cNvGrpSpPr/>
        <p:nvPr/>
      </p:nvGrpSpPr>
      <p:grpSpPr>
        <a:xfrm>
          <a:off x="0" y="0"/>
          <a:ext cx="0" cy="0"/>
          <a:chOff x="0" y="0"/>
          <a:chExt cx="0" cy="0"/>
        </a:xfrm>
      </p:grpSpPr>
      <p:sp>
        <p:nvSpPr>
          <p:cNvPr id="19" name="椭圆 18">
            <a:extLst>
              <a:ext uri="{FF2B5EF4-FFF2-40B4-BE49-F238E27FC236}">
                <a16:creationId xmlns:a16="http://schemas.microsoft.com/office/drawing/2014/main" id="{D7015F68-6CFC-D11A-503B-AC502D8349D4}"/>
              </a:ext>
            </a:extLst>
          </p:cNvPr>
          <p:cNvSpPr/>
          <p:nvPr/>
        </p:nvSpPr>
        <p:spPr>
          <a:xfrm rot="16200000" flipV="1">
            <a:off x="8676175"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6A984BF-CEBF-A875-C484-4E0E08AF3A45}"/>
              </a:ext>
            </a:extLst>
          </p:cNvPr>
          <p:cNvSpPr/>
          <p:nvPr/>
        </p:nvSpPr>
        <p:spPr>
          <a:xfrm flipV="1">
            <a:off x="10537463"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1">
            <a:extLst>
              <a:ext uri="{FF2B5EF4-FFF2-40B4-BE49-F238E27FC236}">
                <a16:creationId xmlns:a16="http://schemas.microsoft.com/office/drawing/2014/main" id="{BC6334AA-AADF-14AA-C1A5-7D3B72CC4D2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a:t>
            </a:r>
            <a:r>
              <a:rPr lang="zh-CN" altLang="en-US" b="1" i="1" dirty="0">
                <a:solidFill>
                  <a:schemeClr val="bg1"/>
                </a:solidFill>
              </a:rPr>
              <a:t>求生之路</a:t>
            </a:r>
            <a:r>
              <a:rPr lang="en-US" altLang="zh-CN" b="1" i="1" dirty="0">
                <a:solidFill>
                  <a:schemeClr val="bg1"/>
                </a:solidFill>
              </a:rPr>
              <a:t>》</a:t>
            </a:r>
            <a:endParaRPr lang="zh-CN" altLang="en-US" b="1" i="1" dirty="0">
              <a:solidFill>
                <a:schemeClr val="bg1"/>
              </a:solidFill>
            </a:endParaRPr>
          </a:p>
        </p:txBody>
      </p:sp>
      <p:sp>
        <p:nvSpPr>
          <p:cNvPr id="22" name="椭圆 21">
            <a:extLst>
              <a:ext uri="{FF2B5EF4-FFF2-40B4-BE49-F238E27FC236}">
                <a16:creationId xmlns:a16="http://schemas.microsoft.com/office/drawing/2014/main" id="{8B9A43F1-4A9D-6CDE-B50C-1EA589D35C8F}"/>
              </a:ext>
            </a:extLst>
          </p:cNvPr>
          <p:cNvSpPr/>
          <p:nvPr/>
        </p:nvSpPr>
        <p:spPr>
          <a:xfrm rot="16200000" flipV="1">
            <a:off x="9083087"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F3B76ED-E249-94EB-486B-15369056DB25}"/>
              </a:ext>
            </a:extLst>
          </p:cNvPr>
          <p:cNvSpPr/>
          <p:nvPr/>
        </p:nvSpPr>
        <p:spPr>
          <a:xfrm rot="16200000" flipV="1">
            <a:off x="9350479"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7309AC0-8E84-B5BB-56C8-46A5DA475571}"/>
              </a:ext>
            </a:extLst>
          </p:cNvPr>
          <p:cNvSpPr/>
          <p:nvPr/>
        </p:nvSpPr>
        <p:spPr>
          <a:xfrm rot="16200000" flipV="1">
            <a:off x="9617871"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7EB4759-F17D-6C05-2BC1-9C8B94FBE47E}"/>
              </a:ext>
            </a:extLst>
          </p:cNvPr>
          <p:cNvSpPr/>
          <p:nvPr/>
        </p:nvSpPr>
        <p:spPr>
          <a:xfrm rot="16200000" flipV="1">
            <a:off x="9885263"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A566EEAF-32F2-619B-5A42-A56D337DB0F0}"/>
              </a:ext>
            </a:extLst>
          </p:cNvPr>
          <p:cNvSpPr/>
          <p:nvPr/>
        </p:nvSpPr>
        <p:spPr>
          <a:xfrm rot="16200000" flipV="1">
            <a:off x="10152654"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内容占位符 11">
            <a:extLst>
              <a:ext uri="{FF2B5EF4-FFF2-40B4-BE49-F238E27FC236}">
                <a16:creationId xmlns:a16="http://schemas.microsoft.com/office/drawing/2014/main" id="{8176A7C6-9D7F-A6E4-8E3C-403D3FFCF4AA}"/>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38200" y="1690688"/>
            <a:ext cx="6962140" cy="4351338"/>
          </a:xfrm>
        </p:spPr>
      </p:pic>
      <p:sp>
        <p:nvSpPr>
          <p:cNvPr id="15" name="文本框 14">
            <a:extLst>
              <a:ext uri="{FF2B5EF4-FFF2-40B4-BE49-F238E27FC236}">
                <a16:creationId xmlns:a16="http://schemas.microsoft.com/office/drawing/2014/main" id="{DD2B5BC2-3D13-98B8-A732-D712266714F8}"/>
              </a:ext>
            </a:extLst>
          </p:cNvPr>
          <p:cNvSpPr txBox="1"/>
          <p:nvPr/>
        </p:nvSpPr>
        <p:spPr>
          <a:xfrm>
            <a:off x="3136740" y="6078865"/>
            <a:ext cx="1980029" cy="523220"/>
          </a:xfrm>
          <a:prstGeom prst="rect">
            <a:avLst/>
          </a:prstGeom>
          <a:noFill/>
        </p:spPr>
        <p:txBody>
          <a:bodyPr wrap="none" rtlCol="0">
            <a:spAutoFit/>
          </a:bodyPr>
          <a:lstStyle/>
          <a:p>
            <a:r>
              <a:rPr lang="en-US" altLang="zh-CN" sz="2800" dirty="0">
                <a:solidFill>
                  <a:schemeClr val="bg1"/>
                </a:solidFill>
              </a:rPr>
              <a:t>《</a:t>
            </a:r>
            <a:r>
              <a:rPr lang="zh-CN" altLang="en-US" sz="2800" dirty="0">
                <a:solidFill>
                  <a:schemeClr val="bg1"/>
                </a:solidFill>
              </a:rPr>
              <a:t>逆水寒</a:t>
            </a:r>
            <a:r>
              <a:rPr lang="en-US" altLang="zh-CN" sz="2800" dirty="0">
                <a:solidFill>
                  <a:schemeClr val="bg1"/>
                </a:solidFill>
              </a:rPr>
              <a:t>》</a:t>
            </a:r>
            <a:endParaRPr lang="zh-CN" altLang="en-US" sz="2800" dirty="0">
              <a:solidFill>
                <a:schemeClr val="bg1"/>
              </a:solidFill>
            </a:endParaRPr>
          </a:p>
        </p:txBody>
      </p:sp>
      <p:sp>
        <p:nvSpPr>
          <p:cNvPr id="16" name="文本框 15">
            <a:extLst>
              <a:ext uri="{FF2B5EF4-FFF2-40B4-BE49-F238E27FC236}">
                <a16:creationId xmlns:a16="http://schemas.microsoft.com/office/drawing/2014/main" id="{B2C52E19-8BEC-46F6-009A-03E68BBC7D22}"/>
              </a:ext>
            </a:extLst>
          </p:cNvPr>
          <p:cNvSpPr txBox="1"/>
          <p:nvPr/>
        </p:nvSpPr>
        <p:spPr>
          <a:xfrm>
            <a:off x="7957596" y="2151586"/>
            <a:ext cx="3855334" cy="3970318"/>
          </a:xfrm>
          <a:prstGeom prst="rect">
            <a:avLst/>
          </a:prstGeom>
          <a:noFill/>
        </p:spPr>
        <p:txBody>
          <a:bodyPr wrap="square" rtlCol="0">
            <a:spAutoFit/>
          </a:bodyPr>
          <a:lstStyle/>
          <a:p>
            <a:r>
              <a:rPr lang="zh-CN" altLang="en-US" sz="3600" dirty="0">
                <a:solidFill>
                  <a:schemeClr val="bg1"/>
                </a:solidFill>
              </a:rPr>
              <a:t>应用</a:t>
            </a:r>
            <a:r>
              <a:rPr lang="en-US" altLang="zh-CN" sz="3600" b="1" dirty="0">
                <a:solidFill>
                  <a:srgbClr val="FF0000"/>
                </a:solidFill>
              </a:rPr>
              <a:t>AIGC</a:t>
            </a:r>
          </a:p>
          <a:p>
            <a:endParaRPr lang="en-US" altLang="zh-CN" sz="3600" dirty="0">
              <a:solidFill>
                <a:schemeClr val="bg1"/>
              </a:solidFill>
            </a:endParaRPr>
          </a:p>
          <a:p>
            <a:r>
              <a:rPr lang="zh-CN" altLang="zh-CN" sz="3600" kern="100" dirty="0">
                <a:solidFill>
                  <a:schemeClr val="bg1"/>
                </a:solidFill>
                <a:ea typeface="宋体" panose="02010600030101010101" pitchFamily="2" charset="-122"/>
                <a:cs typeface="Times New Roman" panose="02020603050405020304" pitchFamily="18" charset="0"/>
              </a:rPr>
              <a:t>能够与玩家进行更自然地交流，并根据玩家的对话和行为做出响应，并展现不同的情感变化</a:t>
            </a:r>
            <a:endParaRPr lang="zh-CN" altLang="en-US" sz="3600" kern="100" dirty="0">
              <a:solidFill>
                <a:schemeClr val="bg1"/>
              </a:solidFill>
              <a:ea typeface="宋体" panose="02010600030101010101" pitchFamily="2" charset="-122"/>
              <a:cs typeface="Times New Roman" panose="02020603050405020304" pitchFamily="18" charset="0"/>
            </a:endParaRPr>
          </a:p>
        </p:txBody>
      </p:sp>
      <p:pic>
        <p:nvPicPr>
          <p:cNvPr id="4" name="图片 3" descr="图形用户界面, 网站&#10;&#10;描述已自动生成">
            <a:extLst>
              <a:ext uri="{FF2B5EF4-FFF2-40B4-BE49-F238E27FC236}">
                <a16:creationId xmlns:a16="http://schemas.microsoft.com/office/drawing/2014/main" id="{B6321504-5B07-B031-F643-0D8C09D3D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301" y="1690688"/>
            <a:ext cx="4972291" cy="4431216"/>
          </a:xfrm>
          <a:prstGeom prst="rect">
            <a:avLst/>
          </a:prstGeom>
        </p:spPr>
      </p:pic>
    </p:spTree>
    <p:extLst>
      <p:ext uri="{BB962C8B-B14F-4D97-AF65-F5344CB8AC3E}">
        <p14:creationId xmlns:p14="http://schemas.microsoft.com/office/powerpoint/2010/main" val="4170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r="-12000"/>
          </a:stretch>
        </a:blipFill>
        <a:effectLst/>
      </p:bgPr>
    </p:bg>
    <p:spTree>
      <p:nvGrpSpPr>
        <p:cNvPr id="1" name="">
          <a:extLst>
            <a:ext uri="{FF2B5EF4-FFF2-40B4-BE49-F238E27FC236}">
              <a16:creationId xmlns:a16="http://schemas.microsoft.com/office/drawing/2014/main" id="{E2A05005-276A-AB15-54D3-AB790F2C7ED7}"/>
            </a:ext>
          </a:extLst>
        </p:cNvPr>
        <p:cNvGrpSpPr/>
        <p:nvPr/>
      </p:nvGrpSpPr>
      <p:grpSpPr>
        <a:xfrm>
          <a:off x="0" y="0"/>
          <a:ext cx="0" cy="0"/>
          <a:chOff x="0" y="0"/>
          <a:chExt cx="0" cy="0"/>
        </a:xfrm>
      </p:grpSpPr>
      <p:sp>
        <p:nvSpPr>
          <p:cNvPr id="19" name="椭圆 18">
            <a:extLst>
              <a:ext uri="{FF2B5EF4-FFF2-40B4-BE49-F238E27FC236}">
                <a16:creationId xmlns:a16="http://schemas.microsoft.com/office/drawing/2014/main" id="{C443C44C-8BBA-8337-EEF7-773F0F0B9422}"/>
              </a:ext>
            </a:extLst>
          </p:cNvPr>
          <p:cNvSpPr/>
          <p:nvPr/>
        </p:nvSpPr>
        <p:spPr>
          <a:xfrm rot="16200000" flipV="1">
            <a:off x="8676175"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409D7EF-B0E1-D8DD-2D09-CC0EAF54753C}"/>
              </a:ext>
            </a:extLst>
          </p:cNvPr>
          <p:cNvSpPr/>
          <p:nvPr/>
        </p:nvSpPr>
        <p:spPr>
          <a:xfrm flipV="1">
            <a:off x="10537463"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1">
            <a:extLst>
              <a:ext uri="{FF2B5EF4-FFF2-40B4-BE49-F238E27FC236}">
                <a16:creationId xmlns:a16="http://schemas.microsoft.com/office/drawing/2014/main" id="{6ECC2989-146E-3EA0-1547-945343CDDE0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a:t>
            </a:r>
            <a:r>
              <a:rPr lang="zh-CN" altLang="en-US" b="1" i="1" dirty="0">
                <a:solidFill>
                  <a:schemeClr val="bg1"/>
                </a:solidFill>
              </a:rPr>
              <a:t>求生之路</a:t>
            </a:r>
            <a:r>
              <a:rPr lang="en-US" altLang="zh-CN" b="1" i="1" dirty="0">
                <a:solidFill>
                  <a:schemeClr val="bg1"/>
                </a:solidFill>
              </a:rPr>
              <a:t>》</a:t>
            </a:r>
            <a:endParaRPr lang="zh-CN" altLang="en-US" b="1" i="1" dirty="0">
              <a:solidFill>
                <a:schemeClr val="bg1"/>
              </a:solidFill>
            </a:endParaRPr>
          </a:p>
        </p:txBody>
      </p:sp>
      <p:sp>
        <p:nvSpPr>
          <p:cNvPr id="22" name="椭圆 21">
            <a:extLst>
              <a:ext uri="{FF2B5EF4-FFF2-40B4-BE49-F238E27FC236}">
                <a16:creationId xmlns:a16="http://schemas.microsoft.com/office/drawing/2014/main" id="{B0F9046D-7F2A-CD30-7880-F572E2C97260}"/>
              </a:ext>
            </a:extLst>
          </p:cNvPr>
          <p:cNvSpPr/>
          <p:nvPr/>
        </p:nvSpPr>
        <p:spPr>
          <a:xfrm rot="16200000" flipV="1">
            <a:off x="9083087"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2B238F5-7E9C-C2D1-BEBE-31B9E45584F3}"/>
              </a:ext>
            </a:extLst>
          </p:cNvPr>
          <p:cNvSpPr/>
          <p:nvPr/>
        </p:nvSpPr>
        <p:spPr>
          <a:xfrm rot="16200000" flipV="1">
            <a:off x="9350479"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B4DB907-2A9F-8F2C-2511-4FC46C30283F}"/>
              </a:ext>
            </a:extLst>
          </p:cNvPr>
          <p:cNvSpPr/>
          <p:nvPr/>
        </p:nvSpPr>
        <p:spPr>
          <a:xfrm rot="16200000" flipV="1">
            <a:off x="9617871"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04A0330-7F64-9260-A584-DFEEAFBC62AF}"/>
              </a:ext>
            </a:extLst>
          </p:cNvPr>
          <p:cNvSpPr/>
          <p:nvPr/>
        </p:nvSpPr>
        <p:spPr>
          <a:xfrm rot="16200000" flipV="1">
            <a:off x="9885263"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83326B44-608B-B8A5-89B3-D9B6A4A2AE13}"/>
              </a:ext>
            </a:extLst>
          </p:cNvPr>
          <p:cNvSpPr/>
          <p:nvPr/>
        </p:nvSpPr>
        <p:spPr>
          <a:xfrm rot="16200000" flipV="1">
            <a:off x="10152654"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9123B7E-1A6E-EA72-8142-23F0BF74F3D6}"/>
              </a:ext>
            </a:extLst>
          </p:cNvPr>
          <p:cNvSpPr txBox="1"/>
          <p:nvPr/>
        </p:nvSpPr>
        <p:spPr>
          <a:xfrm>
            <a:off x="838200" y="2623499"/>
            <a:ext cx="10515600" cy="3170099"/>
          </a:xfrm>
          <a:prstGeom prst="rect">
            <a:avLst/>
          </a:prstGeom>
          <a:noFill/>
        </p:spPr>
        <p:txBody>
          <a:bodyPr wrap="square" rtlCol="0">
            <a:spAutoFit/>
          </a:bodyPr>
          <a:lstStyle/>
          <a:p>
            <a:pPr marL="571500" indent="-571500">
              <a:buFont typeface="Arial" panose="020B0604020202020204" pitchFamily="34" charset="0"/>
              <a:buChar char="•"/>
            </a:pPr>
            <a:r>
              <a:rPr lang="en-US" altLang="zh-CN" sz="4000" kern="100" dirty="0">
                <a:solidFill>
                  <a:srgbClr val="FF5050"/>
                </a:solidFill>
                <a:ea typeface="宋体" panose="02010600030101010101" pitchFamily="2" charset="-122"/>
                <a:cs typeface="Times New Roman" panose="02020603050405020304" pitchFamily="18" charset="0"/>
              </a:rPr>
              <a:t>sensor</a:t>
            </a:r>
            <a:r>
              <a:rPr lang="zh-CN" altLang="zh-CN" sz="4000" kern="100" dirty="0">
                <a:solidFill>
                  <a:schemeClr val="bg1"/>
                </a:solidFill>
                <a:ea typeface="宋体" panose="02010600030101010101" pitchFamily="2" charset="-122"/>
                <a:cs typeface="Times New Roman" panose="02020603050405020304" pitchFamily="18" charset="0"/>
              </a:rPr>
              <a:t>，即传感器，指的是</a:t>
            </a:r>
            <a:r>
              <a:rPr lang="en-US" altLang="zh-CN" sz="4000" kern="100" dirty="0">
                <a:solidFill>
                  <a:schemeClr val="bg1"/>
                </a:solidFill>
                <a:ea typeface="宋体" panose="02010600030101010101" pitchFamily="2" charset="-122"/>
                <a:cs typeface="Times New Roman" panose="02020603050405020304" pitchFamily="18" charset="0"/>
              </a:rPr>
              <a:t>ai agent</a:t>
            </a:r>
            <a:r>
              <a:rPr lang="zh-CN" altLang="zh-CN" sz="4000" kern="100" dirty="0">
                <a:solidFill>
                  <a:schemeClr val="bg1"/>
                </a:solidFill>
                <a:ea typeface="宋体" panose="02010600030101010101" pitchFamily="2" charset="-122"/>
                <a:cs typeface="Times New Roman" panose="02020603050405020304" pitchFamily="18" charset="0"/>
              </a:rPr>
              <a:t>做决策所需要的信息，比如视觉传感器和听觉传感器等</a:t>
            </a:r>
            <a:endParaRPr lang="en-US" altLang="zh-CN" sz="4000" kern="100" dirty="0">
              <a:solidFill>
                <a:schemeClr val="bg1"/>
              </a:solidFill>
              <a:ea typeface="宋体" panose="02010600030101010101" pitchFamily="2" charset="-122"/>
              <a:cs typeface="Times New Roman" panose="02020603050405020304" pitchFamily="18" charset="0"/>
            </a:endParaRPr>
          </a:p>
          <a:p>
            <a:pPr marL="571500" indent="-571500">
              <a:buFont typeface="Arial" panose="020B0604020202020204" pitchFamily="34" charset="0"/>
              <a:buChar char="•"/>
            </a:pPr>
            <a:r>
              <a:rPr lang="en-US" altLang="zh-CN" sz="4000" kern="100" dirty="0">
                <a:solidFill>
                  <a:srgbClr val="FF5050"/>
                </a:solidFill>
                <a:ea typeface="宋体" panose="02010600030101010101" pitchFamily="2" charset="-122"/>
                <a:cs typeface="Times New Roman" panose="02020603050405020304" pitchFamily="18" charset="0"/>
              </a:rPr>
              <a:t>decision maker</a:t>
            </a:r>
            <a:r>
              <a:rPr lang="zh-CN" altLang="zh-CN" sz="4000" kern="100" dirty="0">
                <a:solidFill>
                  <a:schemeClr val="bg1"/>
                </a:solidFill>
                <a:ea typeface="宋体" panose="02010600030101010101" pitchFamily="2" charset="-122"/>
                <a:cs typeface="Times New Roman" panose="02020603050405020304" pitchFamily="18" charset="0"/>
              </a:rPr>
              <a:t>，即做决策的系统</a:t>
            </a:r>
            <a:endParaRPr lang="en-US" altLang="zh-CN" sz="4000" kern="100" dirty="0">
              <a:solidFill>
                <a:schemeClr val="bg1"/>
              </a:solidFill>
              <a:ea typeface="宋体" panose="02010600030101010101" pitchFamily="2" charset="-122"/>
              <a:cs typeface="Times New Roman" panose="02020603050405020304" pitchFamily="18" charset="0"/>
            </a:endParaRPr>
          </a:p>
          <a:p>
            <a:pPr marL="571500" indent="-571500">
              <a:buFont typeface="Arial" panose="020B0604020202020204" pitchFamily="34" charset="0"/>
              <a:buChar char="•"/>
            </a:pPr>
            <a:r>
              <a:rPr lang="en-US" altLang="zh-CN" sz="4000" kern="100" dirty="0">
                <a:solidFill>
                  <a:srgbClr val="FF5050"/>
                </a:solidFill>
                <a:ea typeface="宋体" panose="02010600030101010101" pitchFamily="2" charset="-122"/>
                <a:cs typeface="Times New Roman" panose="02020603050405020304" pitchFamily="18" charset="0"/>
              </a:rPr>
              <a:t>action</a:t>
            </a:r>
            <a:r>
              <a:rPr lang="zh-CN" altLang="zh-CN" sz="4000" kern="100" dirty="0">
                <a:solidFill>
                  <a:schemeClr val="bg1"/>
                </a:solidFill>
                <a:ea typeface="宋体" panose="02010600030101010101" pitchFamily="2" charset="-122"/>
                <a:cs typeface="Times New Roman" panose="02020603050405020304" pitchFamily="18" charset="0"/>
              </a:rPr>
              <a:t>，即做出决策后的行动模块</a:t>
            </a:r>
            <a:endParaRPr lang="en-US" altLang="zh-CN" sz="4000" kern="100" dirty="0">
              <a:solidFill>
                <a:schemeClr val="bg1"/>
              </a:solidFill>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367BE81-94D8-E70B-C36D-5E2C6E1C2292}"/>
              </a:ext>
            </a:extLst>
          </p:cNvPr>
          <p:cNvSpPr txBox="1"/>
          <p:nvPr/>
        </p:nvSpPr>
        <p:spPr>
          <a:xfrm>
            <a:off x="2345843" y="1726122"/>
            <a:ext cx="6819496" cy="923330"/>
          </a:xfrm>
          <a:prstGeom prst="rect">
            <a:avLst/>
          </a:prstGeom>
          <a:noFill/>
        </p:spPr>
        <p:txBody>
          <a:bodyPr wrap="none" rtlCol="0">
            <a:spAutoFit/>
          </a:bodyPr>
          <a:lstStyle/>
          <a:p>
            <a:pPr algn="ctr"/>
            <a:r>
              <a:rPr lang="zh-CN" altLang="en-US" sz="5400" b="1" dirty="0">
                <a:solidFill>
                  <a:srgbClr val="FF0000"/>
                </a:solidFill>
              </a:rPr>
              <a:t>导演系统</a:t>
            </a:r>
            <a:r>
              <a:rPr lang="en-US" altLang="zh-CN" sz="5400" b="1" dirty="0">
                <a:solidFill>
                  <a:srgbClr val="FF0000"/>
                </a:solidFill>
              </a:rPr>
              <a:t>(AI Director)</a:t>
            </a:r>
          </a:p>
        </p:txBody>
      </p:sp>
    </p:spTree>
    <p:extLst>
      <p:ext uri="{BB962C8B-B14F-4D97-AF65-F5344CB8AC3E}">
        <p14:creationId xmlns:p14="http://schemas.microsoft.com/office/powerpoint/2010/main" val="1101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r="-12000"/>
          </a:stretch>
        </a:blipFill>
        <a:effectLst/>
      </p:bgPr>
    </p:bg>
    <p:spTree>
      <p:nvGrpSpPr>
        <p:cNvPr id="1" name="">
          <a:extLst>
            <a:ext uri="{FF2B5EF4-FFF2-40B4-BE49-F238E27FC236}">
              <a16:creationId xmlns:a16="http://schemas.microsoft.com/office/drawing/2014/main" id="{885D08C9-EA2B-0EA8-93AD-845A1E5F3696}"/>
            </a:ext>
          </a:extLst>
        </p:cNvPr>
        <p:cNvGrpSpPr/>
        <p:nvPr/>
      </p:nvGrpSpPr>
      <p:grpSpPr>
        <a:xfrm>
          <a:off x="0" y="0"/>
          <a:ext cx="0" cy="0"/>
          <a:chOff x="0" y="0"/>
          <a:chExt cx="0" cy="0"/>
        </a:xfrm>
      </p:grpSpPr>
      <p:sp>
        <p:nvSpPr>
          <p:cNvPr id="19" name="椭圆 18">
            <a:extLst>
              <a:ext uri="{FF2B5EF4-FFF2-40B4-BE49-F238E27FC236}">
                <a16:creationId xmlns:a16="http://schemas.microsoft.com/office/drawing/2014/main" id="{7AA9586B-C542-F8EC-E7B4-22D0013B04E7}"/>
              </a:ext>
            </a:extLst>
          </p:cNvPr>
          <p:cNvSpPr/>
          <p:nvPr/>
        </p:nvSpPr>
        <p:spPr>
          <a:xfrm rot="16200000" flipV="1">
            <a:off x="8676175"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191B4A7-D28E-EB4B-2D98-6E84CC9C866B}"/>
              </a:ext>
            </a:extLst>
          </p:cNvPr>
          <p:cNvSpPr/>
          <p:nvPr/>
        </p:nvSpPr>
        <p:spPr>
          <a:xfrm flipV="1">
            <a:off x="10537463" y="950165"/>
            <a:ext cx="254512" cy="2545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1">
            <a:extLst>
              <a:ext uri="{FF2B5EF4-FFF2-40B4-BE49-F238E27FC236}">
                <a16:creationId xmlns:a16="http://schemas.microsoft.com/office/drawing/2014/main" id="{93F63D67-9FDB-2002-61E7-03F2ACEDA0B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a:t>
            </a:r>
            <a:r>
              <a:rPr lang="zh-CN" altLang="en-US" b="1" i="1" dirty="0">
                <a:solidFill>
                  <a:schemeClr val="bg1"/>
                </a:solidFill>
              </a:rPr>
              <a:t>求生之路</a:t>
            </a:r>
            <a:r>
              <a:rPr lang="en-US" altLang="zh-CN" b="1" i="1" dirty="0">
                <a:solidFill>
                  <a:schemeClr val="bg1"/>
                </a:solidFill>
              </a:rPr>
              <a:t>》</a:t>
            </a:r>
            <a:endParaRPr lang="zh-CN" altLang="en-US" b="1" i="1" dirty="0">
              <a:solidFill>
                <a:schemeClr val="bg1"/>
              </a:solidFill>
            </a:endParaRPr>
          </a:p>
        </p:txBody>
      </p:sp>
      <p:sp>
        <p:nvSpPr>
          <p:cNvPr id="22" name="椭圆 21">
            <a:extLst>
              <a:ext uri="{FF2B5EF4-FFF2-40B4-BE49-F238E27FC236}">
                <a16:creationId xmlns:a16="http://schemas.microsoft.com/office/drawing/2014/main" id="{E27C2A7C-CDB2-84FE-9E1C-4507939FB19E}"/>
              </a:ext>
            </a:extLst>
          </p:cNvPr>
          <p:cNvSpPr/>
          <p:nvPr/>
        </p:nvSpPr>
        <p:spPr>
          <a:xfrm rot="16200000" flipV="1">
            <a:off x="9083087"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348367C-F9F8-910F-C993-E1FF7B6D80E0}"/>
              </a:ext>
            </a:extLst>
          </p:cNvPr>
          <p:cNvSpPr/>
          <p:nvPr/>
        </p:nvSpPr>
        <p:spPr>
          <a:xfrm rot="16200000" flipV="1">
            <a:off x="9350479"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AE3A2C2-6447-FAB0-8710-A0CB1533BF8A}"/>
              </a:ext>
            </a:extLst>
          </p:cNvPr>
          <p:cNvSpPr/>
          <p:nvPr/>
        </p:nvSpPr>
        <p:spPr>
          <a:xfrm rot="16200000" flipV="1">
            <a:off x="9617871"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167FA06-8CA6-AB18-21DB-712D86B58A62}"/>
              </a:ext>
            </a:extLst>
          </p:cNvPr>
          <p:cNvSpPr/>
          <p:nvPr/>
        </p:nvSpPr>
        <p:spPr>
          <a:xfrm rot="16200000" flipV="1">
            <a:off x="9885263"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DCE233EE-CA22-5E1D-4521-2177584D77A7}"/>
              </a:ext>
            </a:extLst>
          </p:cNvPr>
          <p:cNvSpPr/>
          <p:nvPr/>
        </p:nvSpPr>
        <p:spPr>
          <a:xfrm rot="16200000" flipV="1">
            <a:off x="10152654" y="995169"/>
            <a:ext cx="164504" cy="16450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5E2BDB1-999B-A3F5-7360-36117CE560E3}"/>
              </a:ext>
            </a:extLst>
          </p:cNvPr>
          <p:cNvSpPr txBox="1"/>
          <p:nvPr/>
        </p:nvSpPr>
        <p:spPr>
          <a:xfrm>
            <a:off x="838200" y="2623499"/>
            <a:ext cx="10515600" cy="3970318"/>
          </a:xfrm>
          <a:prstGeom prst="rect">
            <a:avLst/>
          </a:prstGeom>
          <a:noFill/>
        </p:spPr>
        <p:txBody>
          <a:bodyPr wrap="square" rtlCol="0">
            <a:spAutoFit/>
          </a:bodyPr>
          <a:lstStyle/>
          <a:p>
            <a:pPr marL="571500" indent="-571500">
              <a:buFont typeface="Arial" panose="020B0604020202020204" pitchFamily="34" charset="0"/>
              <a:buChar char="•"/>
            </a:pPr>
            <a:r>
              <a:rPr lang="zh-CN" altLang="zh-CN" sz="2800" kern="100" dirty="0">
                <a:solidFill>
                  <a:srgbClr val="FF5050"/>
                </a:solidFill>
                <a:ea typeface="宋体" panose="02010600030101010101" pitchFamily="2" charset="-122"/>
                <a:cs typeface="Times New Roman" panose="02020603050405020304" pitchFamily="18" charset="0"/>
              </a:rPr>
              <a:t>初始阶段</a:t>
            </a:r>
            <a:r>
              <a:rPr lang="zh-CN" altLang="zh-CN" sz="2800" kern="100" dirty="0">
                <a:solidFill>
                  <a:schemeClr val="bg1"/>
                </a:solidFill>
                <a:ea typeface="宋体" panose="02010600030101010101" pitchFamily="2" charset="-122"/>
                <a:cs typeface="Times New Roman" panose="02020603050405020304" pitchFamily="18" charset="0"/>
              </a:rPr>
              <a:t>，即玩家刚出安全屋时的阶段，各丧尸的刷新比较平稳</a:t>
            </a:r>
            <a:endParaRPr lang="en-US" altLang="zh-CN" sz="2800" kern="100" dirty="0">
              <a:solidFill>
                <a:schemeClr val="bg1"/>
              </a:solidFill>
              <a:ea typeface="宋体" panose="02010600030101010101" pitchFamily="2" charset="-122"/>
              <a:cs typeface="Times New Roman" panose="02020603050405020304" pitchFamily="18" charset="0"/>
            </a:endParaRPr>
          </a:p>
          <a:p>
            <a:pPr marL="571500" indent="-571500">
              <a:buFont typeface="Arial" panose="020B0604020202020204" pitchFamily="34" charset="0"/>
              <a:buChar char="•"/>
            </a:pPr>
            <a:r>
              <a:rPr lang="zh-CN" altLang="en-US" sz="2800" kern="100" dirty="0">
                <a:solidFill>
                  <a:srgbClr val="FF5050"/>
                </a:solidFill>
                <a:ea typeface="宋体" panose="02010600030101010101" pitchFamily="2" charset="-122"/>
                <a:cs typeface="Times New Roman" panose="02020603050405020304" pitchFamily="18" charset="0"/>
              </a:rPr>
              <a:t>顶峰阶段</a:t>
            </a:r>
            <a:r>
              <a:rPr lang="zh-CN" altLang="zh-CN" sz="2800" kern="100" dirty="0">
                <a:solidFill>
                  <a:schemeClr val="bg1"/>
                </a:solidFill>
                <a:ea typeface="宋体" panose="02010600030101010101" pitchFamily="2" charset="-122"/>
                <a:cs typeface="Times New Roman" panose="02020603050405020304" pitchFamily="18" charset="0"/>
              </a:rPr>
              <a:t>，当玩家被丧尸攻击、或者击杀丧尸时会使紧张值上升，当玩家失去行动能力时，也会使紧张值达到顶峰，当紧张值达到顶峰便会进入顶峰阶段，对游戏内容和丧尸的行动与刷新进行调节，这是战斗最为激烈的阶段</a:t>
            </a:r>
            <a:endParaRPr lang="en-US" altLang="zh-CN" sz="2800" kern="100" dirty="0">
              <a:solidFill>
                <a:schemeClr val="bg1"/>
              </a:solidFill>
              <a:ea typeface="宋体" panose="02010600030101010101" pitchFamily="2" charset="-122"/>
              <a:cs typeface="Times New Roman" panose="02020603050405020304" pitchFamily="18" charset="0"/>
            </a:endParaRPr>
          </a:p>
          <a:p>
            <a:pPr marL="571500" indent="-571500">
              <a:buFont typeface="Arial" panose="020B0604020202020204" pitchFamily="34" charset="0"/>
              <a:buChar char="•"/>
            </a:pPr>
            <a:r>
              <a:rPr lang="zh-CN" altLang="en-US" sz="2800" kern="100" dirty="0">
                <a:solidFill>
                  <a:srgbClr val="FF5050"/>
                </a:solidFill>
                <a:ea typeface="宋体" panose="02010600030101010101" pitchFamily="2" charset="-122"/>
                <a:cs typeface="Times New Roman" panose="02020603050405020304" pitchFamily="18" charset="0"/>
              </a:rPr>
              <a:t>放松阶段</a:t>
            </a:r>
            <a:r>
              <a:rPr lang="zh-CN" altLang="zh-CN" sz="2800" kern="100" dirty="0">
                <a:solidFill>
                  <a:schemeClr val="bg1"/>
                </a:solidFill>
                <a:ea typeface="宋体" panose="02010600030101010101" pitchFamily="2" charset="-122"/>
                <a:cs typeface="Times New Roman" panose="02020603050405020304" pitchFamily="18" charset="0"/>
              </a:rPr>
              <a:t>，顶峰阶段结束后，会进入放松阶段，给玩家以休息和补给的时间，如果玩家继续前进，将会提前结束该阶段进入初始阶段</a:t>
            </a:r>
            <a:endParaRPr lang="en-US" altLang="zh-CN" sz="2800" kern="100" dirty="0">
              <a:solidFill>
                <a:schemeClr val="bg1"/>
              </a:solidFill>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A4F8CC57-2A99-25F1-E67C-D89C32662B03}"/>
              </a:ext>
            </a:extLst>
          </p:cNvPr>
          <p:cNvSpPr txBox="1"/>
          <p:nvPr/>
        </p:nvSpPr>
        <p:spPr>
          <a:xfrm>
            <a:off x="2345843" y="1726122"/>
            <a:ext cx="6819496" cy="923330"/>
          </a:xfrm>
          <a:prstGeom prst="rect">
            <a:avLst/>
          </a:prstGeom>
          <a:noFill/>
        </p:spPr>
        <p:txBody>
          <a:bodyPr wrap="none" rtlCol="0">
            <a:spAutoFit/>
          </a:bodyPr>
          <a:lstStyle/>
          <a:p>
            <a:pPr algn="ctr"/>
            <a:r>
              <a:rPr lang="zh-CN" altLang="en-US" sz="5400" b="1" dirty="0">
                <a:solidFill>
                  <a:srgbClr val="FF0000"/>
                </a:solidFill>
              </a:rPr>
              <a:t>导演系统</a:t>
            </a:r>
            <a:r>
              <a:rPr lang="en-US" altLang="zh-CN" sz="5400" b="1" dirty="0">
                <a:solidFill>
                  <a:srgbClr val="FF0000"/>
                </a:solidFill>
              </a:rPr>
              <a:t>(AI Director)</a:t>
            </a:r>
          </a:p>
        </p:txBody>
      </p:sp>
      <p:pic>
        <p:nvPicPr>
          <p:cNvPr id="4" name="图片 3" descr="男人戴着眼镜&#10;&#10;描述已自动生成">
            <a:extLst>
              <a:ext uri="{FF2B5EF4-FFF2-40B4-BE49-F238E27FC236}">
                <a16:creationId xmlns:a16="http://schemas.microsoft.com/office/drawing/2014/main" id="{4DA709D8-DA74-0982-D183-488BCC419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883838"/>
            <a:ext cx="5854554" cy="3285467"/>
          </a:xfrm>
          <a:prstGeom prst="rect">
            <a:avLst/>
          </a:prstGeom>
        </p:spPr>
      </p:pic>
      <p:sp>
        <p:nvSpPr>
          <p:cNvPr id="6" name="矩形 5">
            <a:extLst>
              <a:ext uri="{FF2B5EF4-FFF2-40B4-BE49-F238E27FC236}">
                <a16:creationId xmlns:a16="http://schemas.microsoft.com/office/drawing/2014/main" id="{54A71379-B605-43FB-87A5-1C686299381B}"/>
              </a:ext>
            </a:extLst>
          </p:cNvPr>
          <p:cNvSpPr/>
          <p:nvPr/>
        </p:nvSpPr>
        <p:spPr>
          <a:xfrm>
            <a:off x="6679369" y="2686344"/>
            <a:ext cx="4465241" cy="348296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kern="100" dirty="0">
                <a:solidFill>
                  <a:schemeClr val="tx1"/>
                </a:solidFill>
                <a:effectLst/>
                <a:latin typeface="宋体" panose="02010600030101010101" pitchFamily="2" charset="-122"/>
                <a:cs typeface="Times New Roman" panose="02020603050405020304" pitchFamily="18" charset="0"/>
              </a:rPr>
              <a:t>"This is what makes procedural narrative more of a story-telling device than, say, a simple difficulty mechanism." -</a:t>
            </a:r>
            <a:r>
              <a:rPr lang="en-US" altLang="zh-CN" sz="2400" i="1" kern="100" dirty="0">
                <a:solidFill>
                  <a:schemeClr val="tx1"/>
                </a:solidFill>
                <a:effectLst/>
                <a:latin typeface="宋体" panose="02010600030101010101" pitchFamily="2" charset="-122"/>
                <a:cs typeface="Times New Roman" panose="02020603050405020304" pitchFamily="18" charset="0"/>
              </a:rPr>
              <a:t>Gabe Newell</a:t>
            </a:r>
            <a:endParaRPr lang="zh-CN" altLang="en-US" sz="2400" i="1" dirty="0">
              <a:solidFill>
                <a:schemeClr val="tx1"/>
              </a:solidFill>
            </a:endParaRPr>
          </a:p>
        </p:txBody>
      </p:sp>
    </p:spTree>
    <p:extLst>
      <p:ext uri="{BB962C8B-B14F-4D97-AF65-F5344CB8AC3E}">
        <p14:creationId xmlns:p14="http://schemas.microsoft.com/office/powerpoint/2010/main" val="32089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36A8FE-E571-F2AD-2BDB-03211FDC0C0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F2A3EDE-7686-4D9C-0ABF-46A5BC46F382}"/>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《1001</a:t>
            </a:r>
            <a:r>
              <a:rPr lang="zh-CN" altLang="en-US" b="1" i="1" dirty="0">
                <a:solidFill>
                  <a:schemeClr val="bg1"/>
                </a:solidFill>
              </a:rPr>
              <a:t>夜</a:t>
            </a:r>
            <a:r>
              <a:rPr lang="en-US" altLang="zh-CN" b="1" i="1" dirty="0">
                <a:solidFill>
                  <a:schemeClr val="bg1"/>
                </a:solidFill>
              </a:rPr>
              <a:t>》</a:t>
            </a:r>
            <a:endParaRPr lang="zh-CN" altLang="en-US" b="1" i="1" dirty="0">
              <a:solidFill>
                <a:schemeClr val="bg1"/>
              </a:solidFill>
            </a:endParaRPr>
          </a:p>
        </p:txBody>
      </p:sp>
      <p:sp>
        <p:nvSpPr>
          <p:cNvPr id="3" name="内容占位符 2">
            <a:extLst>
              <a:ext uri="{FF2B5EF4-FFF2-40B4-BE49-F238E27FC236}">
                <a16:creationId xmlns:a16="http://schemas.microsoft.com/office/drawing/2014/main" id="{A1284076-7DC5-A3DC-925F-4F022BAE95A5}"/>
              </a:ext>
            </a:extLst>
          </p:cNvPr>
          <p:cNvSpPr>
            <a:spLocks noGrp="1"/>
          </p:cNvSpPr>
          <p:nvPr>
            <p:ph idx="1"/>
          </p:nvPr>
        </p:nvSpPr>
        <p:spPr>
          <a:xfrm>
            <a:off x="838200" y="1825625"/>
            <a:ext cx="10515600" cy="3112135"/>
          </a:xfrm>
        </p:spPr>
        <p:txBody>
          <a:bodyPr/>
          <a:lstStyle/>
          <a:p>
            <a:pPr marL="0" indent="0" fontAlgn="base">
              <a:buNone/>
            </a:pPr>
            <a:r>
              <a:rPr lang="zh-CN" altLang="en-US" dirty="0">
                <a:solidFill>
                  <a:schemeClr val="bg1"/>
                </a:solidFill>
              </a:rPr>
              <a:t>作为一个在</a:t>
            </a:r>
            <a:r>
              <a:rPr lang="en-US" altLang="zh-CN" dirty="0">
                <a:solidFill>
                  <a:schemeClr val="bg1"/>
                </a:solidFill>
              </a:rPr>
              <a:t>2020</a:t>
            </a:r>
            <a:r>
              <a:rPr lang="zh-CN" altLang="en-US" dirty="0">
                <a:solidFill>
                  <a:schemeClr val="bg1"/>
                </a:solidFill>
              </a:rPr>
              <a:t>年开始的，早于</a:t>
            </a:r>
            <a:r>
              <a:rPr lang="en-US" altLang="zh-CN" dirty="0">
                <a:solidFill>
                  <a:schemeClr val="bg1"/>
                </a:solidFill>
              </a:rPr>
              <a:t>ChatGPT</a:t>
            </a:r>
            <a:r>
              <a:rPr lang="zh-CN" altLang="en-US" dirty="0">
                <a:solidFill>
                  <a:schemeClr val="bg1"/>
                </a:solidFill>
              </a:rPr>
              <a:t>发布的</a:t>
            </a:r>
            <a:r>
              <a:rPr lang="en-US" altLang="zh-CN" b="1" dirty="0">
                <a:solidFill>
                  <a:srgbClr val="7030A0"/>
                </a:solidFill>
              </a:rPr>
              <a:t>AI</a:t>
            </a:r>
            <a:r>
              <a:rPr lang="zh-CN" altLang="en-US" b="1" dirty="0">
                <a:solidFill>
                  <a:srgbClr val="7030A0"/>
                </a:solidFill>
              </a:rPr>
              <a:t>原生游戏</a:t>
            </a:r>
            <a:r>
              <a:rPr lang="zh-CN" altLang="en-US" dirty="0">
                <a:solidFill>
                  <a:schemeClr val="bg1"/>
                </a:solidFill>
              </a:rPr>
              <a:t>，这个实验性作品的动机，是</a:t>
            </a:r>
            <a:r>
              <a:rPr lang="zh-CN" altLang="en-US" b="1" dirty="0">
                <a:solidFill>
                  <a:schemeClr val="bg1"/>
                </a:solidFill>
              </a:rPr>
              <a:t>探索基于对话</a:t>
            </a:r>
            <a:r>
              <a:rPr lang="en-US" altLang="zh-CN" b="1" dirty="0">
                <a:solidFill>
                  <a:schemeClr val="bg1"/>
                </a:solidFill>
              </a:rPr>
              <a:t>AI</a:t>
            </a:r>
            <a:r>
              <a:rPr lang="zh-CN" altLang="en-US" b="1" dirty="0">
                <a:solidFill>
                  <a:schemeClr val="bg1"/>
                </a:solidFill>
              </a:rPr>
              <a:t>的创意叙事游戏玩法。</a:t>
            </a:r>
            <a:endParaRPr lang="en-US" altLang="zh-CN" b="1" dirty="0">
              <a:solidFill>
                <a:schemeClr val="bg1"/>
              </a:solidFill>
            </a:endParaRPr>
          </a:p>
          <a:p>
            <a:pPr marL="0" indent="0" fontAlgn="base">
              <a:buNone/>
            </a:pPr>
            <a:br>
              <a:rPr lang="zh-CN" altLang="en-US" dirty="0">
                <a:solidFill>
                  <a:schemeClr val="bg1"/>
                </a:solidFill>
              </a:rPr>
            </a:br>
            <a:r>
              <a:rPr lang="zh-CN" altLang="en-US" dirty="0">
                <a:solidFill>
                  <a:schemeClr val="bg1"/>
                </a:solidFill>
              </a:rPr>
              <a:t>这个游戏是作为一个艺术和学术项目开始的。我们的原则一直是：</a:t>
            </a:r>
            <a:r>
              <a:rPr lang="zh-CN" altLang="en-US" dirty="0">
                <a:solidFill>
                  <a:srgbClr val="7030A0"/>
                </a:solidFill>
              </a:rPr>
              <a:t>只使用</a:t>
            </a:r>
            <a:r>
              <a:rPr lang="en-US" altLang="zh-CN" dirty="0">
                <a:solidFill>
                  <a:srgbClr val="7030A0"/>
                </a:solidFill>
              </a:rPr>
              <a:t>AI</a:t>
            </a:r>
            <a:r>
              <a:rPr lang="zh-CN" altLang="en-US" dirty="0">
                <a:solidFill>
                  <a:srgbClr val="7030A0"/>
                </a:solidFill>
              </a:rPr>
              <a:t>来创造以前不可能的新颖游戏体验，而不是以任何方式替代人类的创造力</a:t>
            </a:r>
            <a:r>
              <a:rPr lang="zh-CN" altLang="en-US" dirty="0">
                <a:solidFill>
                  <a:schemeClr val="bg1"/>
                </a:solidFill>
              </a:rPr>
              <a:t>。</a:t>
            </a:r>
            <a:r>
              <a:rPr lang="zh-CN" altLang="en-US" b="1" dirty="0">
                <a:solidFill>
                  <a:schemeClr val="bg1"/>
                </a:solidFill>
              </a:rPr>
              <a:t>所有游戏美术都由团队中的艺术家手工制作</a:t>
            </a:r>
            <a:r>
              <a:rPr lang="zh-CN" altLang="en-US" dirty="0">
                <a:solidFill>
                  <a:schemeClr val="bg1"/>
                </a:solidFill>
              </a:rPr>
              <a:t>。</a:t>
            </a:r>
          </a:p>
        </p:txBody>
      </p:sp>
      <p:sp>
        <p:nvSpPr>
          <p:cNvPr id="21" name="椭圆 20">
            <a:extLst>
              <a:ext uri="{FF2B5EF4-FFF2-40B4-BE49-F238E27FC236}">
                <a16:creationId xmlns:a16="http://schemas.microsoft.com/office/drawing/2014/main" id="{44C31F40-1448-36F1-3097-A74C6F8AE9FA}"/>
              </a:ext>
            </a:extLst>
          </p:cNvPr>
          <p:cNvSpPr/>
          <p:nvPr/>
        </p:nvSpPr>
        <p:spPr>
          <a:xfrm rot="16200000" flipV="1">
            <a:off x="8190079" y="956991"/>
            <a:ext cx="254512" cy="25451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D9C7A34C-5070-8D18-0F1D-FF00CF45AE0E}"/>
              </a:ext>
            </a:extLst>
          </p:cNvPr>
          <p:cNvSpPr/>
          <p:nvPr/>
        </p:nvSpPr>
        <p:spPr>
          <a:xfrm flipV="1">
            <a:off x="10420045" y="954118"/>
            <a:ext cx="254512" cy="25451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8940F18-0F69-456A-5AAC-CEE980F599EA}"/>
              </a:ext>
            </a:extLst>
          </p:cNvPr>
          <p:cNvSpPr/>
          <p:nvPr/>
        </p:nvSpPr>
        <p:spPr>
          <a:xfrm rot="16200000" flipV="1">
            <a:off x="9083087"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034B8A4-83E5-725F-1676-DA2AD101A658}"/>
              </a:ext>
            </a:extLst>
          </p:cNvPr>
          <p:cNvSpPr/>
          <p:nvPr/>
        </p:nvSpPr>
        <p:spPr>
          <a:xfrm rot="16200000" flipV="1">
            <a:off x="9350479"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4F04CEC-1C93-80E7-3F32-FC83DE22E5DC}"/>
              </a:ext>
            </a:extLst>
          </p:cNvPr>
          <p:cNvSpPr/>
          <p:nvPr/>
        </p:nvSpPr>
        <p:spPr>
          <a:xfrm rot="16200000" flipV="1">
            <a:off x="9617871"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39775F0-DA0F-2378-891A-CE0620F8211B}"/>
              </a:ext>
            </a:extLst>
          </p:cNvPr>
          <p:cNvSpPr/>
          <p:nvPr/>
        </p:nvSpPr>
        <p:spPr>
          <a:xfrm rot="16200000" flipV="1">
            <a:off x="9885263"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941AE0A6-4F60-466D-AEAA-013A54C5875E}"/>
              </a:ext>
            </a:extLst>
          </p:cNvPr>
          <p:cNvSpPr/>
          <p:nvPr/>
        </p:nvSpPr>
        <p:spPr>
          <a:xfrm rot="16200000" flipV="1">
            <a:off x="10152654"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CBBDB779-20FB-4FE1-15A3-551F5BB9FE66}"/>
              </a:ext>
            </a:extLst>
          </p:cNvPr>
          <p:cNvSpPr/>
          <p:nvPr/>
        </p:nvSpPr>
        <p:spPr>
          <a:xfrm rot="16200000" flipV="1">
            <a:off x="8817333" y="990806"/>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4E91151-ADD8-3BA8-09A2-E445AB5150B7}"/>
              </a:ext>
            </a:extLst>
          </p:cNvPr>
          <p:cNvSpPr/>
          <p:nvPr/>
        </p:nvSpPr>
        <p:spPr>
          <a:xfrm rot="16200000" flipV="1">
            <a:off x="8549941" y="990806"/>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descr="电脑游戏的屏幕&#10;&#10;中度可信度描述已自动生成">
            <a:extLst>
              <a:ext uri="{FF2B5EF4-FFF2-40B4-BE49-F238E27FC236}">
                <a16:creationId xmlns:a16="http://schemas.microsoft.com/office/drawing/2014/main" id="{6906AC1B-D64B-A601-BE4B-63CCF1CED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480" y="1311042"/>
            <a:ext cx="4572000" cy="2571750"/>
          </a:xfrm>
          <a:prstGeom prst="rect">
            <a:avLst/>
          </a:prstGeom>
        </p:spPr>
      </p:pic>
      <p:pic>
        <p:nvPicPr>
          <p:cNvPr id="33" name="图片 32" descr="模糊的照片上有人在表演&#10;&#10;中度可信度描述已自动生成">
            <a:extLst>
              <a:ext uri="{FF2B5EF4-FFF2-40B4-BE49-F238E27FC236}">
                <a16:creationId xmlns:a16="http://schemas.microsoft.com/office/drawing/2014/main" id="{24AC7B54-E0D0-FC7C-A4F1-D09352D38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3585" y="1279199"/>
            <a:ext cx="4572000" cy="2571750"/>
          </a:xfrm>
          <a:prstGeom prst="rect">
            <a:avLst/>
          </a:prstGeom>
        </p:spPr>
      </p:pic>
      <p:pic>
        <p:nvPicPr>
          <p:cNvPr id="35" name="图片 34" descr="卡通人物&#10;&#10;中度可信度描述已自动生成">
            <a:extLst>
              <a:ext uri="{FF2B5EF4-FFF2-40B4-BE49-F238E27FC236}">
                <a16:creationId xmlns:a16="http://schemas.microsoft.com/office/drawing/2014/main" id="{E3F4E2FD-0AD0-3201-739E-3A0E634F4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2480" y="3882792"/>
            <a:ext cx="4572000" cy="2571750"/>
          </a:xfrm>
          <a:prstGeom prst="rect">
            <a:avLst/>
          </a:prstGeom>
        </p:spPr>
      </p:pic>
      <p:pic>
        <p:nvPicPr>
          <p:cNvPr id="37" name="图片 36" descr="图片包含 桌子, 男人, 笔记本, 女人&#10;&#10;描述已自动生成">
            <a:extLst>
              <a:ext uri="{FF2B5EF4-FFF2-40B4-BE49-F238E27FC236}">
                <a16:creationId xmlns:a16="http://schemas.microsoft.com/office/drawing/2014/main" id="{E99D3B5B-853C-833C-0170-EF7EE2A5CA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3585" y="3887554"/>
            <a:ext cx="4572000" cy="2562225"/>
          </a:xfrm>
          <a:prstGeom prst="rect">
            <a:avLst/>
          </a:prstGeom>
        </p:spPr>
      </p:pic>
    </p:spTree>
    <p:extLst>
      <p:ext uri="{BB962C8B-B14F-4D97-AF65-F5344CB8AC3E}">
        <p14:creationId xmlns:p14="http://schemas.microsoft.com/office/powerpoint/2010/main" val="26661190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1A0B7B18-8406-9CBC-BF78-43E920DACF9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3AB9374-30A1-94FC-F1EA-45525B9807AB}"/>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《1001</a:t>
            </a:r>
            <a:r>
              <a:rPr lang="zh-CN" altLang="en-US" b="1" i="1" dirty="0">
                <a:solidFill>
                  <a:schemeClr val="bg1"/>
                </a:solidFill>
              </a:rPr>
              <a:t>夜</a:t>
            </a:r>
            <a:r>
              <a:rPr lang="en-US" altLang="zh-CN" b="1" i="1" dirty="0">
                <a:solidFill>
                  <a:schemeClr val="bg1"/>
                </a:solidFill>
              </a:rPr>
              <a:t>》</a:t>
            </a:r>
            <a:endParaRPr lang="zh-CN" altLang="en-US" b="1" i="1" dirty="0">
              <a:solidFill>
                <a:schemeClr val="bg1"/>
              </a:solidFill>
            </a:endParaRPr>
          </a:p>
        </p:txBody>
      </p:sp>
      <p:sp>
        <p:nvSpPr>
          <p:cNvPr id="21" name="椭圆 20">
            <a:extLst>
              <a:ext uri="{FF2B5EF4-FFF2-40B4-BE49-F238E27FC236}">
                <a16:creationId xmlns:a16="http://schemas.microsoft.com/office/drawing/2014/main" id="{803329AC-86F1-438C-7864-51FF2685DC25}"/>
              </a:ext>
            </a:extLst>
          </p:cNvPr>
          <p:cNvSpPr/>
          <p:nvPr/>
        </p:nvSpPr>
        <p:spPr>
          <a:xfrm rot="16200000" flipV="1">
            <a:off x="8190079" y="956991"/>
            <a:ext cx="254512" cy="25451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F056CB72-D06D-2B17-E5DB-74790292D802}"/>
              </a:ext>
            </a:extLst>
          </p:cNvPr>
          <p:cNvSpPr/>
          <p:nvPr/>
        </p:nvSpPr>
        <p:spPr>
          <a:xfrm flipV="1">
            <a:off x="10420045" y="954118"/>
            <a:ext cx="254512" cy="25451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CCD2575-4026-71BF-B2B9-E1F81DF0F82A}"/>
              </a:ext>
            </a:extLst>
          </p:cNvPr>
          <p:cNvSpPr/>
          <p:nvPr/>
        </p:nvSpPr>
        <p:spPr>
          <a:xfrm rot="16200000" flipV="1">
            <a:off x="9083087"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E98DDE8-19B7-C671-3050-D3F625CF5B00}"/>
              </a:ext>
            </a:extLst>
          </p:cNvPr>
          <p:cNvSpPr/>
          <p:nvPr/>
        </p:nvSpPr>
        <p:spPr>
          <a:xfrm rot="16200000" flipV="1">
            <a:off x="9350479"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6C3EDBB-D902-B300-C271-0DE69F54BCA8}"/>
              </a:ext>
            </a:extLst>
          </p:cNvPr>
          <p:cNvSpPr/>
          <p:nvPr/>
        </p:nvSpPr>
        <p:spPr>
          <a:xfrm rot="16200000" flipV="1">
            <a:off x="9617871"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90E3054-9655-6483-31BE-7923920CD617}"/>
              </a:ext>
            </a:extLst>
          </p:cNvPr>
          <p:cNvSpPr/>
          <p:nvPr/>
        </p:nvSpPr>
        <p:spPr>
          <a:xfrm rot="16200000" flipV="1">
            <a:off x="9885263"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FE75BB70-9507-1AC1-570D-8AC6A0F211BF}"/>
              </a:ext>
            </a:extLst>
          </p:cNvPr>
          <p:cNvSpPr/>
          <p:nvPr/>
        </p:nvSpPr>
        <p:spPr>
          <a:xfrm rot="16200000" flipV="1">
            <a:off x="10152654"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F3442F52-F6F1-75A2-ECC7-177872AD99CC}"/>
              </a:ext>
            </a:extLst>
          </p:cNvPr>
          <p:cNvSpPr/>
          <p:nvPr/>
        </p:nvSpPr>
        <p:spPr>
          <a:xfrm rot="16200000" flipV="1">
            <a:off x="8817333" y="990806"/>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7BBDB6F-549F-861B-028A-2E380D192D89}"/>
              </a:ext>
            </a:extLst>
          </p:cNvPr>
          <p:cNvSpPr/>
          <p:nvPr/>
        </p:nvSpPr>
        <p:spPr>
          <a:xfrm rot="16200000" flipV="1">
            <a:off x="8549941" y="990806"/>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内容占位符 6" descr="不同类型的海报&#10;&#10;描述已自动生成">
            <a:extLst>
              <a:ext uri="{FF2B5EF4-FFF2-40B4-BE49-F238E27FC236}">
                <a16:creationId xmlns:a16="http://schemas.microsoft.com/office/drawing/2014/main" id="{FA651F85-281E-6579-4E42-A7375001CB21}"/>
              </a:ext>
            </a:extLst>
          </p:cNvPr>
          <p:cNvPicPr>
            <a:picLocks noGrp="1" noChangeAspect="1"/>
          </p:cNvPicPr>
          <p:nvPr>
            <p:ph idx="1"/>
          </p:nvPr>
        </p:nvPicPr>
        <p:blipFill>
          <a:blip r:embed="rId4">
            <a:alphaModFix amt="93000"/>
            <a:extLst>
              <a:ext uri="{28A0092B-C50C-407E-A947-70E740481C1C}">
                <a14:useLocalDpi xmlns:a14="http://schemas.microsoft.com/office/drawing/2010/main" val="0"/>
              </a:ext>
            </a:extLst>
          </a:blip>
          <a:stretch>
            <a:fillRect/>
          </a:stretch>
        </p:blipFill>
        <p:spPr>
          <a:xfrm>
            <a:off x="6980018" y="0"/>
            <a:ext cx="5127608" cy="6858000"/>
          </a:xfrm>
        </p:spPr>
      </p:pic>
      <p:sp>
        <p:nvSpPr>
          <p:cNvPr id="8" name="文本框 7">
            <a:extLst>
              <a:ext uri="{FF2B5EF4-FFF2-40B4-BE49-F238E27FC236}">
                <a16:creationId xmlns:a16="http://schemas.microsoft.com/office/drawing/2014/main" id="{4DDDFD51-8FD6-9AB1-367B-493D22B8E8D7}"/>
              </a:ext>
            </a:extLst>
          </p:cNvPr>
          <p:cNvSpPr txBox="1"/>
          <p:nvPr/>
        </p:nvSpPr>
        <p:spPr>
          <a:xfrm>
            <a:off x="1014509" y="1289910"/>
            <a:ext cx="5211683" cy="4832092"/>
          </a:xfrm>
          <a:prstGeom prst="rect">
            <a:avLst/>
          </a:prstGeom>
          <a:noFill/>
        </p:spPr>
        <p:txBody>
          <a:bodyPr wrap="none" rtlCol="0">
            <a:spAutoFit/>
          </a:bodyPr>
          <a:lstStyle/>
          <a:p>
            <a:r>
              <a:rPr lang="zh-CN" altLang="en-US" sz="2800" dirty="0"/>
              <a:t>通过讲述故事引导国王提到武器</a:t>
            </a:r>
            <a:endParaRPr lang="en-US" altLang="zh-CN" sz="2800" dirty="0"/>
          </a:p>
          <a:p>
            <a:endParaRPr lang="en-US" altLang="zh-CN" sz="2800" dirty="0"/>
          </a:p>
          <a:p>
            <a:r>
              <a:rPr lang="zh-CN" altLang="en-US" sz="2800" dirty="0"/>
              <a:t>点击关键字收集武器</a:t>
            </a:r>
            <a:endParaRPr lang="en-US" altLang="zh-CN" sz="2800" dirty="0"/>
          </a:p>
          <a:p>
            <a:endParaRPr lang="en-US" altLang="zh-CN" sz="2800" dirty="0"/>
          </a:p>
          <a:p>
            <a:r>
              <a:rPr lang="zh-CN" altLang="en-US" sz="2800" dirty="0"/>
              <a:t>故事世界扩展为游戏背景</a:t>
            </a:r>
            <a:endParaRPr lang="en-US" altLang="zh-CN" sz="2800" dirty="0"/>
          </a:p>
          <a:p>
            <a:endParaRPr lang="en-US" altLang="zh-CN" sz="2800" dirty="0"/>
          </a:p>
          <a:p>
            <a:r>
              <a:rPr lang="zh-CN" altLang="en-US" sz="2800" dirty="0"/>
              <a:t>循环四次</a:t>
            </a:r>
            <a:endParaRPr lang="en-US" altLang="zh-CN" sz="2800" dirty="0"/>
          </a:p>
          <a:p>
            <a:endParaRPr lang="en-US" altLang="zh-CN" sz="2800" dirty="0"/>
          </a:p>
          <a:p>
            <a:r>
              <a:rPr lang="zh-CN" altLang="en-US" sz="2800" dirty="0"/>
              <a:t>进入与国王的战斗</a:t>
            </a:r>
            <a:endParaRPr lang="en-US" altLang="zh-CN" sz="2800" dirty="0"/>
          </a:p>
          <a:p>
            <a:endParaRPr lang="en-US" altLang="zh-CN" sz="2800" dirty="0"/>
          </a:p>
          <a:p>
            <a:r>
              <a:rPr lang="zh-CN" altLang="en-US" sz="2800" dirty="0"/>
              <a:t>杀死国王</a:t>
            </a:r>
          </a:p>
        </p:txBody>
      </p:sp>
    </p:spTree>
    <p:extLst>
      <p:ext uri="{BB962C8B-B14F-4D97-AF65-F5344CB8AC3E}">
        <p14:creationId xmlns:p14="http://schemas.microsoft.com/office/powerpoint/2010/main" val="11778128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15F4D-AC66-17D3-8665-D4BA1A189CE1}"/>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210E4F57-7ED9-3001-4E80-28D034D0F10E}"/>
              </a:ext>
            </a:extLst>
          </p:cNvPr>
          <p:cNvSpPr/>
          <p:nvPr/>
        </p:nvSpPr>
        <p:spPr>
          <a:xfrm>
            <a:off x="3810000" y="777240"/>
            <a:ext cx="3390900" cy="815341"/>
          </a:xfrm>
          <a:prstGeom prst="rect">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D36FF57-23C1-5402-5394-11E7D46EAFDE}"/>
              </a:ext>
            </a:extLst>
          </p:cNvPr>
          <p:cNvSpPr>
            <a:spLocks noGrp="1"/>
          </p:cNvSpPr>
          <p:nvPr>
            <p:ph type="title"/>
          </p:nvPr>
        </p:nvSpPr>
        <p:spPr>
          <a:xfrm>
            <a:off x="4054906" y="848999"/>
            <a:ext cx="2917394" cy="743582"/>
          </a:xfrm>
        </p:spPr>
        <p:txBody>
          <a:bodyPr>
            <a:normAutofit/>
          </a:bodyPr>
          <a:lstStyle/>
          <a:p>
            <a:r>
              <a:rPr lang="zh-CN" altLang="en-US" sz="3200" dirty="0">
                <a:latin typeface="Fusion Pixel 10px Monospaced zh" panose="020B0604020202020204" pitchFamily="2" charset="0"/>
                <a:ea typeface="Fusion Pixel 10px Monospaced zh" panose="020B0604020202020204" pitchFamily="2" charset="0"/>
              </a:rPr>
              <a:t>工具有哪些呢？</a:t>
            </a:r>
          </a:p>
        </p:txBody>
      </p:sp>
      <p:pic>
        <p:nvPicPr>
          <p:cNvPr id="5" name="内容占位符 4">
            <a:extLst>
              <a:ext uri="{FF2B5EF4-FFF2-40B4-BE49-F238E27FC236}">
                <a16:creationId xmlns:a16="http://schemas.microsoft.com/office/drawing/2014/main" id="{315CA2DC-7CA1-D45D-B8BC-FC14F5C2D6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2265"/>
            <a:ext cx="12555219" cy="6032497"/>
          </a:xfrm>
        </p:spPr>
      </p:pic>
      <p:sp>
        <p:nvSpPr>
          <p:cNvPr id="7" name="文本框 6">
            <a:hlinkClick r:id="rId4" action="ppaction://hlinksldjump"/>
            <a:extLst>
              <a:ext uri="{FF2B5EF4-FFF2-40B4-BE49-F238E27FC236}">
                <a16:creationId xmlns:a16="http://schemas.microsoft.com/office/drawing/2014/main" id="{284D814C-6222-1CE2-0FB8-37DC53B1C09F}"/>
              </a:ext>
            </a:extLst>
          </p:cNvPr>
          <p:cNvSpPr txBox="1"/>
          <p:nvPr/>
        </p:nvSpPr>
        <p:spPr>
          <a:xfrm>
            <a:off x="4814914" y="2171700"/>
            <a:ext cx="6615086" cy="523220"/>
          </a:xfrm>
          <a:prstGeom prst="rect">
            <a:avLst/>
          </a:prstGeom>
          <a:noFill/>
        </p:spPr>
        <p:txBody>
          <a:bodyPr wrap="square" rtlCol="0">
            <a:spAutoFit/>
          </a:bodyPr>
          <a:lstStyle/>
          <a:p>
            <a:r>
              <a:rPr lang="zh-CN" altLang="en-US" sz="2800" dirty="0">
                <a:solidFill>
                  <a:schemeClr val="bg1"/>
                </a:solidFill>
              </a:rPr>
              <a:t>自动化测试</a:t>
            </a:r>
          </a:p>
        </p:txBody>
      </p:sp>
      <p:sp>
        <p:nvSpPr>
          <p:cNvPr id="8" name="文本框 7">
            <a:hlinkClick r:id="rId5" action="ppaction://hlinksldjump"/>
            <a:extLst>
              <a:ext uri="{FF2B5EF4-FFF2-40B4-BE49-F238E27FC236}">
                <a16:creationId xmlns:a16="http://schemas.microsoft.com/office/drawing/2014/main" id="{CEF67AE4-ACE8-BF61-DA3B-E5D9FAB71D3C}"/>
              </a:ext>
            </a:extLst>
          </p:cNvPr>
          <p:cNvSpPr txBox="1"/>
          <p:nvPr/>
        </p:nvSpPr>
        <p:spPr>
          <a:xfrm>
            <a:off x="4814914" y="3578901"/>
            <a:ext cx="6684660" cy="523220"/>
          </a:xfrm>
          <a:prstGeom prst="rect">
            <a:avLst/>
          </a:prstGeom>
          <a:noFill/>
        </p:spPr>
        <p:txBody>
          <a:bodyPr wrap="square" rtlCol="0">
            <a:spAutoFit/>
          </a:bodyPr>
          <a:lstStyle/>
          <a:p>
            <a:r>
              <a:rPr lang="en-US" altLang="zh-CN" sz="2800" dirty="0">
                <a:solidFill>
                  <a:schemeClr val="bg1"/>
                </a:solidFill>
              </a:rPr>
              <a:t>AIGC</a:t>
            </a:r>
            <a:r>
              <a:rPr lang="zh-CN" altLang="en-US" sz="2800" dirty="0">
                <a:solidFill>
                  <a:schemeClr val="bg1"/>
                </a:solidFill>
              </a:rPr>
              <a:t>工具</a:t>
            </a:r>
          </a:p>
        </p:txBody>
      </p:sp>
      <p:sp>
        <p:nvSpPr>
          <p:cNvPr id="10" name="文本框 9">
            <a:hlinkClick r:id="rId6" action="ppaction://hlinksldjump"/>
            <a:extLst>
              <a:ext uri="{FF2B5EF4-FFF2-40B4-BE49-F238E27FC236}">
                <a16:creationId xmlns:a16="http://schemas.microsoft.com/office/drawing/2014/main" id="{5E39178A-A09F-E24F-A9ED-DE5F6790008E}"/>
              </a:ext>
            </a:extLst>
          </p:cNvPr>
          <p:cNvSpPr txBox="1"/>
          <p:nvPr/>
        </p:nvSpPr>
        <p:spPr>
          <a:xfrm>
            <a:off x="4544866" y="4940413"/>
            <a:ext cx="6615085" cy="523220"/>
          </a:xfrm>
          <a:prstGeom prst="rect">
            <a:avLst/>
          </a:prstGeom>
          <a:noFill/>
        </p:spPr>
        <p:txBody>
          <a:bodyPr wrap="square" rtlCol="0">
            <a:spAutoFit/>
          </a:bodyPr>
          <a:lstStyle/>
          <a:p>
            <a:r>
              <a:rPr lang="zh-CN" altLang="en-US" sz="2800" dirty="0">
                <a:solidFill>
                  <a:schemeClr val="bg1"/>
                </a:solidFill>
              </a:rPr>
              <a:t>唉嘿略略略</a:t>
            </a:r>
          </a:p>
        </p:txBody>
      </p:sp>
      <p:sp>
        <p:nvSpPr>
          <p:cNvPr id="3" name="文本框 2">
            <a:extLst>
              <a:ext uri="{FF2B5EF4-FFF2-40B4-BE49-F238E27FC236}">
                <a16:creationId xmlns:a16="http://schemas.microsoft.com/office/drawing/2014/main" id="{D2FF6946-F6AF-543C-7571-93AD4F292FBD}"/>
              </a:ext>
            </a:extLst>
          </p:cNvPr>
          <p:cNvSpPr txBox="1"/>
          <p:nvPr/>
        </p:nvSpPr>
        <p:spPr>
          <a:xfrm rot="20140382">
            <a:off x="4444134" y="1741466"/>
            <a:ext cx="954107" cy="400110"/>
          </a:xfrm>
          <a:prstGeom prst="rect">
            <a:avLst/>
          </a:prstGeom>
          <a:noFill/>
        </p:spPr>
        <p:txBody>
          <a:bodyPr wrap="none" rtlCol="0">
            <a:spAutoFit/>
          </a:bodyPr>
          <a:lstStyle/>
          <a:p>
            <a:r>
              <a:rPr lang="zh-CN" altLang="en-US" sz="2000" i="1" dirty="0">
                <a:solidFill>
                  <a:schemeClr val="accent4">
                    <a:lumMod val="20000"/>
                    <a:lumOff val="80000"/>
                  </a:schemeClr>
                </a:solidFill>
              </a:rPr>
              <a:t>已完成</a:t>
            </a:r>
          </a:p>
        </p:txBody>
      </p:sp>
    </p:spTree>
    <p:extLst>
      <p:ext uri="{BB962C8B-B14F-4D97-AF65-F5344CB8AC3E}">
        <p14:creationId xmlns:p14="http://schemas.microsoft.com/office/powerpoint/2010/main" val="12859215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p:bldP spid="8" grpId="0"/>
      <p:bldP spid="10"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01B692AF-76A8-64A5-61F8-8F5A0618888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E9E51B-5304-B921-7E42-6E3DCE248A5E}"/>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en-US" altLang="zh-CN" b="1" i="1" dirty="0">
                <a:solidFill>
                  <a:schemeClr val="bg1"/>
                </a:solidFill>
              </a:rPr>
              <a:t>《1001</a:t>
            </a:r>
            <a:r>
              <a:rPr lang="zh-CN" altLang="en-US" b="1" i="1" dirty="0">
                <a:solidFill>
                  <a:schemeClr val="bg1"/>
                </a:solidFill>
              </a:rPr>
              <a:t>夜</a:t>
            </a:r>
            <a:r>
              <a:rPr lang="en-US" altLang="zh-CN" b="1" i="1" dirty="0">
                <a:solidFill>
                  <a:schemeClr val="bg1"/>
                </a:solidFill>
              </a:rPr>
              <a:t>》</a:t>
            </a:r>
            <a:endParaRPr lang="zh-CN" altLang="en-US" b="1" i="1" dirty="0">
              <a:solidFill>
                <a:schemeClr val="bg1"/>
              </a:solidFill>
            </a:endParaRPr>
          </a:p>
        </p:txBody>
      </p:sp>
      <p:sp>
        <p:nvSpPr>
          <p:cNvPr id="21" name="椭圆 20">
            <a:extLst>
              <a:ext uri="{FF2B5EF4-FFF2-40B4-BE49-F238E27FC236}">
                <a16:creationId xmlns:a16="http://schemas.microsoft.com/office/drawing/2014/main" id="{C235BCCE-4A5F-DE9E-D76F-2E449C13F94E}"/>
              </a:ext>
            </a:extLst>
          </p:cNvPr>
          <p:cNvSpPr/>
          <p:nvPr/>
        </p:nvSpPr>
        <p:spPr>
          <a:xfrm rot="16200000" flipV="1">
            <a:off x="8190079" y="956991"/>
            <a:ext cx="254512" cy="25451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85080FC6-7EF7-D189-CE6B-263BA0D77479}"/>
              </a:ext>
            </a:extLst>
          </p:cNvPr>
          <p:cNvSpPr/>
          <p:nvPr/>
        </p:nvSpPr>
        <p:spPr>
          <a:xfrm flipV="1">
            <a:off x="10420045" y="954118"/>
            <a:ext cx="254512" cy="25451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42EA4F6D-F19E-379D-A0F7-F311961D7F1C}"/>
              </a:ext>
            </a:extLst>
          </p:cNvPr>
          <p:cNvSpPr/>
          <p:nvPr/>
        </p:nvSpPr>
        <p:spPr>
          <a:xfrm rot="16200000" flipV="1">
            <a:off x="9083087"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B412A06-F916-095C-B84C-518C0ED469B1}"/>
              </a:ext>
            </a:extLst>
          </p:cNvPr>
          <p:cNvSpPr/>
          <p:nvPr/>
        </p:nvSpPr>
        <p:spPr>
          <a:xfrm rot="16200000" flipV="1">
            <a:off x="9350479"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11A57B0-BC91-197A-EB62-3B4C8516BBD7}"/>
              </a:ext>
            </a:extLst>
          </p:cNvPr>
          <p:cNvSpPr/>
          <p:nvPr/>
        </p:nvSpPr>
        <p:spPr>
          <a:xfrm rot="16200000" flipV="1">
            <a:off x="9617871"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5416D3-3D5D-C2EE-6D85-D6E49835EA75}"/>
              </a:ext>
            </a:extLst>
          </p:cNvPr>
          <p:cNvSpPr/>
          <p:nvPr/>
        </p:nvSpPr>
        <p:spPr>
          <a:xfrm rot="16200000" flipV="1">
            <a:off x="9885263"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1F580F53-C96A-8D76-198E-35BE85B9145F}"/>
              </a:ext>
            </a:extLst>
          </p:cNvPr>
          <p:cNvSpPr/>
          <p:nvPr/>
        </p:nvSpPr>
        <p:spPr>
          <a:xfrm rot="16200000" flipV="1">
            <a:off x="10152654" y="995169"/>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865975B-238E-F2A2-1AE6-F218C69D8959}"/>
              </a:ext>
            </a:extLst>
          </p:cNvPr>
          <p:cNvSpPr/>
          <p:nvPr/>
        </p:nvSpPr>
        <p:spPr>
          <a:xfrm rot="16200000" flipV="1">
            <a:off x="8817333" y="990806"/>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37D86FE-C203-DDA4-89B2-0A9559503370}"/>
              </a:ext>
            </a:extLst>
          </p:cNvPr>
          <p:cNvSpPr/>
          <p:nvPr/>
        </p:nvSpPr>
        <p:spPr>
          <a:xfrm rot="16200000" flipV="1">
            <a:off x="8549941" y="990806"/>
            <a:ext cx="164504" cy="164504"/>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内容占位符 6">
            <a:extLst>
              <a:ext uri="{FF2B5EF4-FFF2-40B4-BE49-F238E27FC236}">
                <a16:creationId xmlns:a16="http://schemas.microsoft.com/office/drawing/2014/main" id="{48E98F7A-4EB6-A09A-F2FD-2C23845A16D6}"/>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6980018" y="0"/>
            <a:ext cx="5127608" cy="6858000"/>
          </a:xfrm>
        </p:spPr>
      </p:pic>
      <p:sp>
        <p:nvSpPr>
          <p:cNvPr id="3" name="文本框 2">
            <a:extLst>
              <a:ext uri="{FF2B5EF4-FFF2-40B4-BE49-F238E27FC236}">
                <a16:creationId xmlns:a16="http://schemas.microsoft.com/office/drawing/2014/main" id="{E412D66A-AA6E-6C7A-1832-B95D7921F47E}"/>
              </a:ext>
            </a:extLst>
          </p:cNvPr>
          <p:cNvSpPr txBox="1"/>
          <p:nvPr/>
        </p:nvSpPr>
        <p:spPr>
          <a:xfrm>
            <a:off x="315708" y="1559450"/>
            <a:ext cx="6552452" cy="5293757"/>
          </a:xfrm>
          <a:prstGeom prst="rect">
            <a:avLst/>
          </a:prstGeom>
          <a:noFill/>
        </p:spPr>
        <p:txBody>
          <a:bodyPr wrap="square" rtlCol="0">
            <a:spAutoFit/>
          </a:bodyPr>
          <a:lstStyle/>
          <a:p>
            <a:r>
              <a:rPr lang="zh-CN"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开发者首先将国王设计为易变、傲慢的角色，他不会道歉或回答问题，只会以骄傲和易怒的语气继续编织故事，再设定了故事背景，故事中应包含剑、盾、匕首、刀、魔杖等元素，但如果这些元素与故事背景不相符，则不应强行包含。国王的回应必须以</a:t>
            </a:r>
            <a:r>
              <a:rPr lang="en-US" altLang="zh-CN" sz="2000" b="1" kern="100" dirty="0">
                <a:solidFill>
                  <a:srgbClr val="7030A0"/>
                </a:solidFill>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.JSON</a:t>
            </a:r>
            <a:r>
              <a:rPr lang="zh-CN" altLang="zh-CN" sz="2000" b="1" kern="100" dirty="0">
                <a:solidFill>
                  <a:srgbClr val="7030A0"/>
                </a:solidFill>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格式</a:t>
            </a:r>
            <a:r>
              <a:rPr lang="zh-CN"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提供，包括故事的有效性</a:t>
            </a:r>
            <a:r>
              <a:rPr lang="en-US"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err="1">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boolean</a:t>
            </a:r>
            <a:r>
              <a:rPr lang="en-US"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评论</a:t>
            </a:r>
            <a:r>
              <a:rPr lang="en-US"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(string)</a:t>
            </a:r>
            <a:r>
              <a:rPr lang="zh-CN"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，以及如果故事有效，则继续故事</a:t>
            </a:r>
            <a:r>
              <a:rPr lang="en-US"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(string)</a:t>
            </a:r>
            <a:r>
              <a:rPr lang="zh-CN"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。提供单个示例，展示过往如何评估故事的有效性，提供反馈，并在适当时继续游戏。如果国王的回复中触发了武器关键词，将会使用</a:t>
            </a:r>
            <a:r>
              <a:rPr lang="en-US" altLang="zh-CN" sz="2000" b="1" kern="100" dirty="0">
                <a:solidFill>
                  <a:srgbClr val="7030A0"/>
                </a:solidFill>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GPT-4</a:t>
            </a:r>
            <a:r>
              <a:rPr lang="zh-CN"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对故事进行总结，将其浓缩成一句话的场景描述，然后与其他形容词形成最终的图像生成提示。为了确保生成的图像与游戏的背景风格一致，使用了如“紫色”“明亮”“波斯风格”等关键词。使用</a:t>
            </a:r>
            <a:r>
              <a:rPr lang="en-US" altLang="zh-CN" sz="2000" b="1" kern="100" dirty="0">
                <a:solidFill>
                  <a:srgbClr val="7030A0"/>
                </a:solidFill>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Stable Diffusion</a:t>
            </a:r>
            <a:r>
              <a:rPr lang="zh-CN" altLang="zh-CN" sz="2000" b="1" kern="100" dirty="0">
                <a:solidFill>
                  <a:srgbClr val="7030A0"/>
                </a:solidFill>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和</a:t>
            </a:r>
            <a:r>
              <a:rPr lang="en-US" altLang="zh-CN" sz="2000" b="1" kern="100" dirty="0">
                <a:solidFill>
                  <a:srgbClr val="7030A0"/>
                </a:solidFill>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ControlNet</a:t>
            </a:r>
            <a:r>
              <a:rPr lang="zh-CN" altLang="zh-CN" sz="2000" b="1" kern="100" dirty="0">
                <a:solidFill>
                  <a:srgbClr val="7030A0"/>
                </a:solidFill>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模型</a:t>
            </a:r>
            <a:r>
              <a:rPr lang="zh-CN"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生成故事世界的图像，并使用</a:t>
            </a:r>
            <a:r>
              <a:rPr lang="en-US" altLang="zh-CN" sz="2000" b="1" kern="100" dirty="0">
                <a:solidFill>
                  <a:srgbClr val="7030A0"/>
                </a:solidFill>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Pixelization</a:t>
            </a:r>
            <a:r>
              <a:rPr lang="zh-CN" altLang="zh-CN" sz="2000" b="1" kern="100" dirty="0">
                <a:solidFill>
                  <a:srgbClr val="7030A0"/>
                </a:solidFill>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模型</a:t>
            </a:r>
            <a:r>
              <a:rPr lang="zh-CN"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将像素转换为像素艺术，增强</a:t>
            </a:r>
            <a:r>
              <a:rPr lang="en-US"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AI</a:t>
            </a:r>
            <a:r>
              <a:rPr lang="zh-CN" altLang="zh-CN" sz="2000" kern="100" dirty="0">
                <a:effectLst/>
                <a:highlight>
                  <a:srgbClr val="C0C0C0"/>
                </a:highlight>
                <a:latin typeface="Calibri" panose="020F0502020204030204" pitchFamily="34" charset="0"/>
                <a:ea typeface="宋体" panose="02010600030101010101" pitchFamily="2" charset="-122"/>
                <a:cs typeface="Times New Roman" panose="02020603050405020304" pitchFamily="18" charset="0"/>
              </a:rPr>
              <a:t>生成图像与游戏美学的一致性。随着玩家收集武器，故事世界的视觉效果逐渐扩展。</a:t>
            </a:r>
          </a:p>
          <a:p>
            <a:endParaRPr lang="zh-CN" altLang="en-US" sz="2000" dirty="0">
              <a:highlight>
                <a:srgbClr val="C0C0C0"/>
              </a:highlight>
            </a:endParaRPr>
          </a:p>
        </p:txBody>
      </p:sp>
    </p:spTree>
    <p:extLst>
      <p:ext uri="{BB962C8B-B14F-4D97-AF65-F5344CB8AC3E}">
        <p14:creationId xmlns:p14="http://schemas.microsoft.com/office/powerpoint/2010/main" val="39255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a:extLst>
            <a:ext uri="{FF2B5EF4-FFF2-40B4-BE49-F238E27FC236}">
              <a16:creationId xmlns:a16="http://schemas.microsoft.com/office/drawing/2014/main" id="{BC299312-3648-9BCD-BC53-90E9AC217E8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1F94AC0-1EE6-3014-FB6A-260AC387DDD2}"/>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zh-CN" altLang="en-US" b="1" i="1" dirty="0">
                <a:solidFill>
                  <a:schemeClr val="bg1"/>
                </a:solidFill>
              </a:rPr>
              <a:t>多</a:t>
            </a:r>
            <a:r>
              <a:rPr lang="en-US" altLang="zh-CN" b="1" i="1" dirty="0">
                <a:solidFill>
                  <a:schemeClr val="bg1"/>
                </a:solidFill>
              </a:rPr>
              <a:t>Agent</a:t>
            </a:r>
            <a:r>
              <a:rPr lang="zh-CN" altLang="en-US" b="1" i="1" dirty="0">
                <a:solidFill>
                  <a:schemeClr val="bg1"/>
                </a:solidFill>
              </a:rPr>
              <a:t>系统</a:t>
            </a:r>
          </a:p>
        </p:txBody>
      </p:sp>
      <p:sp>
        <p:nvSpPr>
          <p:cNvPr id="3" name="内容占位符 2">
            <a:extLst>
              <a:ext uri="{FF2B5EF4-FFF2-40B4-BE49-F238E27FC236}">
                <a16:creationId xmlns:a16="http://schemas.microsoft.com/office/drawing/2014/main" id="{5D0EFA07-BB64-A8D0-628A-882D2936D367}"/>
              </a:ext>
            </a:extLst>
          </p:cNvPr>
          <p:cNvSpPr>
            <a:spLocks noGrp="1"/>
          </p:cNvSpPr>
          <p:nvPr>
            <p:ph idx="1"/>
          </p:nvPr>
        </p:nvSpPr>
        <p:spPr>
          <a:xfrm>
            <a:off x="706120" y="1690688"/>
            <a:ext cx="10515600" cy="3833495"/>
          </a:xfrm>
        </p:spPr>
        <p:txBody>
          <a:bodyPr>
            <a:normAutofit/>
          </a:bodyPr>
          <a:lstStyle/>
          <a:p>
            <a:r>
              <a:rPr lang="zh-CN" altLang="zh-CN" b="1" dirty="0">
                <a:solidFill>
                  <a:srgbClr val="0070C0"/>
                </a:solidFill>
              </a:rPr>
              <a:t>人工智能代理（</a:t>
            </a:r>
            <a:r>
              <a:rPr lang="en-US" altLang="zh-CN" b="1" dirty="0">
                <a:solidFill>
                  <a:srgbClr val="0070C0"/>
                </a:solidFill>
              </a:rPr>
              <a:t>AI Agent</a:t>
            </a:r>
            <a:r>
              <a:rPr lang="zh-CN" altLang="zh-CN" b="1" dirty="0">
                <a:solidFill>
                  <a:srgbClr val="0070C0"/>
                </a:solidFill>
              </a:rPr>
              <a:t>）</a:t>
            </a:r>
            <a:r>
              <a:rPr lang="zh-CN" altLang="zh-CN" b="1" dirty="0">
                <a:solidFill>
                  <a:schemeClr val="bg1"/>
                </a:solidFill>
              </a:rPr>
              <a:t>：</a:t>
            </a:r>
            <a:r>
              <a:rPr lang="zh-CN" altLang="zh-CN" dirty="0">
                <a:solidFill>
                  <a:schemeClr val="bg1"/>
                </a:solidFill>
              </a:rPr>
              <a:t>能够感知环境、做出决策并采取行动以实现特定目标的智能系统。</a:t>
            </a:r>
            <a:endParaRPr lang="en-US" altLang="zh-CN" dirty="0">
              <a:solidFill>
                <a:schemeClr val="bg1"/>
              </a:solidFill>
            </a:endParaRPr>
          </a:p>
          <a:p>
            <a:endParaRPr lang="en-US" altLang="zh-CN" dirty="0">
              <a:solidFill>
                <a:schemeClr val="bg1"/>
              </a:solidFill>
            </a:endParaRPr>
          </a:p>
          <a:p>
            <a:r>
              <a:rPr lang="zh-CN" altLang="zh-CN" dirty="0">
                <a:solidFill>
                  <a:schemeClr val="bg1"/>
                </a:solidFill>
              </a:rPr>
              <a:t>对于个体</a:t>
            </a:r>
            <a:r>
              <a:rPr lang="en-US" altLang="zh-CN" dirty="0">
                <a:solidFill>
                  <a:schemeClr val="bg1"/>
                </a:solidFill>
              </a:rPr>
              <a:t>Agent</a:t>
            </a:r>
            <a:r>
              <a:rPr lang="zh-CN" altLang="zh-CN" dirty="0">
                <a:solidFill>
                  <a:schemeClr val="bg1"/>
                </a:solidFill>
              </a:rPr>
              <a:t>模型，可以分为</a:t>
            </a:r>
            <a:r>
              <a:rPr lang="zh-CN" altLang="zh-CN" i="1" dirty="0">
                <a:solidFill>
                  <a:srgbClr val="00B0F0"/>
                </a:solidFill>
              </a:rPr>
              <a:t>纯反应式</a:t>
            </a:r>
            <a:r>
              <a:rPr lang="en-US" altLang="zh-CN" i="1" dirty="0">
                <a:solidFill>
                  <a:srgbClr val="00B0F0"/>
                </a:solidFill>
              </a:rPr>
              <a:t>Agent</a:t>
            </a:r>
            <a:r>
              <a:rPr lang="zh-CN" altLang="zh-CN" dirty="0">
                <a:solidFill>
                  <a:schemeClr val="bg1"/>
                </a:solidFill>
              </a:rPr>
              <a:t>和</a:t>
            </a:r>
            <a:r>
              <a:rPr lang="zh-CN" altLang="zh-CN" i="1" dirty="0">
                <a:solidFill>
                  <a:srgbClr val="00B0F0"/>
                </a:solidFill>
              </a:rPr>
              <a:t>有状态的</a:t>
            </a:r>
            <a:r>
              <a:rPr lang="en-US" altLang="zh-CN" i="1" dirty="0">
                <a:solidFill>
                  <a:srgbClr val="00B0F0"/>
                </a:solidFill>
              </a:rPr>
              <a:t>Agent</a:t>
            </a:r>
          </a:p>
          <a:p>
            <a:endParaRPr lang="en-US" altLang="zh-CN" i="1" dirty="0">
              <a:solidFill>
                <a:srgbClr val="00B0F0"/>
              </a:solidFill>
            </a:endParaRPr>
          </a:p>
          <a:p>
            <a:r>
              <a:rPr lang="zh-CN" altLang="zh-CN" dirty="0">
                <a:solidFill>
                  <a:schemeClr val="bg1"/>
                </a:solidFill>
              </a:rPr>
              <a:t>更详细的，可以分为</a:t>
            </a:r>
            <a:r>
              <a:rPr lang="zh-CN" altLang="zh-CN" i="1" dirty="0">
                <a:solidFill>
                  <a:srgbClr val="00B0F0"/>
                </a:solidFill>
              </a:rPr>
              <a:t>简单反射型</a:t>
            </a:r>
            <a:r>
              <a:rPr lang="en-US" altLang="zh-CN" i="1" dirty="0">
                <a:solidFill>
                  <a:srgbClr val="00B0F0"/>
                </a:solidFill>
              </a:rPr>
              <a:t>Agent</a:t>
            </a:r>
            <a:r>
              <a:rPr lang="zh-CN" altLang="zh-CN" dirty="0">
                <a:solidFill>
                  <a:schemeClr val="bg1"/>
                </a:solidFill>
              </a:rPr>
              <a:t>、基于</a:t>
            </a:r>
            <a:r>
              <a:rPr lang="zh-CN" altLang="zh-CN" i="1" dirty="0">
                <a:solidFill>
                  <a:srgbClr val="00B0F0"/>
                </a:solidFill>
              </a:rPr>
              <a:t>模型反射型</a:t>
            </a:r>
            <a:r>
              <a:rPr lang="en-US" altLang="zh-CN" i="1" dirty="0">
                <a:solidFill>
                  <a:srgbClr val="00B0F0"/>
                </a:solidFill>
              </a:rPr>
              <a:t>Agent</a:t>
            </a:r>
            <a:r>
              <a:rPr lang="zh-CN" altLang="zh-CN" dirty="0">
                <a:solidFill>
                  <a:schemeClr val="bg1"/>
                </a:solidFill>
              </a:rPr>
              <a:t>、</a:t>
            </a:r>
            <a:r>
              <a:rPr lang="zh-CN" altLang="zh-CN" i="1" dirty="0">
                <a:solidFill>
                  <a:srgbClr val="00B0F0"/>
                </a:solidFill>
              </a:rPr>
              <a:t>基于目标的反射型</a:t>
            </a:r>
            <a:r>
              <a:rPr lang="en-US" altLang="zh-CN" i="1" dirty="0">
                <a:solidFill>
                  <a:srgbClr val="00B0F0"/>
                </a:solidFill>
              </a:rPr>
              <a:t>Agent</a:t>
            </a:r>
            <a:r>
              <a:rPr lang="zh-CN" altLang="zh-CN" dirty="0">
                <a:solidFill>
                  <a:schemeClr val="bg1"/>
                </a:solidFill>
              </a:rPr>
              <a:t>和</a:t>
            </a:r>
            <a:r>
              <a:rPr lang="zh-CN" altLang="zh-CN" i="1" dirty="0">
                <a:solidFill>
                  <a:srgbClr val="00B0F0"/>
                </a:solidFill>
              </a:rPr>
              <a:t>基于效用的</a:t>
            </a:r>
            <a:r>
              <a:rPr lang="en-US" altLang="zh-CN" i="1" dirty="0">
                <a:solidFill>
                  <a:srgbClr val="00B0F0"/>
                </a:solidFill>
              </a:rPr>
              <a:t>Agent</a:t>
            </a:r>
            <a:r>
              <a:rPr lang="zh-CN" altLang="zh-CN" dirty="0">
                <a:solidFill>
                  <a:schemeClr val="bg1"/>
                </a:solidFill>
              </a:rPr>
              <a:t>。</a:t>
            </a:r>
          </a:p>
        </p:txBody>
      </p:sp>
      <p:sp>
        <p:nvSpPr>
          <p:cNvPr id="21" name="椭圆 20">
            <a:extLst>
              <a:ext uri="{FF2B5EF4-FFF2-40B4-BE49-F238E27FC236}">
                <a16:creationId xmlns:a16="http://schemas.microsoft.com/office/drawing/2014/main" id="{0F4B2D9A-75A3-327F-4573-212C6F4362A7}"/>
              </a:ext>
            </a:extLst>
          </p:cNvPr>
          <p:cNvSpPr/>
          <p:nvPr/>
        </p:nvSpPr>
        <p:spPr>
          <a:xfrm rot="16200000" flipV="1">
            <a:off x="8190079" y="956991"/>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28D82AB0-B61A-C07C-3F05-24FF94C3F307}"/>
              </a:ext>
            </a:extLst>
          </p:cNvPr>
          <p:cNvSpPr/>
          <p:nvPr/>
        </p:nvSpPr>
        <p:spPr>
          <a:xfrm flipV="1">
            <a:off x="10420045" y="954118"/>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EAF50B4-B225-1F18-0B44-7781BFDA2EB1}"/>
              </a:ext>
            </a:extLst>
          </p:cNvPr>
          <p:cNvSpPr/>
          <p:nvPr/>
        </p:nvSpPr>
        <p:spPr>
          <a:xfrm rot="16200000" flipV="1">
            <a:off x="9083087"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2C99B54-2664-DA6D-C8B2-EFE4001C7591}"/>
              </a:ext>
            </a:extLst>
          </p:cNvPr>
          <p:cNvSpPr/>
          <p:nvPr/>
        </p:nvSpPr>
        <p:spPr>
          <a:xfrm rot="16200000" flipV="1">
            <a:off x="9350479"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11A15F4-7587-9AC1-38BB-BA5EC2B695D8}"/>
              </a:ext>
            </a:extLst>
          </p:cNvPr>
          <p:cNvSpPr/>
          <p:nvPr/>
        </p:nvSpPr>
        <p:spPr>
          <a:xfrm rot="16200000" flipV="1">
            <a:off x="9617871"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5E13D29E-EC3E-5E1A-5270-9D3DEC3E4E1D}"/>
              </a:ext>
            </a:extLst>
          </p:cNvPr>
          <p:cNvSpPr/>
          <p:nvPr/>
        </p:nvSpPr>
        <p:spPr>
          <a:xfrm rot="16200000" flipV="1">
            <a:off x="9885263"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FDB09FBC-88BC-B566-BEC7-949292806818}"/>
              </a:ext>
            </a:extLst>
          </p:cNvPr>
          <p:cNvSpPr/>
          <p:nvPr/>
        </p:nvSpPr>
        <p:spPr>
          <a:xfrm rot="16200000" flipV="1">
            <a:off x="10152654"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05678447-2345-7EDD-05CA-43E64F6D0CC4}"/>
              </a:ext>
            </a:extLst>
          </p:cNvPr>
          <p:cNvSpPr/>
          <p:nvPr/>
        </p:nvSpPr>
        <p:spPr>
          <a:xfrm rot="16200000" flipV="1">
            <a:off x="8817333"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28A63BF-DCBD-688B-496F-1D06EAB2C3C9}"/>
              </a:ext>
            </a:extLst>
          </p:cNvPr>
          <p:cNvSpPr/>
          <p:nvPr/>
        </p:nvSpPr>
        <p:spPr>
          <a:xfrm rot="16200000" flipV="1">
            <a:off x="8549941"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57661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a:extLst>
            <a:ext uri="{FF2B5EF4-FFF2-40B4-BE49-F238E27FC236}">
              <a16:creationId xmlns:a16="http://schemas.microsoft.com/office/drawing/2014/main" id="{BC1A2B19-BEBF-C9D5-72C4-07E8BB8D77D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C366DA1-CE4C-3486-5E3D-F6CD70D927C9}"/>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zh-CN" altLang="en-US" b="1" i="1" dirty="0">
                <a:solidFill>
                  <a:schemeClr val="bg1"/>
                </a:solidFill>
              </a:rPr>
              <a:t>多</a:t>
            </a:r>
            <a:r>
              <a:rPr lang="en-US" altLang="zh-CN" b="1" i="1" dirty="0">
                <a:solidFill>
                  <a:schemeClr val="bg1"/>
                </a:solidFill>
              </a:rPr>
              <a:t>Agent</a:t>
            </a:r>
            <a:r>
              <a:rPr lang="zh-CN" altLang="en-US" b="1" i="1" dirty="0">
                <a:solidFill>
                  <a:schemeClr val="bg1"/>
                </a:solidFill>
              </a:rPr>
              <a:t>系统</a:t>
            </a:r>
          </a:p>
        </p:txBody>
      </p:sp>
      <p:sp>
        <p:nvSpPr>
          <p:cNvPr id="3" name="内容占位符 2">
            <a:extLst>
              <a:ext uri="{FF2B5EF4-FFF2-40B4-BE49-F238E27FC236}">
                <a16:creationId xmlns:a16="http://schemas.microsoft.com/office/drawing/2014/main" id="{97F258CC-44DF-BEF9-454A-A2CFEBC38C8A}"/>
              </a:ext>
            </a:extLst>
          </p:cNvPr>
          <p:cNvSpPr>
            <a:spLocks noGrp="1"/>
          </p:cNvSpPr>
          <p:nvPr>
            <p:ph idx="1"/>
          </p:nvPr>
        </p:nvSpPr>
        <p:spPr>
          <a:xfrm>
            <a:off x="6207760" y="1550392"/>
            <a:ext cx="5253887" cy="3764722"/>
          </a:xfrm>
        </p:spPr>
        <p:txBody>
          <a:bodyPr>
            <a:normAutofit/>
          </a:bodyPr>
          <a:lstStyle/>
          <a:p>
            <a:r>
              <a:rPr lang="zh-CN" altLang="zh-CN" sz="2000" dirty="0">
                <a:solidFill>
                  <a:schemeClr val="bg1"/>
                </a:solidFill>
              </a:rPr>
              <a:t>在游戏中，</a:t>
            </a:r>
            <a:r>
              <a:rPr lang="en-US" altLang="zh-CN" sz="2000" dirty="0">
                <a:solidFill>
                  <a:schemeClr val="bg1"/>
                </a:solidFill>
              </a:rPr>
              <a:t>Agent</a:t>
            </a:r>
            <a:r>
              <a:rPr lang="zh-CN" altLang="zh-CN" sz="2000" dirty="0">
                <a:solidFill>
                  <a:schemeClr val="bg1"/>
                </a:solidFill>
              </a:rPr>
              <a:t>所处的</a:t>
            </a:r>
            <a:r>
              <a:rPr lang="zh-CN" altLang="zh-CN" sz="2000" i="1" dirty="0">
                <a:solidFill>
                  <a:srgbClr val="00B0F0"/>
                </a:solidFill>
              </a:rPr>
              <a:t>环境</a:t>
            </a:r>
            <a:r>
              <a:rPr lang="zh-CN" altLang="zh-CN" sz="2000" dirty="0">
                <a:solidFill>
                  <a:schemeClr val="bg1"/>
                </a:solidFill>
              </a:rPr>
              <a:t>是可观察的、确定的、动态的和连续的，依据这些特征，就可以来构建</a:t>
            </a:r>
            <a:r>
              <a:rPr lang="en-US" altLang="zh-CN" sz="2000" dirty="0">
                <a:solidFill>
                  <a:schemeClr val="bg1"/>
                </a:solidFill>
              </a:rPr>
              <a:t>Agent</a:t>
            </a:r>
            <a:r>
              <a:rPr lang="zh-CN" altLang="zh-CN" sz="2000" dirty="0">
                <a:solidFill>
                  <a:schemeClr val="bg1"/>
                </a:solidFill>
              </a:rPr>
              <a:t>的各个系统了。</a:t>
            </a:r>
            <a:endParaRPr lang="en-US" altLang="zh-CN" sz="2000" dirty="0">
              <a:solidFill>
                <a:schemeClr val="bg1"/>
              </a:solidFill>
            </a:endParaRPr>
          </a:p>
          <a:p>
            <a:r>
              <a:rPr lang="zh-CN" altLang="zh-CN" sz="2100" dirty="0">
                <a:solidFill>
                  <a:srgbClr val="00B0F0"/>
                </a:solidFill>
              </a:rPr>
              <a:t>感知系统</a:t>
            </a:r>
            <a:r>
              <a:rPr lang="zh-CN" altLang="zh-CN" sz="2100" dirty="0">
                <a:solidFill>
                  <a:schemeClr val="bg1"/>
                </a:solidFill>
              </a:rPr>
              <a:t>是</a:t>
            </a:r>
            <a:r>
              <a:rPr lang="en-US" altLang="zh-CN" sz="2100" dirty="0">
                <a:solidFill>
                  <a:schemeClr val="bg1"/>
                </a:solidFill>
              </a:rPr>
              <a:t>Agent</a:t>
            </a:r>
            <a:r>
              <a:rPr lang="zh-CN" altLang="zh-CN" sz="2100" dirty="0">
                <a:solidFill>
                  <a:schemeClr val="bg1"/>
                </a:solidFill>
              </a:rPr>
              <a:t>了解环境的方式，</a:t>
            </a:r>
            <a:r>
              <a:rPr lang="en-US" altLang="zh-CN" sz="2100" dirty="0">
                <a:solidFill>
                  <a:schemeClr val="bg1"/>
                </a:solidFill>
              </a:rPr>
              <a:t>Agent</a:t>
            </a:r>
            <a:r>
              <a:rPr lang="zh-CN" altLang="zh-CN" sz="2100" dirty="0">
                <a:solidFill>
                  <a:schemeClr val="bg1"/>
                </a:solidFill>
              </a:rPr>
              <a:t>所做的一切决策依赖于从感知系统获得的信息，获取足够的正确信息是</a:t>
            </a:r>
            <a:r>
              <a:rPr lang="en-US" altLang="zh-CN" sz="2100" dirty="0">
                <a:solidFill>
                  <a:schemeClr val="bg1"/>
                </a:solidFill>
              </a:rPr>
              <a:t>Agent</a:t>
            </a:r>
            <a:r>
              <a:rPr lang="zh-CN" altLang="zh-CN" sz="2100" dirty="0">
                <a:solidFill>
                  <a:schemeClr val="bg1"/>
                </a:solidFill>
              </a:rPr>
              <a:t>做出正确决策的必要条件。其主要包括视觉模型、听觉模型与消息感知。</a:t>
            </a:r>
            <a:endParaRPr lang="en-US" altLang="zh-CN" sz="2000" i="1" dirty="0">
              <a:solidFill>
                <a:srgbClr val="00B0F0"/>
              </a:solidFill>
            </a:endParaRPr>
          </a:p>
          <a:p>
            <a:r>
              <a:rPr lang="zh-CN" altLang="zh-CN" sz="2100" dirty="0">
                <a:solidFill>
                  <a:srgbClr val="00B0F0"/>
                </a:solidFill>
              </a:rPr>
              <a:t>运动系统</a:t>
            </a:r>
            <a:r>
              <a:rPr lang="zh-CN" altLang="zh-CN" sz="2100" dirty="0">
                <a:solidFill>
                  <a:schemeClr val="bg1"/>
                </a:solidFill>
              </a:rPr>
              <a:t>是</a:t>
            </a:r>
            <a:r>
              <a:rPr lang="en-US" altLang="zh-CN" sz="2100" dirty="0">
                <a:solidFill>
                  <a:schemeClr val="bg1"/>
                </a:solidFill>
              </a:rPr>
              <a:t>Agent</a:t>
            </a:r>
            <a:r>
              <a:rPr lang="zh-CN" altLang="zh-CN" sz="2100" dirty="0">
                <a:solidFill>
                  <a:schemeClr val="bg1"/>
                </a:solidFill>
              </a:rPr>
              <a:t>影响其所在环境的必要条件。在游戏中，</a:t>
            </a:r>
            <a:r>
              <a:rPr lang="en-US" altLang="zh-CN" sz="2100" dirty="0">
                <a:solidFill>
                  <a:schemeClr val="bg1"/>
                </a:solidFill>
              </a:rPr>
              <a:t>Agent</a:t>
            </a:r>
            <a:r>
              <a:rPr lang="zh-CN" altLang="zh-CN" sz="2100" dirty="0">
                <a:solidFill>
                  <a:schemeClr val="bg1"/>
                </a:solidFill>
              </a:rPr>
              <a:t>的动作包括基本的移动以及与具体游戏相关的特定动作序列。</a:t>
            </a:r>
          </a:p>
        </p:txBody>
      </p:sp>
      <p:sp>
        <p:nvSpPr>
          <p:cNvPr id="21" name="椭圆 20">
            <a:extLst>
              <a:ext uri="{FF2B5EF4-FFF2-40B4-BE49-F238E27FC236}">
                <a16:creationId xmlns:a16="http://schemas.microsoft.com/office/drawing/2014/main" id="{80AF1BEB-E38F-D910-0D6B-858CA5529202}"/>
              </a:ext>
            </a:extLst>
          </p:cNvPr>
          <p:cNvSpPr/>
          <p:nvPr/>
        </p:nvSpPr>
        <p:spPr>
          <a:xfrm rot="16200000" flipV="1">
            <a:off x="8190079" y="956991"/>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41F83287-420F-4A87-22A4-1D726E0C374C}"/>
              </a:ext>
            </a:extLst>
          </p:cNvPr>
          <p:cNvSpPr/>
          <p:nvPr/>
        </p:nvSpPr>
        <p:spPr>
          <a:xfrm flipV="1">
            <a:off x="10420045" y="954118"/>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0DBBF76-7984-6172-106A-D8F4ADFAFBB5}"/>
              </a:ext>
            </a:extLst>
          </p:cNvPr>
          <p:cNvSpPr/>
          <p:nvPr/>
        </p:nvSpPr>
        <p:spPr>
          <a:xfrm rot="16200000" flipV="1">
            <a:off x="9083087"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8A4EEE4-FC3C-2166-E014-2FCD10AE3831}"/>
              </a:ext>
            </a:extLst>
          </p:cNvPr>
          <p:cNvSpPr/>
          <p:nvPr/>
        </p:nvSpPr>
        <p:spPr>
          <a:xfrm rot="16200000" flipV="1">
            <a:off x="9350479"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620BEBD-99EE-B642-2470-ED7AB1B08C3D}"/>
              </a:ext>
            </a:extLst>
          </p:cNvPr>
          <p:cNvSpPr/>
          <p:nvPr/>
        </p:nvSpPr>
        <p:spPr>
          <a:xfrm rot="16200000" flipV="1">
            <a:off x="9617871"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1067557-DA7A-3BE3-4555-01FD67F8110E}"/>
              </a:ext>
            </a:extLst>
          </p:cNvPr>
          <p:cNvSpPr/>
          <p:nvPr/>
        </p:nvSpPr>
        <p:spPr>
          <a:xfrm rot="16200000" flipV="1">
            <a:off x="9885263"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AE8D9B7C-078A-289C-6BDC-F9D2252DA62C}"/>
              </a:ext>
            </a:extLst>
          </p:cNvPr>
          <p:cNvSpPr/>
          <p:nvPr/>
        </p:nvSpPr>
        <p:spPr>
          <a:xfrm rot="16200000" flipV="1">
            <a:off x="10152654"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EF823C1E-557E-DC17-7F58-D917A0BC99E3}"/>
              </a:ext>
            </a:extLst>
          </p:cNvPr>
          <p:cNvSpPr/>
          <p:nvPr/>
        </p:nvSpPr>
        <p:spPr>
          <a:xfrm rot="16200000" flipV="1">
            <a:off x="8817333"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50E32F6-1910-F69F-BDCA-06633A282891}"/>
              </a:ext>
            </a:extLst>
          </p:cNvPr>
          <p:cNvSpPr/>
          <p:nvPr/>
        </p:nvSpPr>
        <p:spPr>
          <a:xfrm rot="16200000" flipV="1">
            <a:off x="8549941"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示&#10;&#10;描述已自动生成">
            <a:extLst>
              <a:ext uri="{FF2B5EF4-FFF2-40B4-BE49-F238E27FC236}">
                <a16:creationId xmlns:a16="http://schemas.microsoft.com/office/drawing/2014/main" id="{6DD226D3-7DC4-A908-7521-BB4EF1565548}"/>
              </a:ext>
            </a:extLst>
          </p:cNvPr>
          <p:cNvPicPr>
            <a:picLocks noChangeAspect="1"/>
          </p:cNvPicPr>
          <p:nvPr/>
        </p:nvPicPr>
        <p:blipFill>
          <a:blip r:embed="rId4">
            <a:alphaModFix amt="91000"/>
            <a:extLst>
              <a:ext uri="{28A0092B-C50C-407E-A947-70E740481C1C}">
                <a14:useLocalDpi xmlns:a14="http://schemas.microsoft.com/office/drawing/2010/main" val="0"/>
              </a:ext>
            </a:extLst>
          </a:blip>
          <a:stretch>
            <a:fillRect/>
          </a:stretch>
        </p:blipFill>
        <p:spPr>
          <a:xfrm>
            <a:off x="577556" y="1542886"/>
            <a:ext cx="5630204" cy="3833495"/>
          </a:xfrm>
          <a:prstGeom prst="rect">
            <a:avLst/>
          </a:prstGeom>
        </p:spPr>
      </p:pic>
    </p:spTree>
    <p:extLst>
      <p:ext uri="{BB962C8B-B14F-4D97-AF65-F5344CB8AC3E}">
        <p14:creationId xmlns:p14="http://schemas.microsoft.com/office/powerpoint/2010/main" val="305999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a:extLst>
            <a:ext uri="{FF2B5EF4-FFF2-40B4-BE49-F238E27FC236}">
              <a16:creationId xmlns:a16="http://schemas.microsoft.com/office/drawing/2014/main" id="{A21CB699-C97B-A38F-E347-82BC428458F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B833F59-604D-E494-2E1A-E424303C2BDE}"/>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zh-CN" altLang="en-US" b="1" i="1" dirty="0">
                <a:solidFill>
                  <a:schemeClr val="bg1"/>
                </a:solidFill>
              </a:rPr>
              <a:t>多</a:t>
            </a:r>
            <a:r>
              <a:rPr lang="en-US" altLang="zh-CN" b="1" i="1" dirty="0">
                <a:solidFill>
                  <a:schemeClr val="bg1"/>
                </a:solidFill>
              </a:rPr>
              <a:t>Agent</a:t>
            </a:r>
            <a:r>
              <a:rPr lang="zh-CN" altLang="en-US" b="1" i="1" dirty="0">
                <a:solidFill>
                  <a:schemeClr val="bg1"/>
                </a:solidFill>
              </a:rPr>
              <a:t>系统</a:t>
            </a:r>
          </a:p>
        </p:txBody>
      </p:sp>
      <p:sp>
        <p:nvSpPr>
          <p:cNvPr id="3" name="内容占位符 2">
            <a:extLst>
              <a:ext uri="{FF2B5EF4-FFF2-40B4-BE49-F238E27FC236}">
                <a16:creationId xmlns:a16="http://schemas.microsoft.com/office/drawing/2014/main" id="{4565C498-ADC9-65BC-E222-3649184ACDBE}"/>
              </a:ext>
            </a:extLst>
          </p:cNvPr>
          <p:cNvSpPr>
            <a:spLocks noGrp="1"/>
          </p:cNvSpPr>
          <p:nvPr>
            <p:ph idx="1"/>
          </p:nvPr>
        </p:nvSpPr>
        <p:spPr>
          <a:xfrm>
            <a:off x="6207760" y="1701256"/>
            <a:ext cx="4632960" cy="3580408"/>
          </a:xfrm>
        </p:spPr>
        <p:txBody>
          <a:bodyPr>
            <a:normAutofit/>
          </a:bodyPr>
          <a:lstStyle/>
          <a:p>
            <a:r>
              <a:rPr lang="zh-CN" altLang="zh-CN" sz="2100" dirty="0">
                <a:solidFill>
                  <a:srgbClr val="00B0F0"/>
                </a:solidFill>
              </a:rPr>
              <a:t>决策系统</a:t>
            </a:r>
            <a:r>
              <a:rPr lang="zh-CN" altLang="zh-CN" sz="2100" dirty="0">
                <a:solidFill>
                  <a:schemeClr val="bg1"/>
                </a:solidFill>
              </a:rPr>
              <a:t>使</a:t>
            </a:r>
            <a:r>
              <a:rPr lang="en-US" altLang="zh-CN" sz="2100" dirty="0">
                <a:solidFill>
                  <a:schemeClr val="bg1"/>
                </a:solidFill>
              </a:rPr>
              <a:t>Agent</a:t>
            </a:r>
            <a:r>
              <a:rPr lang="zh-CN" altLang="zh-CN" sz="2100" dirty="0">
                <a:solidFill>
                  <a:schemeClr val="bg1"/>
                </a:solidFill>
              </a:rPr>
              <a:t>能够根据周围环境的变化做出自己的反应，相当于</a:t>
            </a:r>
            <a:r>
              <a:rPr lang="en-US" altLang="zh-CN" sz="2100" dirty="0">
                <a:solidFill>
                  <a:schemeClr val="bg1"/>
                </a:solidFill>
              </a:rPr>
              <a:t>Agent</a:t>
            </a:r>
            <a:r>
              <a:rPr lang="zh-CN" altLang="zh-CN" sz="2100" dirty="0">
                <a:solidFill>
                  <a:schemeClr val="bg1"/>
                </a:solidFill>
              </a:rPr>
              <a:t>的“大脑”部分。在多</a:t>
            </a:r>
            <a:r>
              <a:rPr lang="en-US" altLang="zh-CN" sz="2100" dirty="0">
                <a:solidFill>
                  <a:schemeClr val="bg1"/>
                </a:solidFill>
              </a:rPr>
              <a:t>Agent</a:t>
            </a:r>
            <a:r>
              <a:rPr lang="zh-CN" altLang="zh-CN" sz="2100" dirty="0">
                <a:solidFill>
                  <a:schemeClr val="bg1"/>
                </a:solidFill>
              </a:rPr>
              <a:t>系统中，决策算法至少应考虑环境、个体倾向与团队协作，从而做出适当而非“最优”的行为</a:t>
            </a:r>
            <a:r>
              <a:rPr lang="zh-CN" altLang="zh-CN" dirty="0"/>
              <a:t>。</a:t>
            </a:r>
          </a:p>
          <a:p>
            <a:r>
              <a:rPr lang="zh-CN" altLang="zh-CN" sz="2100" dirty="0">
                <a:solidFill>
                  <a:srgbClr val="00B0F0"/>
                </a:solidFill>
              </a:rPr>
              <a:t>消息通讯系统</a:t>
            </a:r>
            <a:r>
              <a:rPr lang="zh-CN" altLang="zh-CN" sz="2100" dirty="0">
                <a:solidFill>
                  <a:schemeClr val="bg1"/>
                </a:solidFill>
              </a:rPr>
              <a:t>是构建多</a:t>
            </a:r>
            <a:r>
              <a:rPr lang="en-US" altLang="zh-CN" sz="2100" dirty="0">
                <a:solidFill>
                  <a:schemeClr val="bg1"/>
                </a:solidFill>
              </a:rPr>
              <a:t>Agent</a:t>
            </a:r>
            <a:r>
              <a:rPr lang="zh-CN" altLang="zh-CN" sz="2100" dirty="0">
                <a:solidFill>
                  <a:schemeClr val="bg1"/>
                </a:solidFill>
              </a:rPr>
              <a:t>合作的基础。</a:t>
            </a:r>
            <a:r>
              <a:rPr lang="en-US" altLang="zh-CN" sz="2100" dirty="0">
                <a:solidFill>
                  <a:schemeClr val="bg1"/>
                </a:solidFill>
              </a:rPr>
              <a:t>Agent</a:t>
            </a:r>
            <a:r>
              <a:rPr lang="zh-CN" altLang="zh-CN" sz="2100" dirty="0">
                <a:solidFill>
                  <a:schemeClr val="bg1"/>
                </a:solidFill>
              </a:rPr>
              <a:t>不仅可以通过消息分发器，与其他</a:t>
            </a:r>
            <a:r>
              <a:rPr lang="en-US" altLang="zh-CN" sz="2100" dirty="0">
                <a:solidFill>
                  <a:schemeClr val="bg1"/>
                </a:solidFill>
              </a:rPr>
              <a:t>Agent</a:t>
            </a:r>
            <a:r>
              <a:rPr lang="zh-CN" altLang="zh-CN" sz="2100" dirty="0">
                <a:solidFill>
                  <a:schemeClr val="bg1"/>
                </a:solidFill>
              </a:rPr>
              <a:t>进行消息发送，消息分发器也作为</a:t>
            </a:r>
            <a:r>
              <a:rPr lang="en-US" altLang="zh-CN" sz="2100" dirty="0">
                <a:solidFill>
                  <a:schemeClr val="bg1"/>
                </a:solidFill>
              </a:rPr>
              <a:t>Agent</a:t>
            </a:r>
            <a:r>
              <a:rPr lang="zh-CN" altLang="zh-CN" sz="2100" dirty="0">
                <a:solidFill>
                  <a:schemeClr val="bg1"/>
                </a:solidFill>
              </a:rPr>
              <a:t>群体和游戏世界与个体</a:t>
            </a:r>
            <a:r>
              <a:rPr lang="en-US" altLang="zh-CN" sz="2100" dirty="0">
                <a:solidFill>
                  <a:schemeClr val="bg1"/>
                </a:solidFill>
              </a:rPr>
              <a:t>Agent</a:t>
            </a:r>
            <a:r>
              <a:rPr lang="zh-CN" altLang="zh-CN" sz="2100" dirty="0">
                <a:solidFill>
                  <a:schemeClr val="bg1"/>
                </a:solidFill>
              </a:rPr>
              <a:t>交互的一种方式。</a:t>
            </a:r>
          </a:p>
        </p:txBody>
      </p:sp>
      <p:sp>
        <p:nvSpPr>
          <p:cNvPr id="21" name="椭圆 20">
            <a:extLst>
              <a:ext uri="{FF2B5EF4-FFF2-40B4-BE49-F238E27FC236}">
                <a16:creationId xmlns:a16="http://schemas.microsoft.com/office/drawing/2014/main" id="{73C03F61-7D7F-23AD-29AE-137AF22146F7}"/>
              </a:ext>
            </a:extLst>
          </p:cNvPr>
          <p:cNvSpPr/>
          <p:nvPr/>
        </p:nvSpPr>
        <p:spPr>
          <a:xfrm rot="16200000" flipV="1">
            <a:off x="8190079" y="956991"/>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21899D31-CE00-D500-4AC2-95818CE6DF5F}"/>
              </a:ext>
            </a:extLst>
          </p:cNvPr>
          <p:cNvSpPr/>
          <p:nvPr/>
        </p:nvSpPr>
        <p:spPr>
          <a:xfrm flipV="1">
            <a:off x="10420045" y="954118"/>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EF450AA-784D-A682-5FBC-CD36B064AE00}"/>
              </a:ext>
            </a:extLst>
          </p:cNvPr>
          <p:cNvSpPr/>
          <p:nvPr/>
        </p:nvSpPr>
        <p:spPr>
          <a:xfrm rot="16200000" flipV="1">
            <a:off x="9083087"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8184439-9FA3-D564-7B7D-1710DE83EE4A}"/>
              </a:ext>
            </a:extLst>
          </p:cNvPr>
          <p:cNvSpPr/>
          <p:nvPr/>
        </p:nvSpPr>
        <p:spPr>
          <a:xfrm rot="16200000" flipV="1">
            <a:off x="9350479"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3AEDBC6-C186-9DA4-C5AC-6855A371CDA8}"/>
              </a:ext>
            </a:extLst>
          </p:cNvPr>
          <p:cNvSpPr/>
          <p:nvPr/>
        </p:nvSpPr>
        <p:spPr>
          <a:xfrm rot="16200000" flipV="1">
            <a:off x="9617871"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ABBFF05-BB5B-C8FF-3B72-BEB7C7607C1E}"/>
              </a:ext>
            </a:extLst>
          </p:cNvPr>
          <p:cNvSpPr/>
          <p:nvPr/>
        </p:nvSpPr>
        <p:spPr>
          <a:xfrm rot="16200000" flipV="1">
            <a:off x="9885263"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2F3B94FD-5326-D1AE-2C98-F3246D31335D}"/>
              </a:ext>
            </a:extLst>
          </p:cNvPr>
          <p:cNvSpPr/>
          <p:nvPr/>
        </p:nvSpPr>
        <p:spPr>
          <a:xfrm rot="16200000" flipV="1">
            <a:off x="10152654"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091FF183-BBCD-9B8F-D153-B9E2CDE4A213}"/>
              </a:ext>
            </a:extLst>
          </p:cNvPr>
          <p:cNvSpPr/>
          <p:nvPr/>
        </p:nvSpPr>
        <p:spPr>
          <a:xfrm rot="16200000" flipV="1">
            <a:off x="8817333"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A0A014B-1168-0F29-AE3F-1922E95C0BC9}"/>
              </a:ext>
            </a:extLst>
          </p:cNvPr>
          <p:cNvSpPr/>
          <p:nvPr/>
        </p:nvSpPr>
        <p:spPr>
          <a:xfrm rot="16200000" flipV="1">
            <a:off x="8549941"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示&#10;&#10;描述已自动生成">
            <a:extLst>
              <a:ext uri="{FF2B5EF4-FFF2-40B4-BE49-F238E27FC236}">
                <a16:creationId xmlns:a16="http://schemas.microsoft.com/office/drawing/2014/main" id="{C84AD930-B3C4-A1C2-FB0C-28CF59AF43DB}"/>
              </a:ext>
            </a:extLst>
          </p:cNvPr>
          <p:cNvPicPr>
            <a:picLocks noChangeAspect="1"/>
          </p:cNvPicPr>
          <p:nvPr/>
        </p:nvPicPr>
        <p:blipFill>
          <a:blip r:embed="rId4">
            <a:alphaModFix amt="91000"/>
            <a:extLst>
              <a:ext uri="{28A0092B-C50C-407E-A947-70E740481C1C}">
                <a14:useLocalDpi xmlns:a14="http://schemas.microsoft.com/office/drawing/2010/main" val="0"/>
              </a:ext>
            </a:extLst>
          </a:blip>
          <a:stretch>
            <a:fillRect/>
          </a:stretch>
        </p:blipFill>
        <p:spPr>
          <a:xfrm>
            <a:off x="577556" y="1542886"/>
            <a:ext cx="5630204" cy="3833495"/>
          </a:xfrm>
          <a:prstGeom prst="rect">
            <a:avLst/>
          </a:prstGeom>
        </p:spPr>
      </p:pic>
    </p:spTree>
    <p:extLst>
      <p:ext uri="{BB962C8B-B14F-4D97-AF65-F5344CB8AC3E}">
        <p14:creationId xmlns:p14="http://schemas.microsoft.com/office/powerpoint/2010/main" val="39267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a:extLst>
            <a:ext uri="{FF2B5EF4-FFF2-40B4-BE49-F238E27FC236}">
              <a16:creationId xmlns:a16="http://schemas.microsoft.com/office/drawing/2014/main" id="{8FA6A6DD-17CF-02E4-D289-29620D66AF0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2445D5-2B90-A29C-89D3-78563C38CB48}"/>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zh-CN" altLang="en-US" b="1" i="1" dirty="0">
                <a:solidFill>
                  <a:schemeClr val="bg1"/>
                </a:solidFill>
              </a:rPr>
              <a:t>多</a:t>
            </a:r>
            <a:r>
              <a:rPr lang="en-US" altLang="zh-CN" b="1" i="1" dirty="0">
                <a:solidFill>
                  <a:schemeClr val="bg1"/>
                </a:solidFill>
              </a:rPr>
              <a:t>Agent</a:t>
            </a:r>
            <a:r>
              <a:rPr lang="zh-CN" altLang="en-US" b="1" i="1" dirty="0">
                <a:solidFill>
                  <a:schemeClr val="bg1"/>
                </a:solidFill>
              </a:rPr>
              <a:t>系统</a:t>
            </a:r>
          </a:p>
        </p:txBody>
      </p:sp>
      <p:sp>
        <p:nvSpPr>
          <p:cNvPr id="3" name="内容占位符 2">
            <a:extLst>
              <a:ext uri="{FF2B5EF4-FFF2-40B4-BE49-F238E27FC236}">
                <a16:creationId xmlns:a16="http://schemas.microsoft.com/office/drawing/2014/main" id="{46713388-286A-E65B-C78E-DB2CEB3C2DE5}"/>
              </a:ext>
            </a:extLst>
          </p:cNvPr>
          <p:cNvSpPr>
            <a:spLocks noGrp="1"/>
          </p:cNvSpPr>
          <p:nvPr>
            <p:ph idx="1"/>
          </p:nvPr>
        </p:nvSpPr>
        <p:spPr>
          <a:xfrm>
            <a:off x="518160" y="1638794"/>
            <a:ext cx="4998720" cy="3847605"/>
          </a:xfrm>
        </p:spPr>
        <p:txBody>
          <a:bodyPr>
            <a:normAutofit/>
          </a:bodyPr>
          <a:lstStyle/>
          <a:p>
            <a:r>
              <a:rPr lang="zh-CN" altLang="zh-CN" sz="2300" dirty="0">
                <a:solidFill>
                  <a:schemeClr val="bg1"/>
                </a:solidFill>
              </a:rPr>
              <a:t>为了协调不同</a:t>
            </a:r>
            <a:r>
              <a:rPr lang="en-US" altLang="zh-CN" sz="2300" dirty="0">
                <a:solidFill>
                  <a:schemeClr val="bg1"/>
                </a:solidFill>
              </a:rPr>
              <a:t>Agent</a:t>
            </a:r>
            <a:r>
              <a:rPr lang="zh-CN" altLang="zh-CN" sz="2300" dirty="0">
                <a:solidFill>
                  <a:schemeClr val="bg1"/>
                </a:solidFill>
              </a:rPr>
              <a:t>之间的行为，采用</a:t>
            </a:r>
            <a:r>
              <a:rPr lang="zh-CN" altLang="zh-CN" sz="2300" b="1" dirty="0">
                <a:solidFill>
                  <a:srgbClr val="0070C0"/>
                </a:solidFill>
              </a:rPr>
              <a:t>黑板体系结构</a:t>
            </a:r>
            <a:r>
              <a:rPr lang="zh-CN" altLang="zh-CN" sz="2300" dirty="0">
                <a:solidFill>
                  <a:schemeClr val="bg1"/>
                </a:solidFill>
              </a:rPr>
              <a:t>是一种方法</a:t>
            </a:r>
            <a:endParaRPr lang="en-US" altLang="zh-CN" sz="2300" dirty="0">
              <a:solidFill>
                <a:schemeClr val="bg1"/>
              </a:solidFill>
            </a:endParaRPr>
          </a:p>
          <a:p>
            <a:r>
              <a:rPr lang="zh-CN" altLang="zh-CN" sz="2300" dirty="0">
                <a:solidFill>
                  <a:schemeClr val="bg1"/>
                </a:solidFill>
              </a:rPr>
              <a:t>。一般来说，黑板体系结构包括黑板、知识源和仲裁器几个部分。</a:t>
            </a:r>
            <a:endParaRPr lang="en-US" altLang="zh-CN" sz="2300" dirty="0">
              <a:solidFill>
                <a:schemeClr val="bg1"/>
              </a:solidFill>
            </a:endParaRPr>
          </a:p>
          <a:p>
            <a:r>
              <a:rPr lang="zh-CN" altLang="zh-CN" sz="2300" dirty="0">
                <a:solidFill>
                  <a:srgbClr val="00B0F0"/>
                </a:solidFill>
              </a:rPr>
              <a:t>黑板</a:t>
            </a:r>
            <a:r>
              <a:rPr lang="zh-CN" altLang="zh-CN" sz="2300" dirty="0">
                <a:solidFill>
                  <a:schemeClr val="bg1"/>
                </a:solidFill>
              </a:rPr>
              <a:t>是一块公共的可读</a:t>
            </a:r>
            <a:r>
              <a:rPr lang="en-US" altLang="zh-CN" sz="2300" dirty="0">
                <a:solidFill>
                  <a:schemeClr val="bg1"/>
                </a:solidFill>
              </a:rPr>
              <a:t>/</a:t>
            </a:r>
            <a:r>
              <a:rPr lang="zh-CN" altLang="zh-CN" sz="2300" dirty="0">
                <a:solidFill>
                  <a:schemeClr val="bg1"/>
                </a:solidFill>
              </a:rPr>
              <a:t>写信息区</a:t>
            </a:r>
            <a:endParaRPr lang="en-US" altLang="zh-CN" sz="2300" dirty="0">
              <a:solidFill>
                <a:schemeClr val="bg1"/>
              </a:solidFill>
            </a:endParaRPr>
          </a:p>
          <a:p>
            <a:r>
              <a:rPr lang="zh-CN" altLang="zh-CN" sz="2300" dirty="0">
                <a:solidFill>
                  <a:srgbClr val="00B0F0"/>
                </a:solidFill>
              </a:rPr>
              <a:t>知识源</a:t>
            </a:r>
            <a:r>
              <a:rPr lang="zh-CN" altLang="zh-CN" sz="2300" dirty="0">
                <a:solidFill>
                  <a:schemeClr val="bg1"/>
                </a:solidFill>
              </a:rPr>
              <a:t>是围绕在黑板周围的一系列组件，根据黑板蕴含的信息，做出相应的动作</a:t>
            </a:r>
            <a:endParaRPr lang="en-US" altLang="zh-CN" sz="2300" dirty="0">
              <a:solidFill>
                <a:schemeClr val="bg1"/>
              </a:solidFill>
            </a:endParaRPr>
          </a:p>
          <a:p>
            <a:r>
              <a:rPr lang="zh-CN" altLang="zh-CN" sz="2300" dirty="0">
                <a:solidFill>
                  <a:srgbClr val="00B0F0"/>
                </a:solidFill>
              </a:rPr>
              <a:t>仲裁器</a:t>
            </a:r>
            <a:r>
              <a:rPr lang="zh-CN" altLang="zh-CN" sz="2300" dirty="0">
                <a:solidFill>
                  <a:schemeClr val="bg1"/>
                </a:solidFill>
              </a:rPr>
              <a:t>决定哪一个知识源对黑板进行操作。</a:t>
            </a:r>
          </a:p>
        </p:txBody>
      </p:sp>
      <p:sp>
        <p:nvSpPr>
          <p:cNvPr id="21" name="椭圆 20">
            <a:extLst>
              <a:ext uri="{FF2B5EF4-FFF2-40B4-BE49-F238E27FC236}">
                <a16:creationId xmlns:a16="http://schemas.microsoft.com/office/drawing/2014/main" id="{F111566E-B721-F34F-B96F-C3F1B03AF382}"/>
              </a:ext>
            </a:extLst>
          </p:cNvPr>
          <p:cNvSpPr/>
          <p:nvPr/>
        </p:nvSpPr>
        <p:spPr>
          <a:xfrm rot="16200000" flipV="1">
            <a:off x="8190079" y="956991"/>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027F5E99-BC70-687E-CD7A-381ECFCFC68C}"/>
              </a:ext>
            </a:extLst>
          </p:cNvPr>
          <p:cNvSpPr/>
          <p:nvPr/>
        </p:nvSpPr>
        <p:spPr>
          <a:xfrm flipV="1">
            <a:off x="10420045" y="954118"/>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3E01B08-B754-F019-8CA6-047FFA7BD266}"/>
              </a:ext>
            </a:extLst>
          </p:cNvPr>
          <p:cNvSpPr/>
          <p:nvPr/>
        </p:nvSpPr>
        <p:spPr>
          <a:xfrm rot="16200000" flipV="1">
            <a:off x="9083087"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864F308-FCC6-814A-1E4D-5F6467E0FA06}"/>
              </a:ext>
            </a:extLst>
          </p:cNvPr>
          <p:cNvSpPr/>
          <p:nvPr/>
        </p:nvSpPr>
        <p:spPr>
          <a:xfrm rot="16200000" flipV="1">
            <a:off x="9350479"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95DEC62-9C9E-39A3-3245-5B66D13D9884}"/>
              </a:ext>
            </a:extLst>
          </p:cNvPr>
          <p:cNvSpPr/>
          <p:nvPr/>
        </p:nvSpPr>
        <p:spPr>
          <a:xfrm rot="16200000" flipV="1">
            <a:off x="9617871"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CE49497-F823-481A-FC6C-EC415DDAF595}"/>
              </a:ext>
            </a:extLst>
          </p:cNvPr>
          <p:cNvSpPr/>
          <p:nvPr/>
        </p:nvSpPr>
        <p:spPr>
          <a:xfrm rot="16200000" flipV="1">
            <a:off x="9885263"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BFD9C479-8217-C864-D42F-ECD203122994}"/>
              </a:ext>
            </a:extLst>
          </p:cNvPr>
          <p:cNvSpPr/>
          <p:nvPr/>
        </p:nvSpPr>
        <p:spPr>
          <a:xfrm rot="16200000" flipV="1">
            <a:off x="10152654"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D18BCFBB-2C3E-588A-1991-FD0375826412}"/>
              </a:ext>
            </a:extLst>
          </p:cNvPr>
          <p:cNvSpPr/>
          <p:nvPr/>
        </p:nvSpPr>
        <p:spPr>
          <a:xfrm rot="16200000" flipV="1">
            <a:off x="8817333"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36725BA-D5C4-DEE6-F582-A3AD6FF23E72}"/>
              </a:ext>
            </a:extLst>
          </p:cNvPr>
          <p:cNvSpPr/>
          <p:nvPr/>
        </p:nvSpPr>
        <p:spPr>
          <a:xfrm rot="16200000" flipV="1">
            <a:off x="8549941"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示, 示意图&#10;&#10;描述已自动生成">
            <a:extLst>
              <a:ext uri="{FF2B5EF4-FFF2-40B4-BE49-F238E27FC236}">
                <a16:creationId xmlns:a16="http://schemas.microsoft.com/office/drawing/2014/main" id="{188F03EA-BF80-670B-2F1D-9E0A97A17F64}"/>
              </a:ext>
            </a:extLst>
          </p:cNvPr>
          <p:cNvPicPr>
            <a:picLocks noChangeAspect="1"/>
          </p:cNvPicPr>
          <p:nvPr/>
        </p:nvPicPr>
        <p:blipFill>
          <a:blip r:embed="rId4">
            <a:alphaModFix amt="87000"/>
            <a:extLst>
              <a:ext uri="{28A0092B-C50C-407E-A947-70E740481C1C}">
                <a14:useLocalDpi xmlns:a14="http://schemas.microsoft.com/office/drawing/2010/main" val="0"/>
              </a:ext>
            </a:extLst>
          </a:blip>
          <a:stretch>
            <a:fillRect/>
          </a:stretch>
        </p:blipFill>
        <p:spPr>
          <a:xfrm>
            <a:off x="5717008" y="1638795"/>
            <a:ext cx="5665866" cy="3272217"/>
          </a:xfrm>
          <a:prstGeom prst="rect">
            <a:avLst/>
          </a:prstGeom>
        </p:spPr>
      </p:pic>
    </p:spTree>
    <p:extLst>
      <p:ext uri="{BB962C8B-B14F-4D97-AF65-F5344CB8AC3E}">
        <p14:creationId xmlns:p14="http://schemas.microsoft.com/office/powerpoint/2010/main" val="389534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a:extLst>
            <a:ext uri="{FF2B5EF4-FFF2-40B4-BE49-F238E27FC236}">
              <a16:creationId xmlns:a16="http://schemas.microsoft.com/office/drawing/2014/main" id="{853CF6EF-691A-C6A8-F8FE-4A5473E47B5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E4AADF-8D49-8BB4-1F16-A261B6C9F02F}"/>
              </a:ext>
            </a:extLst>
          </p:cNvPr>
          <p:cNvSpPr>
            <a:spLocks noGrp="1"/>
          </p:cNvSpPr>
          <p:nvPr>
            <p:ph type="title"/>
          </p:nvPr>
        </p:nvSpPr>
        <p:spPr/>
        <p:txBody>
          <a:bodyPr/>
          <a:lstStyle/>
          <a:p>
            <a:r>
              <a:rPr lang="zh-CN" altLang="en-US" dirty="0">
                <a:solidFill>
                  <a:schemeClr val="bg1"/>
                </a:solidFill>
              </a:rPr>
              <a:t>应用举例</a:t>
            </a:r>
            <a:r>
              <a:rPr lang="en-US" altLang="zh-CN" dirty="0">
                <a:solidFill>
                  <a:schemeClr val="bg1"/>
                </a:solidFill>
              </a:rPr>
              <a:t>——</a:t>
            </a:r>
            <a:r>
              <a:rPr lang="zh-CN" altLang="en-US" b="1" i="1" dirty="0">
                <a:solidFill>
                  <a:schemeClr val="bg1"/>
                </a:solidFill>
              </a:rPr>
              <a:t>多</a:t>
            </a:r>
            <a:r>
              <a:rPr lang="en-US" altLang="zh-CN" b="1" i="1" dirty="0">
                <a:solidFill>
                  <a:schemeClr val="bg1"/>
                </a:solidFill>
              </a:rPr>
              <a:t>Agent</a:t>
            </a:r>
            <a:r>
              <a:rPr lang="zh-CN" altLang="en-US" b="1" i="1" dirty="0">
                <a:solidFill>
                  <a:schemeClr val="bg1"/>
                </a:solidFill>
              </a:rPr>
              <a:t>系统</a:t>
            </a:r>
          </a:p>
        </p:txBody>
      </p:sp>
      <p:sp>
        <p:nvSpPr>
          <p:cNvPr id="21" name="椭圆 20">
            <a:extLst>
              <a:ext uri="{FF2B5EF4-FFF2-40B4-BE49-F238E27FC236}">
                <a16:creationId xmlns:a16="http://schemas.microsoft.com/office/drawing/2014/main" id="{10C919D3-7A31-F2F3-1883-64E66A3291B2}"/>
              </a:ext>
            </a:extLst>
          </p:cNvPr>
          <p:cNvSpPr/>
          <p:nvPr/>
        </p:nvSpPr>
        <p:spPr>
          <a:xfrm rot="16200000" flipV="1">
            <a:off x="8190079" y="956991"/>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FFBCEC0B-2C91-912C-595F-B0AA9A21F830}"/>
              </a:ext>
            </a:extLst>
          </p:cNvPr>
          <p:cNvSpPr/>
          <p:nvPr/>
        </p:nvSpPr>
        <p:spPr>
          <a:xfrm flipV="1">
            <a:off x="10420045" y="954118"/>
            <a:ext cx="254512" cy="254512"/>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62659B8-F054-EE27-E622-E13437276FE4}"/>
              </a:ext>
            </a:extLst>
          </p:cNvPr>
          <p:cNvSpPr/>
          <p:nvPr/>
        </p:nvSpPr>
        <p:spPr>
          <a:xfrm rot="16200000" flipV="1">
            <a:off x="9083087"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3D557C2-487C-06EA-1C5F-DF10B070E46B}"/>
              </a:ext>
            </a:extLst>
          </p:cNvPr>
          <p:cNvSpPr/>
          <p:nvPr/>
        </p:nvSpPr>
        <p:spPr>
          <a:xfrm rot="16200000" flipV="1">
            <a:off x="9350479"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5DE266A-0900-786B-0493-0A8EFEC1C7C0}"/>
              </a:ext>
            </a:extLst>
          </p:cNvPr>
          <p:cNvSpPr/>
          <p:nvPr/>
        </p:nvSpPr>
        <p:spPr>
          <a:xfrm rot="16200000" flipV="1">
            <a:off x="9617871"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6E3139E-03DB-9EB4-DFB6-C916CE6A3630}"/>
              </a:ext>
            </a:extLst>
          </p:cNvPr>
          <p:cNvSpPr/>
          <p:nvPr/>
        </p:nvSpPr>
        <p:spPr>
          <a:xfrm rot="16200000" flipV="1">
            <a:off x="9885263"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A903E178-A02A-9D73-F6B3-638B9ADABE08}"/>
              </a:ext>
            </a:extLst>
          </p:cNvPr>
          <p:cNvSpPr/>
          <p:nvPr/>
        </p:nvSpPr>
        <p:spPr>
          <a:xfrm rot="16200000" flipV="1">
            <a:off x="10152654" y="995169"/>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0703E41B-58C0-3C84-8E2A-1EDA24E35DB7}"/>
              </a:ext>
            </a:extLst>
          </p:cNvPr>
          <p:cNvSpPr/>
          <p:nvPr/>
        </p:nvSpPr>
        <p:spPr>
          <a:xfrm rot="16200000" flipV="1">
            <a:off x="8817333"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260D715-AA72-DE3E-3652-BBA0B16BD6C0}"/>
              </a:ext>
            </a:extLst>
          </p:cNvPr>
          <p:cNvSpPr/>
          <p:nvPr/>
        </p:nvSpPr>
        <p:spPr>
          <a:xfrm rot="16200000" flipV="1">
            <a:off x="8549941" y="990806"/>
            <a:ext cx="164504" cy="164504"/>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内容占位符 7" descr="球场上有比赛&#10;&#10;描述已自动生成">
            <a:extLst>
              <a:ext uri="{FF2B5EF4-FFF2-40B4-BE49-F238E27FC236}">
                <a16:creationId xmlns:a16="http://schemas.microsoft.com/office/drawing/2014/main" id="{F948407E-E811-C5EC-CBC6-5779FC0A40C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28038" y="1628009"/>
            <a:ext cx="5853117" cy="3292378"/>
          </a:xfrm>
        </p:spPr>
      </p:pic>
      <p:pic>
        <p:nvPicPr>
          <p:cNvPr id="10" name="图片 9" descr="电子游戏的截图&#10;&#10;低可信度描述已自动生成">
            <a:extLst>
              <a:ext uri="{FF2B5EF4-FFF2-40B4-BE49-F238E27FC236}">
                <a16:creationId xmlns:a16="http://schemas.microsoft.com/office/drawing/2014/main" id="{CAE62185-E6CC-1BD6-6CF4-B0B4D79DB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 y="1746616"/>
            <a:ext cx="4486358" cy="3364768"/>
          </a:xfrm>
          <a:prstGeom prst="rect">
            <a:avLst/>
          </a:prstGeom>
        </p:spPr>
      </p:pic>
      <p:sp>
        <p:nvSpPr>
          <p:cNvPr id="11" name="文本框 10">
            <a:extLst>
              <a:ext uri="{FF2B5EF4-FFF2-40B4-BE49-F238E27FC236}">
                <a16:creationId xmlns:a16="http://schemas.microsoft.com/office/drawing/2014/main" id="{9E0689C4-2A10-DCFB-2BC8-E6A0471AE88E}"/>
              </a:ext>
            </a:extLst>
          </p:cNvPr>
          <p:cNvSpPr txBox="1"/>
          <p:nvPr/>
        </p:nvSpPr>
        <p:spPr>
          <a:xfrm>
            <a:off x="1747520" y="5111384"/>
            <a:ext cx="2031325" cy="461665"/>
          </a:xfrm>
          <a:prstGeom prst="rect">
            <a:avLst/>
          </a:prstGeom>
          <a:noFill/>
        </p:spPr>
        <p:txBody>
          <a:bodyPr wrap="none" rtlCol="0">
            <a:spAutoFit/>
          </a:bodyPr>
          <a:lstStyle/>
          <a:p>
            <a:r>
              <a:rPr lang="en-US" altLang="zh-CN" sz="2400" dirty="0">
                <a:solidFill>
                  <a:schemeClr val="bg1"/>
                </a:solidFill>
              </a:rPr>
              <a:t>《</a:t>
            </a:r>
            <a:r>
              <a:rPr lang="zh-CN" altLang="en-US" sz="2400" dirty="0">
                <a:solidFill>
                  <a:schemeClr val="bg1"/>
                </a:solidFill>
              </a:rPr>
              <a:t>模拟城市</a:t>
            </a:r>
            <a:r>
              <a:rPr lang="en-US" altLang="zh-CN" sz="2400" dirty="0">
                <a:solidFill>
                  <a:schemeClr val="bg1"/>
                </a:solidFill>
              </a:rPr>
              <a:t>》</a:t>
            </a:r>
            <a:endParaRPr lang="zh-CN" altLang="en-US" sz="2400" dirty="0">
              <a:solidFill>
                <a:schemeClr val="bg1"/>
              </a:solidFill>
            </a:endParaRPr>
          </a:p>
        </p:txBody>
      </p:sp>
      <p:sp>
        <p:nvSpPr>
          <p:cNvPr id="12" name="文本框 11">
            <a:extLst>
              <a:ext uri="{FF2B5EF4-FFF2-40B4-BE49-F238E27FC236}">
                <a16:creationId xmlns:a16="http://schemas.microsoft.com/office/drawing/2014/main" id="{A5336A4D-4762-F0BD-F957-49464F7340B0}"/>
              </a:ext>
            </a:extLst>
          </p:cNvPr>
          <p:cNvSpPr txBox="1"/>
          <p:nvPr/>
        </p:nvSpPr>
        <p:spPr>
          <a:xfrm>
            <a:off x="6908489" y="4999158"/>
            <a:ext cx="2339102" cy="461665"/>
          </a:xfrm>
          <a:prstGeom prst="rect">
            <a:avLst/>
          </a:prstGeom>
          <a:noFill/>
        </p:spPr>
        <p:txBody>
          <a:bodyPr wrap="none" rtlCol="0">
            <a:spAutoFit/>
          </a:bodyPr>
          <a:lstStyle/>
          <a:p>
            <a:r>
              <a:rPr lang="zh-CN" altLang="en-US" sz="2400" dirty="0">
                <a:solidFill>
                  <a:schemeClr val="bg1"/>
                </a:solidFill>
              </a:rPr>
              <a:t>足球模拟类游戏</a:t>
            </a:r>
          </a:p>
        </p:txBody>
      </p:sp>
      <p:sp>
        <p:nvSpPr>
          <p:cNvPr id="3" name="矩形: 圆角 2">
            <a:hlinkClick r:id="rId6" action="ppaction://hlinksldjump"/>
            <a:extLst>
              <a:ext uri="{FF2B5EF4-FFF2-40B4-BE49-F238E27FC236}">
                <a16:creationId xmlns:a16="http://schemas.microsoft.com/office/drawing/2014/main" id="{3A7F1E5A-C8DB-5987-1CCD-5D3DEA4848D3}"/>
              </a:ext>
            </a:extLst>
          </p:cNvPr>
          <p:cNvSpPr/>
          <p:nvPr/>
        </p:nvSpPr>
        <p:spPr>
          <a:xfrm>
            <a:off x="9514983" y="6042212"/>
            <a:ext cx="2085346" cy="627529"/>
          </a:xfrm>
          <a:prstGeom prst="roundRect">
            <a:avLst/>
          </a:prstGeom>
          <a:gradFill>
            <a:gsLst>
              <a:gs pos="0">
                <a:srgbClr val="00D5FF"/>
              </a:gs>
              <a:gs pos="32000">
                <a:srgbClr val="FFFFFF"/>
              </a:gs>
              <a:gs pos="68000">
                <a:srgbClr val="801FFD"/>
              </a:gs>
              <a:gs pos="100000">
                <a:srgbClr val="F232FE"/>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rgbClr val="FF5050"/>
                </a:solidFill>
              </a:rPr>
              <a:t>BACK</a:t>
            </a:r>
            <a:endParaRPr lang="zh-CN" altLang="en-US" sz="2800" i="1" dirty="0">
              <a:solidFill>
                <a:srgbClr val="FF5050"/>
              </a:solidFill>
            </a:endParaRPr>
          </a:p>
        </p:txBody>
      </p:sp>
    </p:spTree>
    <p:extLst>
      <p:ext uri="{BB962C8B-B14F-4D97-AF65-F5344CB8AC3E}">
        <p14:creationId xmlns:p14="http://schemas.microsoft.com/office/powerpoint/2010/main" val="217942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216AB-C657-5DF6-7A5A-DDFE3F5F320E}"/>
              </a:ext>
            </a:extLst>
          </p:cNvPr>
          <p:cNvSpPr>
            <a:spLocks noGrp="1"/>
          </p:cNvSpPr>
          <p:nvPr>
            <p:ph type="title"/>
          </p:nvPr>
        </p:nvSpPr>
        <p:spPr/>
        <p:txBody>
          <a:bodyPr/>
          <a:lstStyle/>
          <a:p>
            <a:r>
              <a:rPr lang="zh-CN" altLang="en-US" dirty="0"/>
              <a:t>自动化测试类工具</a:t>
            </a:r>
            <a:r>
              <a:rPr lang="en-US" altLang="zh-CN" dirty="0"/>
              <a:t>——</a:t>
            </a:r>
            <a:r>
              <a:rPr lang="zh-CN" altLang="en-US" i="1" dirty="0">
                <a:solidFill>
                  <a:schemeClr val="accent2">
                    <a:lumMod val="20000"/>
                    <a:lumOff val="80000"/>
                  </a:schemeClr>
                </a:solidFill>
              </a:rPr>
              <a:t>腾讯</a:t>
            </a:r>
            <a:r>
              <a:rPr lang="en-US" altLang="zh-CN" i="1" dirty="0">
                <a:solidFill>
                  <a:schemeClr val="accent2">
                    <a:lumMod val="20000"/>
                    <a:lumOff val="80000"/>
                  </a:schemeClr>
                </a:solidFill>
              </a:rPr>
              <a:t>Game AI SDK</a:t>
            </a:r>
            <a:endParaRPr lang="zh-CN" altLang="en-US" i="1" dirty="0">
              <a:solidFill>
                <a:schemeClr val="accent2">
                  <a:lumMod val="20000"/>
                  <a:lumOff val="80000"/>
                </a:schemeClr>
              </a:solidFill>
            </a:endParaRPr>
          </a:p>
        </p:txBody>
      </p:sp>
      <p:pic>
        <p:nvPicPr>
          <p:cNvPr id="5" name="内容占位符 4" descr="图示&#10;&#10;描述已自动生成">
            <a:extLst>
              <a:ext uri="{FF2B5EF4-FFF2-40B4-BE49-F238E27FC236}">
                <a16:creationId xmlns:a16="http://schemas.microsoft.com/office/drawing/2014/main" id="{C188BD78-35FA-D243-5C06-F4221867ED8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0740" y="1690688"/>
            <a:ext cx="6290973" cy="5167192"/>
          </a:xfrm>
        </p:spPr>
      </p:pic>
      <p:sp>
        <p:nvSpPr>
          <p:cNvPr id="6" name="文本框 5">
            <a:extLst>
              <a:ext uri="{FF2B5EF4-FFF2-40B4-BE49-F238E27FC236}">
                <a16:creationId xmlns:a16="http://schemas.microsoft.com/office/drawing/2014/main" id="{2FD3E4B5-AEED-592F-7777-8D7578167A4D}"/>
              </a:ext>
            </a:extLst>
          </p:cNvPr>
          <p:cNvSpPr txBox="1"/>
          <p:nvPr/>
        </p:nvSpPr>
        <p:spPr>
          <a:xfrm>
            <a:off x="6955016" y="1229083"/>
            <a:ext cx="5317007" cy="923330"/>
          </a:xfrm>
          <a:prstGeom prst="rect">
            <a:avLst/>
          </a:prstGeom>
          <a:noFill/>
        </p:spPr>
        <p:txBody>
          <a:bodyPr wrap="square" rtlCol="0">
            <a:spAutoFit/>
          </a:bodyPr>
          <a:lstStyle/>
          <a:p>
            <a:r>
              <a:rPr lang="en-US" altLang="zh-CN" dirty="0">
                <a:highlight>
                  <a:srgbClr val="C0C0C0"/>
                </a:highlight>
                <a:hlinkClick r:id="rId5"/>
              </a:rPr>
              <a:t>https://github.com/Tencent/GameAISDK</a:t>
            </a:r>
            <a:endParaRPr lang="en-US" altLang="zh-CN" dirty="0">
              <a:highlight>
                <a:srgbClr val="C0C0C0"/>
              </a:highlight>
            </a:endParaRPr>
          </a:p>
          <a:p>
            <a:r>
              <a:rPr lang="en-US" altLang="zh-CN" dirty="0" err="1">
                <a:highlight>
                  <a:srgbClr val="C0C0C0"/>
                </a:highlight>
                <a:hlinkClick r:id="rId6"/>
              </a:rPr>
              <a:t>GameAISDK</a:t>
            </a:r>
            <a:r>
              <a:rPr lang="en-US" altLang="zh-CN" dirty="0">
                <a:highlight>
                  <a:srgbClr val="C0C0C0"/>
                </a:highlight>
                <a:hlinkClick r:id="rId6"/>
              </a:rPr>
              <a:t>: </a:t>
            </a:r>
            <a:r>
              <a:rPr lang="zh-CN" altLang="en-US" dirty="0">
                <a:highlight>
                  <a:srgbClr val="C0C0C0"/>
                </a:highlight>
                <a:hlinkClick r:id="rId6"/>
              </a:rPr>
              <a:t>基于图像的游戏</a:t>
            </a:r>
            <a:r>
              <a:rPr lang="en-US" altLang="zh-CN" dirty="0">
                <a:highlight>
                  <a:srgbClr val="C0C0C0"/>
                </a:highlight>
                <a:hlinkClick r:id="rId6"/>
              </a:rPr>
              <a:t>AI</a:t>
            </a:r>
            <a:r>
              <a:rPr lang="zh-CN" altLang="en-US" dirty="0">
                <a:highlight>
                  <a:srgbClr val="C0C0C0"/>
                </a:highlight>
                <a:hlinkClick r:id="rId6"/>
              </a:rPr>
              <a:t>自动化框架 </a:t>
            </a:r>
            <a:r>
              <a:rPr lang="en-US" altLang="zh-CN" dirty="0">
                <a:highlight>
                  <a:srgbClr val="C0C0C0"/>
                </a:highlight>
                <a:hlinkClick r:id="rId6"/>
              </a:rPr>
              <a:t>(gitee.com)</a:t>
            </a:r>
            <a:endParaRPr lang="zh-CN" altLang="en-US" dirty="0">
              <a:highlight>
                <a:srgbClr val="C0C0C0"/>
              </a:highlight>
            </a:endParaRPr>
          </a:p>
        </p:txBody>
      </p:sp>
      <p:pic>
        <p:nvPicPr>
          <p:cNvPr id="8" name="图片 7" descr="图示&#10;&#10;描述已自动生成">
            <a:extLst>
              <a:ext uri="{FF2B5EF4-FFF2-40B4-BE49-F238E27FC236}">
                <a16:creationId xmlns:a16="http://schemas.microsoft.com/office/drawing/2014/main" id="{95042470-82F0-11FC-40B2-38E24E0914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1713" y="2224152"/>
            <a:ext cx="5290310" cy="4633848"/>
          </a:xfrm>
          <a:prstGeom prst="rect">
            <a:avLst/>
          </a:prstGeom>
        </p:spPr>
      </p:pic>
      <p:pic>
        <p:nvPicPr>
          <p:cNvPr id="10" name="图片 9" descr="图形用户界面, 应用程序&#10;&#10;描述已自动生成">
            <a:extLst>
              <a:ext uri="{FF2B5EF4-FFF2-40B4-BE49-F238E27FC236}">
                <a16:creationId xmlns:a16="http://schemas.microsoft.com/office/drawing/2014/main" id="{5F0376CD-2869-0BA4-9C69-C3CE37F480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4993" y="2085975"/>
            <a:ext cx="5419725" cy="4772025"/>
          </a:xfrm>
          <a:prstGeom prst="rect">
            <a:avLst/>
          </a:prstGeom>
        </p:spPr>
      </p:pic>
    </p:spTree>
    <p:extLst>
      <p:ext uri="{BB962C8B-B14F-4D97-AF65-F5344CB8AC3E}">
        <p14:creationId xmlns:p14="http://schemas.microsoft.com/office/powerpoint/2010/main" val="462301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496E827A-4073-D7E7-C6AB-AA40954B12D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92B7306-63E8-ECA5-43A5-07EF35039206}"/>
              </a:ext>
            </a:extLst>
          </p:cNvPr>
          <p:cNvSpPr>
            <a:spLocks noGrp="1"/>
          </p:cNvSpPr>
          <p:nvPr>
            <p:ph type="title"/>
          </p:nvPr>
        </p:nvSpPr>
        <p:spPr/>
        <p:txBody>
          <a:bodyPr/>
          <a:lstStyle/>
          <a:p>
            <a:r>
              <a:rPr lang="zh-CN" altLang="en-US" dirty="0"/>
              <a:t>自动化测试类工具</a:t>
            </a:r>
            <a:r>
              <a:rPr lang="en-US" altLang="zh-CN" dirty="0"/>
              <a:t>——</a:t>
            </a:r>
            <a:r>
              <a:rPr lang="zh-CN" altLang="en-US" i="1" dirty="0">
                <a:solidFill>
                  <a:schemeClr val="accent2">
                    <a:lumMod val="20000"/>
                    <a:lumOff val="80000"/>
                  </a:schemeClr>
                </a:solidFill>
              </a:rPr>
              <a:t>腾讯</a:t>
            </a:r>
            <a:r>
              <a:rPr lang="en-US" altLang="zh-CN" i="1" dirty="0">
                <a:solidFill>
                  <a:schemeClr val="accent2">
                    <a:lumMod val="20000"/>
                    <a:lumOff val="80000"/>
                  </a:schemeClr>
                </a:solidFill>
              </a:rPr>
              <a:t>Game AI SDK</a:t>
            </a:r>
            <a:endParaRPr lang="zh-CN" altLang="en-US" i="1" dirty="0">
              <a:solidFill>
                <a:schemeClr val="accent2">
                  <a:lumMod val="20000"/>
                  <a:lumOff val="80000"/>
                </a:schemeClr>
              </a:solidFill>
            </a:endParaRPr>
          </a:p>
        </p:txBody>
      </p:sp>
      <p:pic>
        <p:nvPicPr>
          <p:cNvPr id="9" name="内容占位符 8" descr="图形用户界面, 应用程序, 网站&#10;&#10;描述已自动生成">
            <a:extLst>
              <a:ext uri="{FF2B5EF4-FFF2-40B4-BE49-F238E27FC236}">
                <a16:creationId xmlns:a16="http://schemas.microsoft.com/office/drawing/2014/main" id="{1C01C442-369C-C205-537E-C5CCA397547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0403" y="1396206"/>
            <a:ext cx="6416008" cy="1794255"/>
          </a:xfrm>
        </p:spPr>
      </p:pic>
      <p:pic>
        <p:nvPicPr>
          <p:cNvPr id="12" name="图片 11" descr="图示&#10;&#10;描述已自动生成">
            <a:extLst>
              <a:ext uri="{FF2B5EF4-FFF2-40B4-BE49-F238E27FC236}">
                <a16:creationId xmlns:a16="http://schemas.microsoft.com/office/drawing/2014/main" id="{DA1B50E4-D7C7-1FA7-353A-6364605F9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56" y="4809711"/>
            <a:ext cx="6380477" cy="1094173"/>
          </a:xfrm>
          <a:prstGeom prst="rect">
            <a:avLst/>
          </a:prstGeom>
        </p:spPr>
      </p:pic>
      <p:pic>
        <p:nvPicPr>
          <p:cNvPr id="14" name="图片 13" descr="图形用户界面, 网站&#10;&#10;描述已自动生成">
            <a:extLst>
              <a:ext uri="{FF2B5EF4-FFF2-40B4-BE49-F238E27FC236}">
                <a16:creationId xmlns:a16="http://schemas.microsoft.com/office/drawing/2014/main" id="{DAF85625-56A8-2A63-5421-F88E21085C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957" y="3190461"/>
            <a:ext cx="2857500" cy="1619250"/>
          </a:xfrm>
          <a:prstGeom prst="rect">
            <a:avLst/>
          </a:prstGeom>
        </p:spPr>
      </p:pic>
      <p:pic>
        <p:nvPicPr>
          <p:cNvPr id="16" name="图片 15" descr="图片包含 游戏机, 汽车, 钟表, 房间&#10;&#10;描述已自动生成">
            <a:extLst>
              <a:ext uri="{FF2B5EF4-FFF2-40B4-BE49-F238E27FC236}">
                <a16:creationId xmlns:a16="http://schemas.microsoft.com/office/drawing/2014/main" id="{EB67B229-9EC7-91B3-7499-15B58C7286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3933" y="3190461"/>
            <a:ext cx="2857500" cy="1619250"/>
          </a:xfrm>
          <a:prstGeom prst="rect">
            <a:avLst/>
          </a:prstGeom>
        </p:spPr>
      </p:pic>
      <p:pic>
        <p:nvPicPr>
          <p:cNvPr id="18" name="图片 17" descr="飞机在跑道上&#10;&#10;中度可信度描述已自动生成">
            <a:extLst>
              <a:ext uri="{FF2B5EF4-FFF2-40B4-BE49-F238E27FC236}">
                <a16:creationId xmlns:a16="http://schemas.microsoft.com/office/drawing/2014/main" id="{558D9683-30A5-768D-93FB-D88D78A9D7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9286" y="1372810"/>
            <a:ext cx="6838950" cy="3914775"/>
          </a:xfrm>
          <a:prstGeom prst="rect">
            <a:avLst/>
          </a:prstGeom>
        </p:spPr>
      </p:pic>
      <p:pic>
        <p:nvPicPr>
          <p:cNvPr id="20" name="图片 19" descr="地图&#10;&#10;描述已自动生成">
            <a:extLst>
              <a:ext uri="{FF2B5EF4-FFF2-40B4-BE49-F238E27FC236}">
                <a16:creationId xmlns:a16="http://schemas.microsoft.com/office/drawing/2014/main" id="{1745001D-583F-74C7-F495-D8BB0ADC30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9286" y="1622213"/>
            <a:ext cx="6991350" cy="3952875"/>
          </a:xfrm>
          <a:prstGeom prst="rect">
            <a:avLst/>
          </a:prstGeom>
        </p:spPr>
      </p:pic>
      <p:pic>
        <p:nvPicPr>
          <p:cNvPr id="22" name="图片 21" descr="图形用户界面, 应用程序&#10;&#10;描述已自动生成">
            <a:extLst>
              <a:ext uri="{FF2B5EF4-FFF2-40B4-BE49-F238E27FC236}">
                <a16:creationId xmlns:a16="http://schemas.microsoft.com/office/drawing/2014/main" id="{DEBB5D20-CED0-BD3C-2726-D942712F82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7861" y="1916695"/>
            <a:ext cx="6781800" cy="4895850"/>
          </a:xfrm>
          <a:prstGeom prst="rect">
            <a:avLst/>
          </a:prstGeom>
        </p:spPr>
      </p:pic>
      <p:pic>
        <p:nvPicPr>
          <p:cNvPr id="24" name="图片 23" descr="图片包含 游戏机&#10;&#10;描述已自动生成">
            <a:extLst>
              <a:ext uri="{FF2B5EF4-FFF2-40B4-BE49-F238E27FC236}">
                <a16:creationId xmlns:a16="http://schemas.microsoft.com/office/drawing/2014/main" id="{84435203-8A51-90C8-2FAE-965DBE3C61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86399" y="2335795"/>
            <a:ext cx="6477000" cy="4057650"/>
          </a:xfrm>
          <a:prstGeom prst="rect">
            <a:avLst/>
          </a:prstGeom>
        </p:spPr>
      </p:pic>
      <p:pic>
        <p:nvPicPr>
          <p:cNvPr id="26" name="图片 25" descr="人在草地上&#10;&#10;低可信度描述已自动生成">
            <a:extLst>
              <a:ext uri="{FF2B5EF4-FFF2-40B4-BE49-F238E27FC236}">
                <a16:creationId xmlns:a16="http://schemas.microsoft.com/office/drawing/2014/main" id="{CC89CAA6-F7B9-EB19-755F-134766D1F7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86399" y="2763460"/>
            <a:ext cx="6076950" cy="3333750"/>
          </a:xfrm>
          <a:prstGeom prst="rect">
            <a:avLst/>
          </a:prstGeom>
        </p:spPr>
      </p:pic>
      <p:sp>
        <p:nvSpPr>
          <p:cNvPr id="27" name="矩形: 圆角 26">
            <a:hlinkClick r:id="rId13" action="ppaction://hlinksldjump"/>
            <a:extLst>
              <a:ext uri="{FF2B5EF4-FFF2-40B4-BE49-F238E27FC236}">
                <a16:creationId xmlns:a16="http://schemas.microsoft.com/office/drawing/2014/main" id="{7169231B-10D6-4A60-8BAA-5FE885BE5D63}"/>
              </a:ext>
            </a:extLst>
          </p:cNvPr>
          <p:cNvSpPr/>
          <p:nvPr/>
        </p:nvSpPr>
        <p:spPr>
          <a:xfrm>
            <a:off x="503569" y="6079680"/>
            <a:ext cx="2085346" cy="627529"/>
          </a:xfrm>
          <a:prstGeom prst="roundRect">
            <a:avLst/>
          </a:prstGeom>
          <a:gradFill>
            <a:gsLst>
              <a:gs pos="0">
                <a:srgbClr val="E6EAF3"/>
              </a:gs>
              <a:gs pos="32000">
                <a:srgbClr val="000000"/>
              </a:gs>
              <a:gs pos="68000">
                <a:srgbClr val="1F2E69"/>
              </a:gs>
              <a:gs pos="100000">
                <a:srgbClr val="111C57"/>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rgbClr val="FF5050"/>
                </a:solidFill>
              </a:rPr>
              <a:t>BACK</a:t>
            </a:r>
            <a:endParaRPr lang="zh-CN" altLang="en-US" sz="2800" i="1" dirty="0">
              <a:solidFill>
                <a:srgbClr val="FF5050"/>
              </a:solidFill>
            </a:endParaRPr>
          </a:p>
        </p:txBody>
      </p:sp>
    </p:spTree>
    <p:extLst>
      <p:ext uri="{BB962C8B-B14F-4D97-AF65-F5344CB8AC3E}">
        <p14:creationId xmlns:p14="http://schemas.microsoft.com/office/powerpoint/2010/main" val="5110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a:extLst>
            <a:ext uri="{FF2B5EF4-FFF2-40B4-BE49-F238E27FC236}">
              <a16:creationId xmlns:a16="http://schemas.microsoft.com/office/drawing/2014/main" id="{395C0097-7A64-7834-12E9-7AC5E837D8B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ADA0C0-12E4-74E2-ABE7-F83FCD281E24}"/>
              </a:ext>
            </a:extLst>
          </p:cNvPr>
          <p:cNvSpPr>
            <a:spLocks noGrp="1"/>
          </p:cNvSpPr>
          <p:nvPr>
            <p:ph type="title"/>
          </p:nvPr>
        </p:nvSpPr>
        <p:spPr/>
        <p:txBody>
          <a:bodyPr/>
          <a:lstStyle/>
          <a:p>
            <a:r>
              <a:rPr lang="en-US" altLang="zh-CN" dirty="0"/>
              <a:t>AIGC</a:t>
            </a:r>
            <a:r>
              <a:rPr lang="zh-CN" altLang="en-US" dirty="0"/>
              <a:t>工具</a:t>
            </a:r>
            <a:endParaRPr lang="zh-CN" altLang="en-US" i="1" dirty="0">
              <a:solidFill>
                <a:schemeClr val="accent2">
                  <a:lumMod val="20000"/>
                  <a:lumOff val="80000"/>
                </a:schemeClr>
              </a:solidFill>
            </a:endParaRPr>
          </a:p>
        </p:txBody>
      </p:sp>
      <p:sp>
        <p:nvSpPr>
          <p:cNvPr id="4" name="内容占位符 3">
            <a:extLst>
              <a:ext uri="{FF2B5EF4-FFF2-40B4-BE49-F238E27FC236}">
                <a16:creationId xmlns:a16="http://schemas.microsoft.com/office/drawing/2014/main" id="{E3C6B4A4-1751-282D-30D3-FF4C2204A489}"/>
              </a:ext>
            </a:extLst>
          </p:cNvPr>
          <p:cNvSpPr>
            <a:spLocks noGrp="1"/>
          </p:cNvSpPr>
          <p:nvPr>
            <p:ph idx="1"/>
          </p:nvPr>
        </p:nvSpPr>
        <p:spPr/>
        <p:txBody>
          <a:bodyPr/>
          <a:lstStyle/>
          <a:p>
            <a:r>
              <a:rPr lang="zh-CN" altLang="en-US" dirty="0">
                <a:solidFill>
                  <a:srgbClr val="FF0000"/>
                </a:solidFill>
              </a:rPr>
              <a:t>文字类工具。</a:t>
            </a:r>
            <a:r>
              <a:rPr lang="zh-CN" altLang="en-US" dirty="0"/>
              <a:t>写作、对话、代码。</a:t>
            </a:r>
            <a:endParaRPr lang="en-US" altLang="zh-CN" dirty="0">
              <a:solidFill>
                <a:srgbClr val="FF0000"/>
              </a:solidFill>
            </a:endParaRPr>
          </a:p>
        </p:txBody>
      </p:sp>
      <p:pic>
        <p:nvPicPr>
          <p:cNvPr id="9" name="图片 8" descr="文本&#10;&#10;描述已自动生成">
            <a:extLst>
              <a:ext uri="{FF2B5EF4-FFF2-40B4-BE49-F238E27FC236}">
                <a16:creationId xmlns:a16="http://schemas.microsoft.com/office/drawing/2014/main" id="{9ECEE4BA-F03B-8C0F-88D9-75AAF2986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896" y="2434879"/>
            <a:ext cx="5002453" cy="1142039"/>
          </a:xfrm>
          <a:prstGeom prst="rect">
            <a:avLst/>
          </a:prstGeom>
        </p:spPr>
      </p:pic>
      <p:pic>
        <p:nvPicPr>
          <p:cNvPr id="5" name="图片 4" descr="手机屏幕的截图&#10;&#10;低可信度描述已自动生成">
            <a:extLst>
              <a:ext uri="{FF2B5EF4-FFF2-40B4-BE49-F238E27FC236}">
                <a16:creationId xmlns:a16="http://schemas.microsoft.com/office/drawing/2014/main" id="{31418BAF-75FF-20A1-D668-B64067BB9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349" y="2434879"/>
            <a:ext cx="4710953" cy="2473250"/>
          </a:xfrm>
          <a:prstGeom prst="rect">
            <a:avLst/>
          </a:prstGeom>
        </p:spPr>
      </p:pic>
      <p:pic>
        <p:nvPicPr>
          <p:cNvPr id="7" name="图片 6" descr="图标&#10;&#10;描述已自动生成">
            <a:extLst>
              <a:ext uri="{FF2B5EF4-FFF2-40B4-BE49-F238E27FC236}">
                <a16:creationId xmlns:a16="http://schemas.microsoft.com/office/drawing/2014/main" id="{972D7D7E-7E47-2720-76BF-CD368594AD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3592073"/>
            <a:ext cx="5442838" cy="3243646"/>
          </a:xfrm>
          <a:prstGeom prst="rect">
            <a:avLst/>
          </a:prstGeom>
        </p:spPr>
      </p:pic>
      <p:pic>
        <p:nvPicPr>
          <p:cNvPr id="10" name="图片 9" descr="文本&#10;&#10;描述已自动生成">
            <a:extLst>
              <a:ext uri="{FF2B5EF4-FFF2-40B4-BE49-F238E27FC236}">
                <a16:creationId xmlns:a16="http://schemas.microsoft.com/office/drawing/2014/main" id="{A4C7FCD3-F7E8-7191-09AF-177DA7C84C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8013" y="4908129"/>
            <a:ext cx="4842289" cy="1912593"/>
          </a:xfrm>
          <a:prstGeom prst="rect">
            <a:avLst/>
          </a:prstGeom>
        </p:spPr>
      </p:pic>
    </p:spTree>
    <p:extLst>
      <p:ext uri="{BB962C8B-B14F-4D97-AF65-F5344CB8AC3E}">
        <p14:creationId xmlns:p14="http://schemas.microsoft.com/office/powerpoint/2010/main" val="13507436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a:extLst>
            <a:ext uri="{FF2B5EF4-FFF2-40B4-BE49-F238E27FC236}">
              <a16:creationId xmlns:a16="http://schemas.microsoft.com/office/drawing/2014/main" id="{5175C912-FFBB-5478-DB7E-3FB533225E5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20B32AB-C474-E05A-ADED-CCCE6315D908}"/>
              </a:ext>
            </a:extLst>
          </p:cNvPr>
          <p:cNvSpPr>
            <a:spLocks noGrp="1"/>
          </p:cNvSpPr>
          <p:nvPr>
            <p:ph type="title"/>
          </p:nvPr>
        </p:nvSpPr>
        <p:spPr/>
        <p:txBody>
          <a:bodyPr/>
          <a:lstStyle/>
          <a:p>
            <a:r>
              <a:rPr lang="en-US" altLang="zh-CN" dirty="0"/>
              <a:t>AIGC</a:t>
            </a:r>
            <a:r>
              <a:rPr lang="zh-CN" altLang="en-US" dirty="0"/>
              <a:t>工具</a:t>
            </a:r>
            <a:endParaRPr lang="zh-CN" altLang="en-US" i="1" dirty="0">
              <a:solidFill>
                <a:schemeClr val="accent2">
                  <a:lumMod val="20000"/>
                  <a:lumOff val="80000"/>
                </a:schemeClr>
              </a:solidFill>
            </a:endParaRPr>
          </a:p>
        </p:txBody>
      </p:sp>
      <p:sp>
        <p:nvSpPr>
          <p:cNvPr id="4" name="内容占位符 3">
            <a:extLst>
              <a:ext uri="{FF2B5EF4-FFF2-40B4-BE49-F238E27FC236}">
                <a16:creationId xmlns:a16="http://schemas.microsoft.com/office/drawing/2014/main" id="{2DE29BD5-6580-5233-0F64-050071095BE7}"/>
              </a:ext>
            </a:extLst>
          </p:cNvPr>
          <p:cNvSpPr>
            <a:spLocks noGrp="1"/>
          </p:cNvSpPr>
          <p:nvPr>
            <p:ph idx="1"/>
          </p:nvPr>
        </p:nvSpPr>
        <p:spPr/>
        <p:txBody>
          <a:bodyPr/>
          <a:lstStyle/>
          <a:p>
            <a:r>
              <a:rPr lang="zh-CN" altLang="en-US" dirty="0">
                <a:solidFill>
                  <a:srgbClr val="FF0000"/>
                </a:solidFill>
              </a:rPr>
              <a:t>图像类工具。</a:t>
            </a:r>
            <a:r>
              <a:rPr lang="zh-CN" altLang="en-US" dirty="0"/>
              <a:t>插画生成、背景移除、无损放大、优化修复、物体</a:t>
            </a:r>
            <a:r>
              <a:rPr lang="en-US" altLang="zh-CN" dirty="0"/>
              <a:t>	</a:t>
            </a:r>
            <a:r>
              <a:rPr lang="zh-CN" altLang="en-US" dirty="0"/>
              <a:t>抹除。</a:t>
            </a:r>
            <a:endParaRPr lang="en-US" altLang="zh-CN" dirty="0">
              <a:solidFill>
                <a:srgbClr val="FF0000"/>
              </a:solidFill>
            </a:endParaRPr>
          </a:p>
        </p:txBody>
      </p:sp>
      <p:pic>
        <p:nvPicPr>
          <p:cNvPr id="9" name="图片 8">
            <a:extLst>
              <a:ext uri="{FF2B5EF4-FFF2-40B4-BE49-F238E27FC236}">
                <a16:creationId xmlns:a16="http://schemas.microsoft.com/office/drawing/2014/main" id="{2ADD3D71-EE2B-D32E-074C-DA5788DD4D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2643" y="2804443"/>
            <a:ext cx="4511663" cy="1634256"/>
          </a:xfrm>
          <a:prstGeom prst="rect">
            <a:avLst/>
          </a:prstGeom>
        </p:spPr>
      </p:pic>
      <p:pic>
        <p:nvPicPr>
          <p:cNvPr id="5" name="图片 4">
            <a:extLst>
              <a:ext uri="{FF2B5EF4-FFF2-40B4-BE49-F238E27FC236}">
                <a16:creationId xmlns:a16="http://schemas.microsoft.com/office/drawing/2014/main" id="{C12CDB0D-3B53-710A-7608-70D820C14C0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2804443"/>
            <a:ext cx="2804187" cy="2804187"/>
          </a:xfrm>
          <a:prstGeom prst="rect">
            <a:avLst/>
          </a:prstGeom>
        </p:spPr>
      </p:pic>
      <p:pic>
        <p:nvPicPr>
          <p:cNvPr id="7" name="图片 6">
            <a:extLst>
              <a:ext uri="{FF2B5EF4-FFF2-40B4-BE49-F238E27FC236}">
                <a16:creationId xmlns:a16="http://schemas.microsoft.com/office/drawing/2014/main" id="{C7A5C5E1-02C1-59F4-3CDA-F6C6ACFE86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30646" y="4438699"/>
            <a:ext cx="4221010" cy="2110505"/>
          </a:xfrm>
          <a:prstGeom prst="rect">
            <a:avLst/>
          </a:prstGeom>
        </p:spPr>
      </p:pic>
      <p:pic>
        <p:nvPicPr>
          <p:cNvPr id="10" name="图片 9">
            <a:extLst>
              <a:ext uri="{FF2B5EF4-FFF2-40B4-BE49-F238E27FC236}">
                <a16:creationId xmlns:a16="http://schemas.microsoft.com/office/drawing/2014/main" id="{EFCEF49B-E8D5-FB15-9FDA-296DEA49B42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96000" y="4001294"/>
            <a:ext cx="4206213" cy="4206213"/>
          </a:xfrm>
          <a:prstGeom prst="rect">
            <a:avLst/>
          </a:prstGeom>
        </p:spPr>
      </p:pic>
    </p:spTree>
    <p:extLst>
      <p:ext uri="{BB962C8B-B14F-4D97-AF65-F5344CB8AC3E}">
        <p14:creationId xmlns:p14="http://schemas.microsoft.com/office/powerpoint/2010/main" val="243423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D083D-43B2-D621-B93B-34CC69DF339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74B93760-56C0-B968-8300-7FC78C71DF62}"/>
              </a:ext>
            </a:extLst>
          </p:cNvPr>
          <p:cNvSpPr/>
          <p:nvPr/>
        </p:nvSpPr>
        <p:spPr>
          <a:xfrm>
            <a:off x="3810000" y="777240"/>
            <a:ext cx="3390900" cy="815341"/>
          </a:xfrm>
          <a:prstGeom prst="rect">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52D997A-E10B-29CC-E4D6-362462689684}"/>
              </a:ext>
            </a:extLst>
          </p:cNvPr>
          <p:cNvSpPr>
            <a:spLocks noGrp="1"/>
          </p:cNvSpPr>
          <p:nvPr>
            <p:ph type="title"/>
          </p:nvPr>
        </p:nvSpPr>
        <p:spPr>
          <a:xfrm>
            <a:off x="4054906" y="848999"/>
            <a:ext cx="2917394" cy="743582"/>
          </a:xfrm>
        </p:spPr>
        <p:txBody>
          <a:bodyPr>
            <a:normAutofit/>
          </a:bodyPr>
          <a:lstStyle/>
          <a:p>
            <a:r>
              <a:rPr lang="zh-CN" altLang="en-US" sz="3200" dirty="0">
                <a:latin typeface="Fusion Pixel 10px Monospaced zh" panose="020B0604020202020204" pitchFamily="2" charset="0"/>
                <a:ea typeface="Fusion Pixel 10px Monospaced zh" panose="020B0604020202020204" pitchFamily="2" charset="0"/>
              </a:rPr>
              <a:t>现状和未来？</a:t>
            </a:r>
          </a:p>
        </p:txBody>
      </p:sp>
      <p:pic>
        <p:nvPicPr>
          <p:cNvPr id="5" name="内容占位符 4">
            <a:extLst>
              <a:ext uri="{FF2B5EF4-FFF2-40B4-BE49-F238E27FC236}">
                <a16:creationId xmlns:a16="http://schemas.microsoft.com/office/drawing/2014/main" id="{53C684B3-C8A2-8116-1701-7422F602F2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2265"/>
            <a:ext cx="12555219" cy="6032497"/>
          </a:xfrm>
        </p:spPr>
      </p:pic>
      <p:sp>
        <p:nvSpPr>
          <p:cNvPr id="7" name="文本框 6">
            <a:hlinkClick r:id="rId4" action="ppaction://hlinksldjump"/>
            <a:extLst>
              <a:ext uri="{FF2B5EF4-FFF2-40B4-BE49-F238E27FC236}">
                <a16:creationId xmlns:a16="http://schemas.microsoft.com/office/drawing/2014/main" id="{2CD6AE6E-BAE6-B337-159E-8BD40DC520D0}"/>
              </a:ext>
            </a:extLst>
          </p:cNvPr>
          <p:cNvSpPr txBox="1"/>
          <p:nvPr/>
        </p:nvSpPr>
        <p:spPr>
          <a:xfrm>
            <a:off x="4814913" y="2171700"/>
            <a:ext cx="5939225" cy="523220"/>
          </a:xfrm>
          <a:prstGeom prst="rect">
            <a:avLst/>
          </a:prstGeom>
          <a:noFill/>
        </p:spPr>
        <p:txBody>
          <a:bodyPr wrap="square" rtlCol="0">
            <a:spAutoFit/>
          </a:bodyPr>
          <a:lstStyle/>
          <a:p>
            <a:r>
              <a:rPr lang="zh-CN" altLang="en-US" sz="2800" dirty="0">
                <a:solidFill>
                  <a:schemeClr val="bg1"/>
                </a:solidFill>
              </a:rPr>
              <a:t>我们的行业正在蒸蒸日上啊</a:t>
            </a:r>
          </a:p>
        </p:txBody>
      </p:sp>
      <p:sp>
        <p:nvSpPr>
          <p:cNvPr id="8" name="文本框 7">
            <a:hlinkClick r:id="rId5" action="ppaction://hlinksldjump"/>
            <a:extLst>
              <a:ext uri="{FF2B5EF4-FFF2-40B4-BE49-F238E27FC236}">
                <a16:creationId xmlns:a16="http://schemas.microsoft.com/office/drawing/2014/main" id="{09B7202A-AB27-64A2-9127-673F54B32026}"/>
              </a:ext>
            </a:extLst>
          </p:cNvPr>
          <p:cNvSpPr txBox="1"/>
          <p:nvPr/>
        </p:nvSpPr>
        <p:spPr>
          <a:xfrm>
            <a:off x="4814913" y="3578901"/>
            <a:ext cx="6632449" cy="523220"/>
          </a:xfrm>
          <a:prstGeom prst="rect">
            <a:avLst/>
          </a:prstGeom>
          <a:noFill/>
        </p:spPr>
        <p:txBody>
          <a:bodyPr wrap="square" rtlCol="0">
            <a:spAutoFit/>
          </a:bodyPr>
          <a:lstStyle/>
          <a:p>
            <a:r>
              <a:rPr lang="zh-CN" altLang="en-US" sz="2800" dirty="0">
                <a:solidFill>
                  <a:schemeClr val="bg1"/>
                </a:solidFill>
              </a:rPr>
              <a:t>我已经不被需要了吗</a:t>
            </a:r>
          </a:p>
        </p:txBody>
      </p:sp>
      <p:sp>
        <p:nvSpPr>
          <p:cNvPr id="10" name="文本框 9">
            <a:hlinkClick r:id="rId6" action="ppaction://hlinksldjump"/>
            <a:extLst>
              <a:ext uri="{FF2B5EF4-FFF2-40B4-BE49-F238E27FC236}">
                <a16:creationId xmlns:a16="http://schemas.microsoft.com/office/drawing/2014/main" id="{E9AE1156-497A-C830-ED3C-FB04DB1C8BF4}"/>
              </a:ext>
            </a:extLst>
          </p:cNvPr>
          <p:cNvSpPr txBox="1"/>
          <p:nvPr/>
        </p:nvSpPr>
        <p:spPr>
          <a:xfrm>
            <a:off x="4544866" y="4940413"/>
            <a:ext cx="6632449" cy="523220"/>
          </a:xfrm>
          <a:prstGeom prst="rect">
            <a:avLst/>
          </a:prstGeom>
          <a:noFill/>
        </p:spPr>
        <p:txBody>
          <a:bodyPr wrap="square" rtlCol="0">
            <a:spAutoFit/>
          </a:bodyPr>
          <a:lstStyle/>
          <a:p>
            <a:r>
              <a:rPr lang="zh-CN" altLang="en-US" sz="2800" dirty="0">
                <a:solidFill>
                  <a:schemeClr val="bg1"/>
                </a:solidFill>
              </a:rPr>
              <a:t>未来可能的发展方向</a:t>
            </a:r>
          </a:p>
        </p:txBody>
      </p:sp>
    </p:spTree>
    <p:extLst>
      <p:ext uri="{BB962C8B-B14F-4D97-AF65-F5344CB8AC3E}">
        <p14:creationId xmlns:p14="http://schemas.microsoft.com/office/powerpoint/2010/main" val="2598608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p:bldP spid="8"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a:extLst>
            <a:ext uri="{FF2B5EF4-FFF2-40B4-BE49-F238E27FC236}">
              <a16:creationId xmlns:a16="http://schemas.microsoft.com/office/drawing/2014/main" id="{0DEB7BFD-C593-565B-4A53-CFA0A890D5D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326E67F-FF14-3105-BC67-3712E997B8D2}"/>
              </a:ext>
            </a:extLst>
          </p:cNvPr>
          <p:cNvSpPr>
            <a:spLocks noGrp="1"/>
          </p:cNvSpPr>
          <p:nvPr>
            <p:ph type="title"/>
          </p:nvPr>
        </p:nvSpPr>
        <p:spPr/>
        <p:txBody>
          <a:bodyPr/>
          <a:lstStyle/>
          <a:p>
            <a:r>
              <a:rPr lang="en-US" altLang="zh-CN" dirty="0"/>
              <a:t>AIGC</a:t>
            </a:r>
            <a:r>
              <a:rPr lang="zh-CN" altLang="en-US" dirty="0"/>
              <a:t>工具</a:t>
            </a:r>
            <a:endParaRPr lang="zh-CN" altLang="en-US" i="1" dirty="0">
              <a:solidFill>
                <a:schemeClr val="accent2">
                  <a:lumMod val="20000"/>
                  <a:lumOff val="80000"/>
                </a:schemeClr>
              </a:solidFill>
            </a:endParaRPr>
          </a:p>
        </p:txBody>
      </p:sp>
      <p:sp>
        <p:nvSpPr>
          <p:cNvPr id="4" name="内容占位符 3">
            <a:extLst>
              <a:ext uri="{FF2B5EF4-FFF2-40B4-BE49-F238E27FC236}">
                <a16:creationId xmlns:a16="http://schemas.microsoft.com/office/drawing/2014/main" id="{15B83BF7-A7DC-8392-68EF-9E9C0A9B3921}"/>
              </a:ext>
            </a:extLst>
          </p:cNvPr>
          <p:cNvSpPr>
            <a:spLocks noGrp="1"/>
          </p:cNvSpPr>
          <p:nvPr>
            <p:ph idx="1"/>
          </p:nvPr>
        </p:nvSpPr>
        <p:spPr/>
        <p:txBody>
          <a:bodyPr/>
          <a:lstStyle/>
          <a:p>
            <a:r>
              <a:rPr lang="zh-CN" altLang="en-US" dirty="0">
                <a:solidFill>
                  <a:srgbClr val="FF0000"/>
                </a:solidFill>
              </a:rPr>
              <a:t>视频音效类工具。</a:t>
            </a:r>
            <a:endParaRPr lang="en-US" altLang="zh-CN" dirty="0">
              <a:solidFill>
                <a:srgbClr val="FF0000"/>
              </a:solidFill>
            </a:endParaRPr>
          </a:p>
        </p:txBody>
      </p:sp>
      <p:pic>
        <p:nvPicPr>
          <p:cNvPr id="9" name="图片 8">
            <a:extLst>
              <a:ext uri="{FF2B5EF4-FFF2-40B4-BE49-F238E27FC236}">
                <a16:creationId xmlns:a16="http://schemas.microsoft.com/office/drawing/2014/main" id="{894F0C88-4BB9-C8FC-4C45-34D165337E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659" y="2491131"/>
            <a:ext cx="4331861" cy="1875738"/>
          </a:xfrm>
          <a:prstGeom prst="rect">
            <a:avLst/>
          </a:prstGeom>
        </p:spPr>
      </p:pic>
      <p:pic>
        <p:nvPicPr>
          <p:cNvPr id="5" name="图片 4">
            <a:extLst>
              <a:ext uri="{FF2B5EF4-FFF2-40B4-BE49-F238E27FC236}">
                <a16:creationId xmlns:a16="http://schemas.microsoft.com/office/drawing/2014/main" id="{664C0551-6173-8A87-D07B-403B3B4889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7472" y="3673029"/>
            <a:ext cx="2804187" cy="2804187"/>
          </a:xfrm>
          <a:prstGeom prst="rect">
            <a:avLst/>
          </a:prstGeom>
        </p:spPr>
      </p:pic>
      <p:pic>
        <p:nvPicPr>
          <p:cNvPr id="7" name="图片 6">
            <a:extLst>
              <a:ext uri="{FF2B5EF4-FFF2-40B4-BE49-F238E27FC236}">
                <a16:creationId xmlns:a16="http://schemas.microsoft.com/office/drawing/2014/main" id="{6C670FC1-5B0E-8D8B-EBBB-85864FA15C6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33002" y="4366869"/>
            <a:ext cx="4364821" cy="2283704"/>
          </a:xfrm>
          <a:prstGeom prst="rect">
            <a:avLst/>
          </a:prstGeom>
        </p:spPr>
      </p:pic>
      <p:pic>
        <p:nvPicPr>
          <p:cNvPr id="10" name="图片 9">
            <a:extLst>
              <a:ext uri="{FF2B5EF4-FFF2-40B4-BE49-F238E27FC236}">
                <a16:creationId xmlns:a16="http://schemas.microsoft.com/office/drawing/2014/main" id="{EF24F2F7-A5FB-D63F-FB56-1C11208E63A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97823" y="2143690"/>
            <a:ext cx="2931348" cy="2931348"/>
          </a:xfrm>
          <a:prstGeom prst="rect">
            <a:avLst/>
          </a:prstGeom>
        </p:spPr>
      </p:pic>
    </p:spTree>
    <p:extLst>
      <p:ext uri="{BB962C8B-B14F-4D97-AF65-F5344CB8AC3E}">
        <p14:creationId xmlns:p14="http://schemas.microsoft.com/office/powerpoint/2010/main" val="51931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a:extLst>
            <a:ext uri="{FF2B5EF4-FFF2-40B4-BE49-F238E27FC236}">
              <a16:creationId xmlns:a16="http://schemas.microsoft.com/office/drawing/2014/main" id="{CD04B1C8-EFF8-045D-AAFC-C67B1232562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E1FA66-D1A0-9476-4310-688DCBA6DDE6}"/>
              </a:ext>
            </a:extLst>
          </p:cNvPr>
          <p:cNvSpPr>
            <a:spLocks noGrp="1"/>
          </p:cNvSpPr>
          <p:nvPr>
            <p:ph type="title"/>
          </p:nvPr>
        </p:nvSpPr>
        <p:spPr/>
        <p:txBody>
          <a:bodyPr/>
          <a:lstStyle/>
          <a:p>
            <a:r>
              <a:rPr lang="en-US" altLang="zh-CN" dirty="0"/>
              <a:t>AIGC</a:t>
            </a:r>
            <a:r>
              <a:rPr lang="zh-CN" altLang="en-US" dirty="0"/>
              <a:t>工具</a:t>
            </a:r>
            <a:r>
              <a:rPr lang="en-US" altLang="zh-CN" dirty="0"/>
              <a:t>——</a:t>
            </a:r>
            <a:r>
              <a:rPr lang="zh-CN" altLang="en-US" i="1" dirty="0"/>
              <a:t>独游开发</a:t>
            </a:r>
            <a:endParaRPr lang="zh-CN" altLang="en-US" i="1" dirty="0">
              <a:solidFill>
                <a:schemeClr val="accent2">
                  <a:lumMod val="20000"/>
                  <a:lumOff val="80000"/>
                </a:schemeClr>
              </a:solidFill>
            </a:endParaRPr>
          </a:p>
        </p:txBody>
      </p:sp>
      <p:sp>
        <p:nvSpPr>
          <p:cNvPr id="12" name="文本框 11">
            <a:extLst>
              <a:ext uri="{FF2B5EF4-FFF2-40B4-BE49-F238E27FC236}">
                <a16:creationId xmlns:a16="http://schemas.microsoft.com/office/drawing/2014/main" id="{824DB7B3-52F0-9164-2931-925A615799FD}"/>
              </a:ext>
            </a:extLst>
          </p:cNvPr>
          <p:cNvSpPr txBox="1"/>
          <p:nvPr/>
        </p:nvSpPr>
        <p:spPr>
          <a:xfrm>
            <a:off x="2649895" y="5889812"/>
            <a:ext cx="4095993" cy="461665"/>
          </a:xfrm>
          <a:prstGeom prst="rect">
            <a:avLst/>
          </a:prstGeom>
          <a:noFill/>
        </p:spPr>
        <p:txBody>
          <a:bodyPr wrap="none" rtlCol="0">
            <a:spAutoFit/>
          </a:bodyPr>
          <a:lstStyle/>
          <a:p>
            <a:r>
              <a:rPr lang="en-US" altLang="zh-CN" sz="2400" dirty="0">
                <a:solidFill>
                  <a:schemeClr val="bg1"/>
                </a:solidFill>
              </a:rPr>
              <a:t>《</a:t>
            </a:r>
            <a:r>
              <a:rPr lang="zh-CN" altLang="en-US" sz="2400" dirty="0">
                <a:solidFill>
                  <a:schemeClr val="bg1"/>
                </a:solidFill>
              </a:rPr>
              <a:t>夏末弥梦</a:t>
            </a:r>
            <a:r>
              <a:rPr lang="en-US" altLang="zh-CN" sz="2400" dirty="0">
                <a:solidFill>
                  <a:schemeClr val="bg1"/>
                </a:solidFill>
              </a:rPr>
              <a:t>》——</a:t>
            </a:r>
            <a:r>
              <a:rPr lang="zh-CN" altLang="en-US" sz="2400" dirty="0">
                <a:solidFill>
                  <a:schemeClr val="bg1"/>
                </a:solidFill>
              </a:rPr>
              <a:t>“秋之雪华”</a:t>
            </a:r>
          </a:p>
        </p:txBody>
      </p:sp>
      <p:sp>
        <p:nvSpPr>
          <p:cNvPr id="13" name="文本框 12">
            <a:extLst>
              <a:ext uri="{FF2B5EF4-FFF2-40B4-BE49-F238E27FC236}">
                <a16:creationId xmlns:a16="http://schemas.microsoft.com/office/drawing/2014/main" id="{C18FACA6-1CFB-7479-370D-41CAD02B3AFE}"/>
              </a:ext>
            </a:extLst>
          </p:cNvPr>
          <p:cNvSpPr txBox="1"/>
          <p:nvPr/>
        </p:nvSpPr>
        <p:spPr>
          <a:xfrm>
            <a:off x="5504624" y="3187427"/>
            <a:ext cx="1849024" cy="2586707"/>
          </a:xfrm>
          <a:prstGeom prst="rect">
            <a:avLst/>
          </a:prstGeom>
          <a:noFill/>
        </p:spPr>
        <p:txBody>
          <a:bodyPr wrap="square" rtlCol="0">
            <a:spAutoFit/>
          </a:bodyPr>
          <a:lstStyle/>
          <a:p>
            <a:r>
              <a:rPr lang="zh-CN" altLang="en-US" dirty="0"/>
              <a:t>引擎：</a:t>
            </a:r>
            <a:r>
              <a:rPr lang="en-US" altLang="zh-CN" dirty="0" err="1"/>
              <a:t>nvlmaker</a:t>
            </a:r>
            <a:endParaRPr lang="en-US" altLang="zh-CN" dirty="0"/>
          </a:p>
          <a:p>
            <a:endParaRPr lang="en-US" altLang="zh-CN" dirty="0"/>
          </a:p>
          <a:p>
            <a:r>
              <a:rPr lang="en-US" altLang="zh-CN" dirty="0"/>
              <a:t>CG</a:t>
            </a:r>
            <a:r>
              <a:rPr lang="zh-CN" altLang="en-US" dirty="0"/>
              <a:t>：</a:t>
            </a:r>
            <a:r>
              <a:rPr lang="en-US" altLang="zh-CN" b="1" dirty="0" err="1">
                <a:solidFill>
                  <a:srgbClr val="FF0000"/>
                </a:solidFill>
              </a:rPr>
              <a:t>novelAI</a:t>
            </a:r>
            <a:endParaRPr lang="en-US" altLang="zh-CN" b="1" dirty="0">
              <a:solidFill>
                <a:srgbClr val="FF0000"/>
              </a:solidFill>
            </a:endParaRPr>
          </a:p>
          <a:p>
            <a:endParaRPr lang="en-US" altLang="zh-CN" b="1" dirty="0">
              <a:solidFill>
                <a:srgbClr val="FF0000"/>
              </a:solidFill>
            </a:endParaRPr>
          </a:p>
          <a:p>
            <a:r>
              <a:rPr lang="zh-CN" altLang="en-US" dirty="0"/>
              <a:t>配音：</a:t>
            </a:r>
            <a:r>
              <a:rPr lang="en-US" altLang="zh-CN" b="1" dirty="0">
                <a:solidFill>
                  <a:srgbClr val="FF0000"/>
                </a:solidFill>
              </a:rPr>
              <a:t>vits</a:t>
            </a:r>
          </a:p>
          <a:p>
            <a:endParaRPr lang="en-US" altLang="zh-CN" b="1" dirty="0">
              <a:solidFill>
                <a:srgbClr val="FF0000"/>
              </a:solidFill>
            </a:endParaRPr>
          </a:p>
          <a:p>
            <a:endParaRPr lang="en-US" altLang="zh-CN" b="1" dirty="0">
              <a:solidFill>
                <a:srgbClr val="FF0000"/>
              </a:solidFill>
            </a:endParaRPr>
          </a:p>
          <a:p>
            <a:r>
              <a:rPr lang="zh-CN" altLang="en-US" b="1" dirty="0">
                <a:solidFill>
                  <a:schemeClr val="bg1"/>
                </a:solidFill>
              </a:rPr>
              <a:t>全球首个</a:t>
            </a:r>
            <a:r>
              <a:rPr lang="en-US" altLang="zh-CN" b="1" dirty="0">
                <a:solidFill>
                  <a:schemeClr val="bg1"/>
                </a:solidFill>
              </a:rPr>
              <a:t>AI</a:t>
            </a:r>
            <a:r>
              <a:rPr lang="zh-CN" altLang="en-US" b="1" dirty="0">
                <a:solidFill>
                  <a:schemeClr val="bg1"/>
                </a:solidFill>
              </a:rPr>
              <a:t>绘图</a:t>
            </a:r>
            <a:r>
              <a:rPr lang="en-US" altLang="zh-CN" b="1" dirty="0">
                <a:solidFill>
                  <a:schemeClr val="bg1"/>
                </a:solidFill>
              </a:rPr>
              <a:t>+AI</a:t>
            </a:r>
            <a:r>
              <a:rPr lang="zh-CN" altLang="en-US" b="1" dirty="0">
                <a:solidFill>
                  <a:schemeClr val="bg1"/>
                </a:solidFill>
              </a:rPr>
              <a:t>配音的</a:t>
            </a:r>
            <a:r>
              <a:rPr lang="en-US" altLang="zh-CN" b="1" dirty="0">
                <a:solidFill>
                  <a:schemeClr val="bg1"/>
                </a:solidFill>
              </a:rPr>
              <a:t>GAL</a:t>
            </a:r>
            <a:endParaRPr lang="zh-CN" altLang="en-US" b="1" dirty="0">
              <a:solidFill>
                <a:schemeClr val="bg1"/>
              </a:solidFill>
            </a:endParaRPr>
          </a:p>
        </p:txBody>
      </p:sp>
      <p:pic>
        <p:nvPicPr>
          <p:cNvPr id="15" name="图片 14" descr="图片包含 图形用户界面&#10;&#10;描述已自动生成">
            <a:extLst>
              <a:ext uri="{FF2B5EF4-FFF2-40B4-BE49-F238E27FC236}">
                <a16:creationId xmlns:a16="http://schemas.microsoft.com/office/drawing/2014/main" id="{9D4FEBD1-D402-B9FB-0678-22AB3F11B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140" y="1443318"/>
            <a:ext cx="2986216" cy="4330816"/>
          </a:xfrm>
          <a:prstGeom prst="rect">
            <a:avLst/>
          </a:prstGeom>
        </p:spPr>
      </p:pic>
      <p:pic>
        <p:nvPicPr>
          <p:cNvPr id="17" name="图片 16">
            <a:extLst>
              <a:ext uri="{FF2B5EF4-FFF2-40B4-BE49-F238E27FC236}">
                <a16:creationId xmlns:a16="http://schemas.microsoft.com/office/drawing/2014/main" id="{F64F3507-7BCC-8B81-11A6-3CDEE917989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65" y="4023354"/>
            <a:ext cx="2350013" cy="2834646"/>
          </a:xfrm>
          <a:prstGeom prst="rect">
            <a:avLst/>
          </a:prstGeom>
        </p:spPr>
      </p:pic>
      <p:pic>
        <p:nvPicPr>
          <p:cNvPr id="19" name="图片 18" descr="人戴着面具&#10;&#10;中度可信度描述已自动生成">
            <a:extLst>
              <a:ext uri="{FF2B5EF4-FFF2-40B4-BE49-F238E27FC236}">
                <a16:creationId xmlns:a16="http://schemas.microsoft.com/office/drawing/2014/main" id="{C53CE028-DE06-B71F-E56A-2B6810931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3382" y="176773"/>
            <a:ext cx="4391510" cy="3010654"/>
          </a:xfrm>
          <a:prstGeom prst="rect">
            <a:avLst/>
          </a:prstGeom>
        </p:spPr>
      </p:pic>
      <p:sp>
        <p:nvSpPr>
          <p:cNvPr id="20" name="文本框 19">
            <a:extLst>
              <a:ext uri="{FF2B5EF4-FFF2-40B4-BE49-F238E27FC236}">
                <a16:creationId xmlns:a16="http://schemas.microsoft.com/office/drawing/2014/main" id="{965D0E8E-86FA-205F-3F10-176EBF79D613}"/>
              </a:ext>
            </a:extLst>
          </p:cNvPr>
          <p:cNvSpPr txBox="1"/>
          <p:nvPr/>
        </p:nvSpPr>
        <p:spPr>
          <a:xfrm>
            <a:off x="7221140" y="3247930"/>
            <a:ext cx="4522625" cy="830997"/>
          </a:xfrm>
          <a:prstGeom prst="rect">
            <a:avLst/>
          </a:prstGeom>
          <a:noFill/>
        </p:spPr>
        <p:txBody>
          <a:bodyPr wrap="square" rtlCol="0">
            <a:spAutoFit/>
          </a:bodyPr>
          <a:lstStyle/>
          <a:p>
            <a:r>
              <a:rPr lang="en-US" altLang="zh-CN" sz="2400" dirty="0">
                <a:solidFill>
                  <a:schemeClr val="bg1"/>
                </a:solidFill>
              </a:rPr>
              <a:t>《</a:t>
            </a:r>
            <a:r>
              <a:rPr lang="zh-CN" altLang="en-US" sz="2400" dirty="0">
                <a:solidFill>
                  <a:schemeClr val="bg1"/>
                </a:solidFill>
              </a:rPr>
              <a:t>未来地狱绘图</a:t>
            </a:r>
            <a:r>
              <a:rPr lang="en-US" altLang="zh-CN" sz="2400" dirty="0">
                <a:solidFill>
                  <a:schemeClr val="bg1"/>
                </a:solidFill>
              </a:rPr>
              <a:t>》——</a:t>
            </a:r>
            <a:r>
              <a:rPr lang="zh-CN" altLang="en-US" sz="2400" dirty="0">
                <a:solidFill>
                  <a:schemeClr val="bg1"/>
                </a:solidFill>
              </a:rPr>
              <a:t>“拔丝柠檬制作组”</a:t>
            </a:r>
          </a:p>
        </p:txBody>
      </p:sp>
      <p:sp>
        <p:nvSpPr>
          <p:cNvPr id="21" name="文本框 20">
            <a:extLst>
              <a:ext uri="{FF2B5EF4-FFF2-40B4-BE49-F238E27FC236}">
                <a16:creationId xmlns:a16="http://schemas.microsoft.com/office/drawing/2014/main" id="{60DA188E-5971-E9BE-B44B-9A36C0EEAC32}"/>
              </a:ext>
            </a:extLst>
          </p:cNvPr>
          <p:cNvSpPr txBox="1"/>
          <p:nvPr/>
        </p:nvSpPr>
        <p:spPr>
          <a:xfrm>
            <a:off x="9293104" y="3769726"/>
            <a:ext cx="2638920" cy="2585323"/>
          </a:xfrm>
          <a:prstGeom prst="rect">
            <a:avLst/>
          </a:prstGeom>
          <a:noFill/>
        </p:spPr>
        <p:txBody>
          <a:bodyPr wrap="square" rtlCol="0">
            <a:spAutoFit/>
          </a:bodyPr>
          <a:lstStyle/>
          <a:p>
            <a:r>
              <a:rPr lang="zh-CN" altLang="en-US" dirty="0"/>
              <a:t>引擎：</a:t>
            </a:r>
            <a:r>
              <a:rPr lang="en-US" altLang="zh-CN" dirty="0" err="1"/>
              <a:t>GameCreater</a:t>
            </a:r>
            <a:endParaRPr lang="en-US" altLang="zh-CN" dirty="0"/>
          </a:p>
          <a:p>
            <a:endParaRPr lang="en-US" altLang="zh-CN" dirty="0"/>
          </a:p>
          <a:p>
            <a:r>
              <a:rPr lang="zh-CN" altLang="en-US" dirty="0"/>
              <a:t>剧本：</a:t>
            </a:r>
            <a:r>
              <a:rPr lang="zh-CN" altLang="en-US" b="1" dirty="0">
                <a:solidFill>
                  <a:srgbClr val="FF0000"/>
                </a:solidFill>
              </a:rPr>
              <a:t>彩云小梦</a:t>
            </a:r>
            <a:r>
              <a:rPr lang="en-US" altLang="zh-CN" b="1" dirty="0">
                <a:solidFill>
                  <a:srgbClr val="FF0000"/>
                </a:solidFill>
              </a:rPr>
              <a:t>AI</a:t>
            </a:r>
          </a:p>
          <a:p>
            <a:r>
              <a:rPr lang="zh-CN" altLang="en-US" dirty="0"/>
              <a:t>立绘</a:t>
            </a:r>
            <a:r>
              <a:rPr lang="en-US" altLang="zh-CN" dirty="0"/>
              <a:t>&amp;</a:t>
            </a:r>
            <a:r>
              <a:rPr lang="zh-CN" altLang="en-US" dirty="0"/>
              <a:t>场景：</a:t>
            </a:r>
            <a:r>
              <a:rPr lang="en-US" altLang="zh-CN" b="1" dirty="0" err="1">
                <a:solidFill>
                  <a:srgbClr val="FF0000"/>
                </a:solidFill>
              </a:rPr>
              <a:t>novelAI</a:t>
            </a:r>
            <a:endParaRPr lang="en-US" altLang="zh-CN" b="1" dirty="0">
              <a:solidFill>
                <a:srgbClr val="FF0000"/>
              </a:solidFill>
            </a:endParaRPr>
          </a:p>
          <a:p>
            <a:r>
              <a:rPr lang="en-US" altLang="zh-CN" dirty="0"/>
              <a:t>BGM</a:t>
            </a:r>
            <a:r>
              <a:rPr lang="zh-CN" altLang="en-US" dirty="0"/>
              <a:t>：</a:t>
            </a:r>
            <a:r>
              <a:rPr lang="en-US" altLang="zh-CN" b="1" dirty="0">
                <a:solidFill>
                  <a:srgbClr val="FF0000"/>
                </a:solidFill>
              </a:rPr>
              <a:t>AIVA AI</a:t>
            </a:r>
          </a:p>
          <a:p>
            <a:r>
              <a:rPr lang="zh-CN" altLang="en-US" dirty="0"/>
              <a:t>配音：</a:t>
            </a:r>
            <a:r>
              <a:rPr lang="zh-CN" altLang="en-US" b="1" dirty="0">
                <a:solidFill>
                  <a:srgbClr val="FF0000"/>
                </a:solidFill>
              </a:rPr>
              <a:t>声咖 </a:t>
            </a:r>
            <a:r>
              <a:rPr lang="en-US" altLang="zh-CN" b="1" dirty="0">
                <a:solidFill>
                  <a:srgbClr val="FF0000"/>
                </a:solidFill>
              </a:rPr>
              <a:t>AI</a:t>
            </a:r>
          </a:p>
          <a:p>
            <a:endParaRPr lang="en-US" altLang="zh-CN" b="1" dirty="0">
              <a:solidFill>
                <a:srgbClr val="FF0000"/>
              </a:solidFill>
            </a:endParaRPr>
          </a:p>
          <a:p>
            <a:r>
              <a:rPr lang="zh-CN" altLang="en-US" b="1" dirty="0">
                <a:solidFill>
                  <a:schemeClr val="bg1"/>
                </a:solidFill>
              </a:rPr>
              <a:t>新概念</a:t>
            </a:r>
            <a:r>
              <a:rPr lang="en-US" altLang="zh-CN" b="1" dirty="0">
                <a:solidFill>
                  <a:schemeClr val="bg1"/>
                </a:solidFill>
              </a:rPr>
              <a:t>3A</a:t>
            </a:r>
            <a:r>
              <a:rPr lang="zh-CN" altLang="en-US" b="1" dirty="0">
                <a:solidFill>
                  <a:schemeClr val="bg1"/>
                </a:solidFill>
              </a:rPr>
              <a:t>大作：</a:t>
            </a:r>
            <a:r>
              <a:rPr lang="en-US" altLang="zh-CN" b="1" dirty="0">
                <a:solidFill>
                  <a:schemeClr val="bg1"/>
                </a:solidFill>
              </a:rPr>
              <a:t>AI </a:t>
            </a:r>
            <a:r>
              <a:rPr lang="zh-CN" altLang="en-US" b="1" dirty="0">
                <a:solidFill>
                  <a:schemeClr val="bg1"/>
                </a:solidFill>
              </a:rPr>
              <a:t>剧本，</a:t>
            </a:r>
            <a:r>
              <a:rPr lang="en-US" altLang="zh-CN" b="1" dirty="0">
                <a:solidFill>
                  <a:schemeClr val="bg1"/>
                </a:solidFill>
              </a:rPr>
              <a:t>AI</a:t>
            </a:r>
            <a:r>
              <a:rPr lang="zh-CN" altLang="en-US" b="1" dirty="0">
                <a:solidFill>
                  <a:schemeClr val="bg1"/>
                </a:solidFill>
              </a:rPr>
              <a:t>配音，</a:t>
            </a:r>
            <a:r>
              <a:rPr lang="en-US" altLang="zh-CN" b="1" dirty="0">
                <a:solidFill>
                  <a:schemeClr val="bg1"/>
                </a:solidFill>
              </a:rPr>
              <a:t>AI</a:t>
            </a:r>
            <a:r>
              <a:rPr lang="zh-CN" altLang="en-US" b="1" dirty="0">
                <a:solidFill>
                  <a:schemeClr val="bg1"/>
                </a:solidFill>
              </a:rPr>
              <a:t>绘图</a:t>
            </a:r>
          </a:p>
        </p:txBody>
      </p:sp>
    </p:spTree>
    <p:extLst>
      <p:ext uri="{BB962C8B-B14F-4D97-AF65-F5344CB8AC3E}">
        <p14:creationId xmlns:p14="http://schemas.microsoft.com/office/powerpoint/2010/main" val="34245987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P spid="21"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a:extLst>
            <a:ext uri="{FF2B5EF4-FFF2-40B4-BE49-F238E27FC236}">
              <a16:creationId xmlns:a16="http://schemas.microsoft.com/office/drawing/2014/main" id="{DD1EF04E-F115-1665-B109-573630121E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F9756D7-38C1-8A7E-23AA-E3854437E831}"/>
              </a:ext>
            </a:extLst>
          </p:cNvPr>
          <p:cNvSpPr>
            <a:spLocks noGrp="1"/>
          </p:cNvSpPr>
          <p:nvPr>
            <p:ph type="title"/>
          </p:nvPr>
        </p:nvSpPr>
        <p:spPr/>
        <p:txBody>
          <a:bodyPr/>
          <a:lstStyle/>
          <a:p>
            <a:r>
              <a:rPr lang="en-US" altLang="zh-CN" dirty="0"/>
              <a:t>AIGC</a:t>
            </a:r>
            <a:r>
              <a:rPr lang="zh-CN" altLang="en-US" dirty="0"/>
              <a:t>工具</a:t>
            </a:r>
            <a:r>
              <a:rPr lang="en-US" altLang="zh-CN" dirty="0"/>
              <a:t>——</a:t>
            </a:r>
            <a:r>
              <a:rPr lang="zh-CN" altLang="en-US" i="1" dirty="0"/>
              <a:t>独游开发</a:t>
            </a:r>
            <a:endParaRPr lang="zh-CN" altLang="en-US" i="1" dirty="0">
              <a:solidFill>
                <a:schemeClr val="accent2">
                  <a:lumMod val="20000"/>
                  <a:lumOff val="80000"/>
                </a:schemeClr>
              </a:solidFill>
            </a:endParaRPr>
          </a:p>
        </p:txBody>
      </p:sp>
      <p:pic>
        <p:nvPicPr>
          <p:cNvPr id="11" name="图片 10" descr="图片包含 室内, 房间, 桌子, 活&#10;&#10;描述已自动生成">
            <a:extLst>
              <a:ext uri="{FF2B5EF4-FFF2-40B4-BE49-F238E27FC236}">
                <a16:creationId xmlns:a16="http://schemas.microsoft.com/office/drawing/2014/main" id="{D0C173F7-866F-BF16-17C1-CA5177D8D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706" y="1607344"/>
            <a:ext cx="6691044" cy="3000515"/>
          </a:xfrm>
          <a:prstGeom prst="rect">
            <a:avLst/>
          </a:prstGeom>
        </p:spPr>
      </p:pic>
      <p:sp>
        <p:nvSpPr>
          <p:cNvPr id="12" name="文本框 11">
            <a:extLst>
              <a:ext uri="{FF2B5EF4-FFF2-40B4-BE49-F238E27FC236}">
                <a16:creationId xmlns:a16="http://schemas.microsoft.com/office/drawing/2014/main" id="{C3BB23CF-0E6A-642B-A4D7-856D0C06144D}"/>
              </a:ext>
            </a:extLst>
          </p:cNvPr>
          <p:cNvSpPr txBox="1"/>
          <p:nvPr/>
        </p:nvSpPr>
        <p:spPr>
          <a:xfrm>
            <a:off x="2823882" y="4788991"/>
            <a:ext cx="4095993" cy="461665"/>
          </a:xfrm>
          <a:prstGeom prst="rect">
            <a:avLst/>
          </a:prstGeom>
          <a:noFill/>
        </p:spPr>
        <p:txBody>
          <a:bodyPr wrap="none" rtlCol="0">
            <a:spAutoFit/>
          </a:bodyPr>
          <a:lstStyle/>
          <a:p>
            <a:r>
              <a:rPr lang="en-US" altLang="zh-CN" sz="2400" dirty="0">
                <a:solidFill>
                  <a:schemeClr val="bg1"/>
                </a:solidFill>
              </a:rPr>
              <a:t>《</a:t>
            </a:r>
            <a:r>
              <a:rPr lang="zh-CN" altLang="en-US" sz="2400" dirty="0">
                <a:solidFill>
                  <a:schemeClr val="bg1"/>
                </a:solidFill>
              </a:rPr>
              <a:t>细胞防线</a:t>
            </a:r>
            <a:r>
              <a:rPr lang="en-US" altLang="zh-CN" sz="2400" dirty="0">
                <a:solidFill>
                  <a:schemeClr val="bg1"/>
                </a:solidFill>
              </a:rPr>
              <a:t>》——</a:t>
            </a:r>
            <a:r>
              <a:rPr lang="zh-CN" altLang="en-US" sz="2400" dirty="0">
                <a:solidFill>
                  <a:schemeClr val="bg1"/>
                </a:solidFill>
              </a:rPr>
              <a:t>“难以离开”</a:t>
            </a:r>
          </a:p>
        </p:txBody>
      </p:sp>
      <p:sp>
        <p:nvSpPr>
          <p:cNvPr id="13" name="文本框 12">
            <a:extLst>
              <a:ext uri="{FF2B5EF4-FFF2-40B4-BE49-F238E27FC236}">
                <a16:creationId xmlns:a16="http://schemas.microsoft.com/office/drawing/2014/main" id="{DD35DE17-6496-DC4A-75BB-A95E421FFEC8}"/>
              </a:ext>
            </a:extLst>
          </p:cNvPr>
          <p:cNvSpPr txBox="1"/>
          <p:nvPr/>
        </p:nvSpPr>
        <p:spPr>
          <a:xfrm>
            <a:off x="7214540" y="4702013"/>
            <a:ext cx="4139260" cy="2031325"/>
          </a:xfrm>
          <a:prstGeom prst="rect">
            <a:avLst/>
          </a:prstGeom>
          <a:noFill/>
        </p:spPr>
        <p:txBody>
          <a:bodyPr wrap="square" rtlCol="0">
            <a:spAutoFit/>
          </a:bodyPr>
          <a:lstStyle/>
          <a:p>
            <a:r>
              <a:rPr lang="zh-CN" altLang="en-US" dirty="0"/>
              <a:t>引擎：</a:t>
            </a:r>
            <a:r>
              <a:rPr lang="en-US" altLang="zh-CN" dirty="0"/>
              <a:t>Unity</a:t>
            </a:r>
          </a:p>
          <a:p>
            <a:endParaRPr lang="en-US" altLang="zh-CN" dirty="0"/>
          </a:p>
          <a:p>
            <a:r>
              <a:rPr lang="zh-CN" altLang="en-US" dirty="0"/>
              <a:t>代码：</a:t>
            </a:r>
            <a:r>
              <a:rPr lang="en-US" altLang="zh-CN" b="1" dirty="0">
                <a:solidFill>
                  <a:srgbClr val="FF0000"/>
                </a:solidFill>
              </a:rPr>
              <a:t>ChatGPT</a:t>
            </a:r>
          </a:p>
          <a:p>
            <a:endParaRPr lang="en-US" altLang="zh-CN" dirty="0"/>
          </a:p>
          <a:p>
            <a:r>
              <a:rPr lang="zh-CN" altLang="en-US" dirty="0"/>
              <a:t>美术：</a:t>
            </a:r>
            <a:r>
              <a:rPr lang="en-US" altLang="zh-CN" b="1" dirty="0" err="1">
                <a:solidFill>
                  <a:srgbClr val="FF0000"/>
                </a:solidFill>
              </a:rPr>
              <a:t>MidJourney</a:t>
            </a:r>
            <a:endParaRPr lang="en-US" altLang="zh-CN" b="1" dirty="0">
              <a:solidFill>
                <a:srgbClr val="FF0000"/>
              </a:solidFill>
            </a:endParaRPr>
          </a:p>
          <a:p>
            <a:endParaRPr lang="en-US" altLang="zh-CN" b="1" dirty="0">
              <a:solidFill>
                <a:srgbClr val="FF0000"/>
              </a:solidFill>
            </a:endParaRPr>
          </a:p>
          <a:p>
            <a:r>
              <a:rPr lang="zh-CN" altLang="en-US" b="1" dirty="0">
                <a:solidFill>
                  <a:schemeClr val="bg1"/>
                </a:solidFill>
              </a:rPr>
              <a:t>上架</a:t>
            </a:r>
            <a:r>
              <a:rPr lang="en-US" altLang="zh-CN" b="1" dirty="0">
                <a:solidFill>
                  <a:schemeClr val="bg1"/>
                </a:solidFill>
              </a:rPr>
              <a:t>TapTap3</a:t>
            </a:r>
            <a:r>
              <a:rPr lang="zh-CN" altLang="en-US" b="1" dirty="0">
                <a:solidFill>
                  <a:schemeClr val="bg1"/>
                </a:solidFill>
              </a:rPr>
              <a:t>天下载量破万</a:t>
            </a:r>
          </a:p>
        </p:txBody>
      </p:sp>
      <p:pic>
        <p:nvPicPr>
          <p:cNvPr id="3" name="图片 2">
            <a:extLst>
              <a:ext uri="{FF2B5EF4-FFF2-40B4-BE49-F238E27FC236}">
                <a16:creationId xmlns:a16="http://schemas.microsoft.com/office/drawing/2014/main" id="{D49508C3-309D-D921-FAAE-3F3E6E26DE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65" y="4023354"/>
            <a:ext cx="2350013" cy="2834646"/>
          </a:xfrm>
          <a:prstGeom prst="rect">
            <a:avLst/>
          </a:prstGeom>
        </p:spPr>
      </p:pic>
      <p:pic>
        <p:nvPicPr>
          <p:cNvPr id="5" name="图片 4" descr="表格&#10;&#10;中度可信度描述已自动生成">
            <a:extLst>
              <a:ext uri="{FF2B5EF4-FFF2-40B4-BE49-F238E27FC236}">
                <a16:creationId xmlns:a16="http://schemas.microsoft.com/office/drawing/2014/main" id="{85B90334-9DBF-4B7E-B0FD-9C1F04A763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3875" y="1426212"/>
            <a:ext cx="5715000" cy="3114675"/>
          </a:xfrm>
          <a:prstGeom prst="rect">
            <a:avLst/>
          </a:prstGeom>
        </p:spPr>
      </p:pic>
      <p:pic>
        <p:nvPicPr>
          <p:cNvPr id="7" name="图片 6" descr="卡通人物&#10;&#10;低可信度描述已自动生成">
            <a:extLst>
              <a:ext uri="{FF2B5EF4-FFF2-40B4-BE49-F238E27FC236}">
                <a16:creationId xmlns:a16="http://schemas.microsoft.com/office/drawing/2014/main" id="{0F83ECA9-494F-D45C-3122-33D4C8C219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8415" y="1607344"/>
            <a:ext cx="5715000" cy="3228975"/>
          </a:xfrm>
          <a:prstGeom prst="rect">
            <a:avLst/>
          </a:prstGeom>
        </p:spPr>
      </p:pic>
      <p:pic>
        <p:nvPicPr>
          <p:cNvPr id="9" name="图片 8" descr="电脑萤幕画面&#10;&#10;描述已自动生成">
            <a:extLst>
              <a:ext uri="{FF2B5EF4-FFF2-40B4-BE49-F238E27FC236}">
                <a16:creationId xmlns:a16="http://schemas.microsoft.com/office/drawing/2014/main" id="{53522F39-8AE6-266D-0E6D-8F2BB39509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8583" y="1784842"/>
            <a:ext cx="5715000" cy="3228975"/>
          </a:xfrm>
          <a:prstGeom prst="rect">
            <a:avLst/>
          </a:prstGeom>
        </p:spPr>
      </p:pic>
    </p:spTree>
    <p:extLst>
      <p:ext uri="{BB962C8B-B14F-4D97-AF65-F5344CB8AC3E}">
        <p14:creationId xmlns:p14="http://schemas.microsoft.com/office/powerpoint/2010/main" val="4277656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a:extLst>
            <a:ext uri="{FF2B5EF4-FFF2-40B4-BE49-F238E27FC236}">
              <a16:creationId xmlns:a16="http://schemas.microsoft.com/office/drawing/2014/main" id="{571D81D0-3CAF-2AAB-FB95-6685F17BAF6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6D339B-C6CE-BA7C-27DE-45C09C07ABEE}"/>
              </a:ext>
            </a:extLst>
          </p:cNvPr>
          <p:cNvSpPr>
            <a:spLocks noGrp="1"/>
          </p:cNvSpPr>
          <p:nvPr>
            <p:ph type="title"/>
          </p:nvPr>
        </p:nvSpPr>
        <p:spPr/>
        <p:txBody>
          <a:bodyPr/>
          <a:lstStyle/>
          <a:p>
            <a:r>
              <a:rPr lang="en-US" altLang="zh-CN" dirty="0"/>
              <a:t>AIGC</a:t>
            </a:r>
            <a:r>
              <a:rPr lang="zh-CN" altLang="en-US" dirty="0"/>
              <a:t>工具</a:t>
            </a:r>
            <a:r>
              <a:rPr lang="en-US" altLang="zh-CN" dirty="0"/>
              <a:t>——</a:t>
            </a:r>
            <a:r>
              <a:rPr lang="zh-CN" altLang="en-US" i="1" dirty="0"/>
              <a:t>独游开发</a:t>
            </a:r>
            <a:endParaRPr lang="zh-CN" altLang="en-US" i="1" dirty="0">
              <a:solidFill>
                <a:schemeClr val="accent2">
                  <a:lumMod val="20000"/>
                  <a:lumOff val="80000"/>
                </a:schemeClr>
              </a:solidFill>
            </a:endParaRPr>
          </a:p>
        </p:txBody>
      </p:sp>
      <p:pic>
        <p:nvPicPr>
          <p:cNvPr id="3" name="图片 2">
            <a:extLst>
              <a:ext uri="{FF2B5EF4-FFF2-40B4-BE49-F238E27FC236}">
                <a16:creationId xmlns:a16="http://schemas.microsoft.com/office/drawing/2014/main" id="{6796DE44-5171-F1EF-E9F9-3C54C11579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4141873"/>
            <a:ext cx="2350013" cy="2711327"/>
          </a:xfrm>
          <a:prstGeom prst="rect">
            <a:avLst/>
          </a:prstGeom>
        </p:spPr>
      </p:pic>
      <p:pic>
        <p:nvPicPr>
          <p:cNvPr id="19" name="图片 18" descr="图形用户界面&#10;&#10;中度可信度描述已自动生成">
            <a:extLst>
              <a:ext uri="{FF2B5EF4-FFF2-40B4-BE49-F238E27FC236}">
                <a16:creationId xmlns:a16="http://schemas.microsoft.com/office/drawing/2014/main" id="{C98E5015-7363-7423-DBC5-80766D723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449" y="-4800"/>
            <a:ext cx="5195455" cy="6858000"/>
          </a:xfrm>
          <a:prstGeom prst="rect">
            <a:avLst/>
          </a:prstGeom>
        </p:spPr>
      </p:pic>
      <p:pic>
        <p:nvPicPr>
          <p:cNvPr id="17" name="图片 16" descr="徽标, 公司名称&#10;&#10;中度可信度描述已自动生成">
            <a:extLst>
              <a:ext uri="{FF2B5EF4-FFF2-40B4-BE49-F238E27FC236}">
                <a16:creationId xmlns:a16="http://schemas.microsoft.com/office/drawing/2014/main" id="{794CC178-63C4-8E6A-F074-EBFA7889AC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20" y="-17500"/>
            <a:ext cx="8890000" cy="4114800"/>
          </a:xfrm>
          <a:prstGeom prst="rect">
            <a:avLst/>
          </a:prstGeom>
        </p:spPr>
      </p:pic>
      <p:pic>
        <p:nvPicPr>
          <p:cNvPr id="15" name="图片 14" descr="文本, 徽标&#10;&#10;描述已自动生成">
            <a:extLst>
              <a:ext uri="{FF2B5EF4-FFF2-40B4-BE49-F238E27FC236}">
                <a16:creationId xmlns:a16="http://schemas.microsoft.com/office/drawing/2014/main" id="{23D47917-FD4E-33E8-4149-5D3903421F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7212" y="7900"/>
            <a:ext cx="8634173" cy="6858000"/>
          </a:xfrm>
          <a:prstGeom prst="rect">
            <a:avLst/>
          </a:prstGeom>
        </p:spPr>
      </p:pic>
      <p:pic>
        <p:nvPicPr>
          <p:cNvPr id="21" name="图片 20" descr="图形用户界面, 网站&#10;&#10;描述已自动生成">
            <a:extLst>
              <a:ext uri="{FF2B5EF4-FFF2-40B4-BE49-F238E27FC236}">
                <a16:creationId xmlns:a16="http://schemas.microsoft.com/office/drawing/2014/main" id="{4960A135-79F5-6FE4-A3F9-8F060D9259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7336" y="-30200"/>
            <a:ext cx="8890000" cy="5562600"/>
          </a:xfrm>
          <a:prstGeom prst="rect">
            <a:avLst/>
          </a:prstGeom>
        </p:spPr>
      </p:pic>
      <p:pic>
        <p:nvPicPr>
          <p:cNvPr id="10" name="图片 9" descr="图形用户界面&#10;&#10;描述已自动生成">
            <a:extLst>
              <a:ext uri="{FF2B5EF4-FFF2-40B4-BE49-F238E27FC236}">
                <a16:creationId xmlns:a16="http://schemas.microsoft.com/office/drawing/2014/main" id="{14AA0758-131C-4651-C005-C24699955F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6096" y="-30200"/>
            <a:ext cx="8824632" cy="6858000"/>
          </a:xfrm>
          <a:prstGeom prst="rect">
            <a:avLst/>
          </a:prstGeom>
        </p:spPr>
      </p:pic>
      <p:pic>
        <p:nvPicPr>
          <p:cNvPr id="23" name="图片 22" descr="图形用户界面, 文本, 应用程序&#10;&#10;描述已自动生成">
            <a:extLst>
              <a:ext uri="{FF2B5EF4-FFF2-40B4-BE49-F238E27FC236}">
                <a16:creationId xmlns:a16="http://schemas.microsoft.com/office/drawing/2014/main" id="{931B0D04-9528-23CA-5937-84891D26EF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5484" y="-7900"/>
            <a:ext cx="5063924" cy="6858000"/>
          </a:xfrm>
          <a:prstGeom prst="rect">
            <a:avLst/>
          </a:prstGeom>
        </p:spPr>
      </p:pic>
      <p:sp>
        <p:nvSpPr>
          <p:cNvPr id="24" name="文本框 23">
            <a:extLst>
              <a:ext uri="{FF2B5EF4-FFF2-40B4-BE49-F238E27FC236}">
                <a16:creationId xmlns:a16="http://schemas.microsoft.com/office/drawing/2014/main" id="{7F316E6E-9127-10DC-3F84-81E4CC1DA6F4}"/>
              </a:ext>
            </a:extLst>
          </p:cNvPr>
          <p:cNvSpPr txBox="1"/>
          <p:nvPr/>
        </p:nvSpPr>
        <p:spPr>
          <a:xfrm>
            <a:off x="236011" y="3406336"/>
            <a:ext cx="6662401" cy="584775"/>
          </a:xfrm>
          <a:prstGeom prst="rect">
            <a:avLst/>
          </a:prstGeom>
          <a:noFill/>
        </p:spPr>
        <p:txBody>
          <a:bodyPr wrap="none" rtlCol="0">
            <a:spAutoFit/>
          </a:bodyPr>
          <a:lstStyle/>
          <a:p>
            <a:r>
              <a:rPr lang="en-US" altLang="zh-CN" sz="3200" dirty="0"/>
              <a:t>《</a:t>
            </a:r>
            <a:r>
              <a:rPr lang="zh-CN" altLang="en-US" sz="3200" dirty="0"/>
              <a:t>沙威玛传奇</a:t>
            </a:r>
            <a:r>
              <a:rPr lang="en-US" altLang="zh-CN" sz="3200" dirty="0"/>
              <a:t>》——</a:t>
            </a:r>
            <a:r>
              <a:rPr lang="zh-CN" altLang="en-US" sz="3200" dirty="0"/>
              <a:t>“</a:t>
            </a:r>
            <a:r>
              <a:rPr lang="en-US" altLang="zh-CN" sz="3200" dirty="0"/>
              <a:t>Eyad AI Shafei</a:t>
            </a:r>
            <a:r>
              <a:rPr lang="zh-CN" altLang="en-US" sz="3200" dirty="0"/>
              <a:t>”</a:t>
            </a:r>
          </a:p>
        </p:txBody>
      </p:sp>
      <p:pic>
        <p:nvPicPr>
          <p:cNvPr id="6" name="图片 5" descr="文本&#10;&#10;描述已自动生成">
            <a:extLst>
              <a:ext uri="{FF2B5EF4-FFF2-40B4-BE49-F238E27FC236}">
                <a16:creationId xmlns:a16="http://schemas.microsoft.com/office/drawing/2014/main" id="{EB110AC8-E0E0-7BBA-DD08-151C7651AF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7085" y="1787525"/>
            <a:ext cx="8331200" cy="4102100"/>
          </a:xfrm>
          <a:prstGeom prst="rect">
            <a:avLst/>
          </a:prstGeom>
        </p:spPr>
      </p:pic>
      <p:sp>
        <p:nvSpPr>
          <p:cNvPr id="25" name="矩形: 圆角 24">
            <a:hlinkClick r:id="rId12" action="ppaction://hlinksldjump"/>
            <a:extLst>
              <a:ext uri="{FF2B5EF4-FFF2-40B4-BE49-F238E27FC236}">
                <a16:creationId xmlns:a16="http://schemas.microsoft.com/office/drawing/2014/main" id="{39D8C23D-9C24-88E8-259E-81B19CE7AFB4}"/>
              </a:ext>
            </a:extLst>
          </p:cNvPr>
          <p:cNvSpPr/>
          <p:nvPr/>
        </p:nvSpPr>
        <p:spPr>
          <a:xfrm>
            <a:off x="614743" y="4679698"/>
            <a:ext cx="2085346" cy="62752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rgbClr val="FF5050"/>
                </a:solidFill>
              </a:rPr>
              <a:t>BACK</a:t>
            </a:r>
            <a:endParaRPr lang="zh-CN" altLang="en-US" sz="2800" i="1" dirty="0">
              <a:solidFill>
                <a:srgbClr val="FF5050"/>
              </a:solidFill>
            </a:endParaRPr>
          </a:p>
        </p:txBody>
      </p:sp>
    </p:spTree>
    <p:extLst>
      <p:ext uri="{BB962C8B-B14F-4D97-AF65-F5344CB8AC3E}">
        <p14:creationId xmlns:p14="http://schemas.microsoft.com/office/powerpoint/2010/main" val="781607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DF665-F896-7B13-664E-7F0DAFB15C2F}"/>
              </a:ext>
            </a:extLst>
          </p:cNvPr>
          <p:cNvSpPr>
            <a:spLocks noGrp="1"/>
          </p:cNvSpPr>
          <p:nvPr>
            <p:ph type="title"/>
          </p:nvPr>
        </p:nvSpPr>
        <p:spPr>
          <a:xfrm>
            <a:off x="560407" y="0"/>
            <a:ext cx="10515600" cy="1325563"/>
          </a:xfrm>
        </p:spPr>
        <p:txBody>
          <a:bodyPr/>
          <a:lstStyle/>
          <a:p>
            <a:r>
              <a:rPr lang="zh-CN" altLang="en-US" dirty="0">
                <a:solidFill>
                  <a:schemeClr val="bg1"/>
                </a:solidFill>
              </a:rPr>
              <a:t>游戏行业现状</a:t>
            </a:r>
          </a:p>
        </p:txBody>
      </p:sp>
      <p:pic>
        <p:nvPicPr>
          <p:cNvPr id="5" name="内容占位符 4" descr="条形图&#10;&#10;低可信度描述已自动生成">
            <a:extLst>
              <a:ext uri="{FF2B5EF4-FFF2-40B4-BE49-F238E27FC236}">
                <a16:creationId xmlns:a16="http://schemas.microsoft.com/office/drawing/2014/main" id="{B4375203-F334-C652-6953-289AE8007C8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01611" y="1325562"/>
            <a:ext cx="6080866" cy="4258587"/>
          </a:xfrm>
        </p:spPr>
      </p:pic>
      <p:pic>
        <p:nvPicPr>
          <p:cNvPr id="7" name="图片 6" descr="图形用户界面, 文本, 日程表&#10;&#10;描述已自动生成">
            <a:extLst>
              <a:ext uri="{FF2B5EF4-FFF2-40B4-BE49-F238E27FC236}">
                <a16:creationId xmlns:a16="http://schemas.microsoft.com/office/drawing/2014/main" id="{18037692-0F25-D509-F604-D2657E2FD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25563"/>
            <a:ext cx="6090391" cy="4218710"/>
          </a:xfrm>
          <a:prstGeom prst="rect">
            <a:avLst/>
          </a:prstGeom>
        </p:spPr>
      </p:pic>
    </p:spTree>
    <p:extLst>
      <p:ext uri="{BB962C8B-B14F-4D97-AF65-F5344CB8AC3E}">
        <p14:creationId xmlns:p14="http://schemas.microsoft.com/office/powerpoint/2010/main" val="37646477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3AC4451A-6D9C-71D4-21D5-8B29EB4CCE7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A15C390-8206-57EA-299F-495414F9083C}"/>
              </a:ext>
            </a:extLst>
          </p:cNvPr>
          <p:cNvSpPr>
            <a:spLocks noGrp="1"/>
          </p:cNvSpPr>
          <p:nvPr>
            <p:ph type="title"/>
          </p:nvPr>
        </p:nvSpPr>
        <p:spPr>
          <a:xfrm>
            <a:off x="560407" y="0"/>
            <a:ext cx="10515600" cy="1325563"/>
          </a:xfrm>
        </p:spPr>
        <p:txBody>
          <a:bodyPr/>
          <a:lstStyle/>
          <a:p>
            <a:r>
              <a:rPr lang="zh-CN" altLang="en-US" dirty="0">
                <a:solidFill>
                  <a:schemeClr val="bg1"/>
                </a:solidFill>
              </a:rPr>
              <a:t>游戏行业现状</a:t>
            </a:r>
          </a:p>
        </p:txBody>
      </p:sp>
      <p:pic>
        <p:nvPicPr>
          <p:cNvPr id="5" name="内容占位符 4">
            <a:extLst>
              <a:ext uri="{FF2B5EF4-FFF2-40B4-BE49-F238E27FC236}">
                <a16:creationId xmlns:a16="http://schemas.microsoft.com/office/drawing/2014/main" id="{A3D9C0B1-D1BB-021F-8D51-A5F923DC4B6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6095999" y="1047770"/>
            <a:ext cx="6086477" cy="5839808"/>
          </a:xfrm>
        </p:spPr>
      </p:pic>
      <p:pic>
        <p:nvPicPr>
          <p:cNvPr id="7" name="图片 6">
            <a:extLst>
              <a:ext uri="{FF2B5EF4-FFF2-40B4-BE49-F238E27FC236}">
                <a16:creationId xmlns:a16="http://schemas.microsoft.com/office/drawing/2014/main" id="{6345D351-5981-C63B-B1C9-6066E6B7B0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22" y="1047770"/>
            <a:ext cx="6086477" cy="5839808"/>
          </a:xfrm>
          <a:prstGeom prst="rect">
            <a:avLst/>
          </a:prstGeom>
        </p:spPr>
      </p:pic>
    </p:spTree>
    <p:extLst>
      <p:ext uri="{BB962C8B-B14F-4D97-AF65-F5344CB8AC3E}">
        <p14:creationId xmlns:p14="http://schemas.microsoft.com/office/powerpoint/2010/main" val="30316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8A465F69-8783-2AE4-2E60-EEC44EEB4DB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62EEC88-6A7D-4998-2A1E-5445A813E504}"/>
              </a:ext>
            </a:extLst>
          </p:cNvPr>
          <p:cNvSpPr>
            <a:spLocks noGrp="1"/>
          </p:cNvSpPr>
          <p:nvPr>
            <p:ph type="title"/>
          </p:nvPr>
        </p:nvSpPr>
        <p:spPr>
          <a:xfrm>
            <a:off x="560407" y="0"/>
            <a:ext cx="10515600" cy="1325563"/>
          </a:xfrm>
        </p:spPr>
        <p:txBody>
          <a:bodyPr/>
          <a:lstStyle/>
          <a:p>
            <a:r>
              <a:rPr lang="zh-CN" altLang="en-US" dirty="0">
                <a:solidFill>
                  <a:schemeClr val="bg1"/>
                </a:solidFill>
              </a:rPr>
              <a:t>游戏行业现状</a:t>
            </a:r>
          </a:p>
        </p:txBody>
      </p:sp>
      <p:pic>
        <p:nvPicPr>
          <p:cNvPr id="5" name="内容占位符 4">
            <a:extLst>
              <a:ext uri="{FF2B5EF4-FFF2-40B4-BE49-F238E27FC236}">
                <a16:creationId xmlns:a16="http://schemas.microsoft.com/office/drawing/2014/main" id="{FEEC9F68-E1F1-82CF-4A43-A603666982DA}"/>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 y="3662746"/>
            <a:ext cx="6086477" cy="3195254"/>
          </a:xfrm>
        </p:spPr>
      </p:pic>
      <p:pic>
        <p:nvPicPr>
          <p:cNvPr id="7" name="图片 6">
            <a:extLst>
              <a:ext uri="{FF2B5EF4-FFF2-40B4-BE49-F238E27FC236}">
                <a16:creationId xmlns:a16="http://schemas.microsoft.com/office/drawing/2014/main" id="{3A37340E-E1BA-1A5F-86C9-D2B5863912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1065890"/>
            <a:ext cx="6086477" cy="2626434"/>
          </a:xfrm>
          <a:prstGeom prst="rect">
            <a:avLst/>
          </a:prstGeom>
        </p:spPr>
      </p:pic>
      <p:pic>
        <p:nvPicPr>
          <p:cNvPr id="4" name="图片 3" descr="图形用户界面, 文本, 应用程序&#10;&#10;描述已自动生成">
            <a:extLst>
              <a:ext uri="{FF2B5EF4-FFF2-40B4-BE49-F238E27FC236}">
                <a16:creationId xmlns:a16="http://schemas.microsoft.com/office/drawing/2014/main" id="{E18E089E-C003-6A50-2CE0-E84E651B82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6476" y="45794"/>
            <a:ext cx="6105524" cy="2575727"/>
          </a:xfrm>
          <a:prstGeom prst="rect">
            <a:avLst/>
          </a:prstGeom>
        </p:spPr>
      </p:pic>
      <p:pic>
        <p:nvPicPr>
          <p:cNvPr id="8" name="图片 7" descr="图形用户界面, 文本, 应用程序&#10;&#10;描述已自动生成">
            <a:extLst>
              <a:ext uri="{FF2B5EF4-FFF2-40B4-BE49-F238E27FC236}">
                <a16:creationId xmlns:a16="http://schemas.microsoft.com/office/drawing/2014/main" id="{54FE5AFA-6A54-0421-6D2B-6235C49C6B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6474" y="2621522"/>
            <a:ext cx="6105525" cy="2141604"/>
          </a:xfrm>
          <a:prstGeom prst="rect">
            <a:avLst/>
          </a:prstGeom>
        </p:spPr>
      </p:pic>
      <p:pic>
        <p:nvPicPr>
          <p:cNvPr id="10" name="图片 9" descr="图形用户界面&#10;&#10;中度可信度描述已自动生成">
            <a:extLst>
              <a:ext uri="{FF2B5EF4-FFF2-40B4-BE49-F238E27FC236}">
                <a16:creationId xmlns:a16="http://schemas.microsoft.com/office/drawing/2014/main" id="{76D66D5D-6369-F3E5-9812-EB2F87267B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6474" y="4758213"/>
            <a:ext cx="6105526" cy="2099787"/>
          </a:xfrm>
          <a:prstGeom prst="rect">
            <a:avLst/>
          </a:prstGeom>
        </p:spPr>
      </p:pic>
    </p:spTree>
    <p:extLst>
      <p:ext uri="{BB962C8B-B14F-4D97-AF65-F5344CB8AC3E}">
        <p14:creationId xmlns:p14="http://schemas.microsoft.com/office/powerpoint/2010/main" val="50546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AE155CE5-F8D1-6C93-778E-CD203803E6B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071DF2B-C97A-1FD3-83F2-893116FCF1E3}"/>
              </a:ext>
            </a:extLst>
          </p:cNvPr>
          <p:cNvSpPr>
            <a:spLocks noGrp="1"/>
          </p:cNvSpPr>
          <p:nvPr>
            <p:ph type="title"/>
          </p:nvPr>
        </p:nvSpPr>
        <p:spPr>
          <a:xfrm>
            <a:off x="560407" y="0"/>
            <a:ext cx="10515600" cy="1325563"/>
          </a:xfrm>
        </p:spPr>
        <p:txBody>
          <a:bodyPr/>
          <a:lstStyle/>
          <a:p>
            <a:r>
              <a:rPr lang="zh-CN" altLang="en-US" dirty="0">
                <a:solidFill>
                  <a:schemeClr val="bg1"/>
                </a:solidFill>
              </a:rPr>
              <a:t>游戏行业现状</a:t>
            </a:r>
            <a:r>
              <a:rPr lang="en-US" altLang="zh-CN" dirty="0">
                <a:solidFill>
                  <a:schemeClr val="bg1"/>
                </a:solidFill>
              </a:rPr>
              <a:t>——</a:t>
            </a:r>
            <a:r>
              <a:rPr lang="zh-CN" altLang="en-US" i="1" dirty="0">
                <a:solidFill>
                  <a:schemeClr val="bg1"/>
                </a:solidFill>
              </a:rPr>
              <a:t>引擎</a:t>
            </a:r>
          </a:p>
        </p:txBody>
      </p:sp>
      <p:pic>
        <p:nvPicPr>
          <p:cNvPr id="19" name="图片 18" descr="地图&#10;&#10;描述已自动生成">
            <a:extLst>
              <a:ext uri="{FF2B5EF4-FFF2-40B4-BE49-F238E27FC236}">
                <a16:creationId xmlns:a16="http://schemas.microsoft.com/office/drawing/2014/main" id="{8059F60E-FA7A-0AF4-9508-C8F318A68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1" y="1325563"/>
            <a:ext cx="7651627" cy="4456253"/>
          </a:xfrm>
          <a:prstGeom prst="rect">
            <a:avLst/>
          </a:prstGeom>
        </p:spPr>
      </p:pic>
      <p:sp>
        <p:nvSpPr>
          <p:cNvPr id="21" name="内容占位符 20">
            <a:extLst>
              <a:ext uri="{FF2B5EF4-FFF2-40B4-BE49-F238E27FC236}">
                <a16:creationId xmlns:a16="http://schemas.microsoft.com/office/drawing/2014/main" id="{5CC59352-2634-463B-DACD-53A0A9CE72BA}"/>
              </a:ext>
            </a:extLst>
          </p:cNvPr>
          <p:cNvSpPr>
            <a:spLocks noGrp="1"/>
          </p:cNvSpPr>
          <p:nvPr>
            <p:ph idx="1"/>
          </p:nvPr>
        </p:nvSpPr>
        <p:spPr>
          <a:xfrm>
            <a:off x="7638326" y="1076184"/>
            <a:ext cx="4553674" cy="4884777"/>
          </a:xfrm>
        </p:spPr>
        <p:txBody>
          <a:bodyPr>
            <a:normAutofit fontScale="92500" lnSpcReduction="20000"/>
          </a:bodyPr>
          <a:lstStyle/>
          <a:p>
            <a:r>
              <a:rPr lang="en-US" altLang="zh-CN" sz="2400"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2024</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20</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日，腾讯在</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2024</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全球游戏开发者大会（</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GDC</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）上发布了自研游戏</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AI</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引擎——</a:t>
            </a:r>
            <a:r>
              <a:rPr lang="en-US" altLang="zh-CN" sz="2400" b="1"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GiiNEX</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24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GiiNEX</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引擎是基于</a:t>
            </a:r>
            <a:r>
              <a:rPr lang="zh-CN" altLang="zh-CN" sz="2400" kern="100" dirty="0">
                <a:solidFill>
                  <a:srgbClr val="FFC000"/>
                </a:solidFill>
                <a:effectLst/>
                <a:latin typeface="Calibri" panose="020F0502020204030204" pitchFamily="34" charset="0"/>
                <a:ea typeface="宋体" panose="02010600030101010101" pitchFamily="2" charset="-122"/>
                <a:cs typeface="Times New Roman" panose="02020603050405020304" pitchFamily="18" charset="0"/>
              </a:rPr>
              <a:t>生成式</a:t>
            </a:r>
            <a:r>
              <a:rPr lang="en-US" altLang="zh-CN" sz="2400" kern="100" dirty="0">
                <a:solidFill>
                  <a:srgbClr val="FFC000"/>
                </a:solidFill>
                <a:effectLst/>
                <a:latin typeface="Calibri" panose="020F0502020204030204" pitchFamily="34" charset="0"/>
                <a:ea typeface="宋体" panose="02010600030101010101" pitchFamily="2" charset="-122"/>
                <a:cs typeface="Times New Roman" panose="02020603050405020304" pitchFamily="18" charset="0"/>
              </a:rPr>
              <a:t>AI</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和</a:t>
            </a:r>
            <a:r>
              <a:rPr lang="zh-CN" altLang="zh-CN" sz="2400" kern="100" dirty="0">
                <a:solidFill>
                  <a:srgbClr val="FFC000"/>
                </a:solidFill>
                <a:effectLst/>
                <a:latin typeface="Calibri" panose="020F0502020204030204" pitchFamily="34" charset="0"/>
                <a:ea typeface="宋体" panose="02010600030101010101" pitchFamily="2" charset="-122"/>
                <a:cs typeface="Times New Roman" panose="02020603050405020304" pitchFamily="18" charset="0"/>
              </a:rPr>
              <a:t>决策</a:t>
            </a:r>
            <a:r>
              <a:rPr lang="en-US" altLang="zh-CN" sz="2400" kern="100" dirty="0">
                <a:solidFill>
                  <a:srgbClr val="FFC000"/>
                </a:solidFill>
                <a:effectLst/>
                <a:latin typeface="Calibri" panose="020F0502020204030204" pitchFamily="34" charset="0"/>
                <a:ea typeface="宋体" panose="02010600030101010101" pitchFamily="2" charset="-122"/>
                <a:cs typeface="Times New Roman" panose="02020603050405020304" pitchFamily="18" charset="0"/>
              </a:rPr>
              <a:t>AI</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技术打造的综合性解决方案，从内容生成到测试化的全流程支持。</a:t>
            </a:r>
            <a:endPar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通过大模型等生成式</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AI</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技术，</a:t>
            </a:r>
            <a:r>
              <a:rPr lang="en-US" altLang="zh-CN" sz="24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GiiNEX</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在</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AI NPC</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设计、场景制作、内容生成等方面展现出强大的能力，包括</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2D</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图像、动画、</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3D</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城市、剧情、对话、关卡以及音乐等多样化的</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AIGC</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能力，极大地提升了开发者的效率。</a:t>
            </a:r>
            <a:endPar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在决策</a:t>
            </a:r>
            <a:r>
              <a:rPr lang="en-US"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AI</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技术方面，</a:t>
            </a:r>
            <a:r>
              <a:rPr lang="en-US" altLang="zh-CN" sz="24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GiiNEX</a:t>
            </a:r>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用于游戏研发测试、模拟玩法等场景，通过快速适应玩家个性化需求和多变的市场趋势，加速游戏的创新迭代。</a:t>
            </a:r>
          </a:p>
          <a:p>
            <a:endParaRPr lang="zh-CN" altLang="en-US" sz="3600" dirty="0">
              <a:solidFill>
                <a:schemeClr val="bg1"/>
              </a:solidFill>
            </a:endParaRPr>
          </a:p>
        </p:txBody>
      </p:sp>
    </p:spTree>
    <p:extLst>
      <p:ext uri="{BB962C8B-B14F-4D97-AF65-F5344CB8AC3E}">
        <p14:creationId xmlns:p14="http://schemas.microsoft.com/office/powerpoint/2010/main" val="110834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fade">
                                      <p:cBhvr>
                                        <p:cTn id="10" dur="500"/>
                                        <p:tgtEl>
                                          <p:spTgt spid="2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animEffect transition="in" filter="fade">
                                      <p:cBhvr>
                                        <p:cTn id="13" dur="500"/>
                                        <p:tgtEl>
                                          <p:spTgt spid="2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fade">
                                      <p:cBhvr>
                                        <p:cTn id="1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2D16004B-1D79-AED3-0781-FEB83F7FD4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40F8279-78B7-701B-A925-B6BD601B273A}"/>
              </a:ext>
            </a:extLst>
          </p:cNvPr>
          <p:cNvSpPr>
            <a:spLocks noGrp="1"/>
          </p:cNvSpPr>
          <p:nvPr>
            <p:ph type="title"/>
          </p:nvPr>
        </p:nvSpPr>
        <p:spPr>
          <a:xfrm>
            <a:off x="560407" y="0"/>
            <a:ext cx="10515600" cy="1325563"/>
          </a:xfrm>
        </p:spPr>
        <p:txBody>
          <a:bodyPr/>
          <a:lstStyle/>
          <a:p>
            <a:r>
              <a:rPr lang="zh-CN" altLang="en-US" dirty="0">
                <a:solidFill>
                  <a:schemeClr val="bg1"/>
                </a:solidFill>
              </a:rPr>
              <a:t>游戏行业现状</a:t>
            </a:r>
            <a:r>
              <a:rPr lang="en-US" altLang="zh-CN" dirty="0">
                <a:solidFill>
                  <a:schemeClr val="bg1"/>
                </a:solidFill>
              </a:rPr>
              <a:t>——</a:t>
            </a:r>
            <a:r>
              <a:rPr lang="zh-CN" altLang="en-US" i="1" dirty="0">
                <a:solidFill>
                  <a:schemeClr val="bg1"/>
                </a:solidFill>
              </a:rPr>
              <a:t>引擎</a:t>
            </a:r>
          </a:p>
        </p:txBody>
      </p:sp>
      <p:pic>
        <p:nvPicPr>
          <p:cNvPr id="4" name="图片 3" descr="图形用户界面, 应用程序&#10;&#10;描述已自动生成">
            <a:extLst>
              <a:ext uri="{FF2B5EF4-FFF2-40B4-BE49-F238E27FC236}">
                <a16:creationId xmlns:a16="http://schemas.microsoft.com/office/drawing/2014/main" id="{03B7A45E-61D5-1506-946B-C69CAA647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4588"/>
            <a:ext cx="8081932" cy="4546087"/>
          </a:xfrm>
          <a:prstGeom prst="rect">
            <a:avLst/>
          </a:prstGeom>
        </p:spPr>
      </p:pic>
      <p:pic>
        <p:nvPicPr>
          <p:cNvPr id="6" name="图片 5" descr="图形用户界面, 应用程序&#10;&#10;描述已自动生成">
            <a:extLst>
              <a:ext uri="{FF2B5EF4-FFF2-40B4-BE49-F238E27FC236}">
                <a16:creationId xmlns:a16="http://schemas.microsoft.com/office/drawing/2014/main" id="{12C09899-E611-CC4A-C7BF-8F73B0615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9528" y="1101629"/>
            <a:ext cx="10262472" cy="4654741"/>
          </a:xfrm>
          <a:prstGeom prst="rect">
            <a:avLst/>
          </a:prstGeom>
        </p:spPr>
      </p:pic>
    </p:spTree>
    <p:extLst>
      <p:ext uri="{BB962C8B-B14F-4D97-AF65-F5344CB8AC3E}">
        <p14:creationId xmlns:p14="http://schemas.microsoft.com/office/powerpoint/2010/main" val="228908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0E9734FC-0E13-25BE-2A95-15A2F3AC74E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358D52-0E58-EA4D-1CAE-CF6F497C48D3}"/>
              </a:ext>
            </a:extLst>
          </p:cNvPr>
          <p:cNvSpPr>
            <a:spLocks noGrp="1"/>
          </p:cNvSpPr>
          <p:nvPr>
            <p:ph type="title"/>
          </p:nvPr>
        </p:nvSpPr>
        <p:spPr>
          <a:xfrm>
            <a:off x="560407" y="0"/>
            <a:ext cx="10515600" cy="1325563"/>
          </a:xfrm>
        </p:spPr>
        <p:txBody>
          <a:bodyPr/>
          <a:lstStyle/>
          <a:p>
            <a:r>
              <a:rPr lang="zh-CN" altLang="en-US" dirty="0">
                <a:solidFill>
                  <a:schemeClr val="bg1"/>
                </a:solidFill>
              </a:rPr>
              <a:t>游戏行业现状</a:t>
            </a:r>
            <a:r>
              <a:rPr lang="en-US" altLang="zh-CN" dirty="0">
                <a:solidFill>
                  <a:schemeClr val="bg1"/>
                </a:solidFill>
              </a:rPr>
              <a:t>——</a:t>
            </a:r>
            <a:r>
              <a:rPr lang="zh-CN" altLang="en-US" i="1" dirty="0">
                <a:solidFill>
                  <a:schemeClr val="bg1"/>
                </a:solidFill>
              </a:rPr>
              <a:t>引擎</a:t>
            </a:r>
          </a:p>
        </p:txBody>
      </p:sp>
      <p:pic>
        <p:nvPicPr>
          <p:cNvPr id="19" name="图片 18">
            <a:extLst>
              <a:ext uri="{FF2B5EF4-FFF2-40B4-BE49-F238E27FC236}">
                <a16:creationId xmlns:a16="http://schemas.microsoft.com/office/drawing/2014/main" id="{40F0B444-6191-0396-F621-828AAE1158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40373" y="1517482"/>
            <a:ext cx="7651627" cy="4072412"/>
          </a:xfrm>
          <a:prstGeom prst="rect">
            <a:avLst/>
          </a:prstGeom>
        </p:spPr>
      </p:pic>
      <p:sp>
        <p:nvSpPr>
          <p:cNvPr id="21" name="内容占位符 20">
            <a:extLst>
              <a:ext uri="{FF2B5EF4-FFF2-40B4-BE49-F238E27FC236}">
                <a16:creationId xmlns:a16="http://schemas.microsoft.com/office/drawing/2014/main" id="{87CEB2C5-6A04-801B-7C12-AC24C0AD1B47}"/>
              </a:ext>
            </a:extLst>
          </p:cNvPr>
          <p:cNvSpPr>
            <a:spLocks noGrp="1"/>
          </p:cNvSpPr>
          <p:nvPr>
            <p:ph idx="1"/>
          </p:nvPr>
        </p:nvSpPr>
        <p:spPr>
          <a:xfrm>
            <a:off x="-13301" y="1111300"/>
            <a:ext cx="4553674" cy="4884777"/>
          </a:xfrm>
        </p:spPr>
        <p:txBody>
          <a:bodyPr>
            <a:normAutofit lnSpcReduction="10000"/>
          </a:bodyPr>
          <a:lstStyle/>
          <a:p>
            <a:r>
              <a:rPr lang="zh-CN" altLang="zh-CN" dirty="0">
                <a:solidFill>
                  <a:schemeClr val="bg1"/>
                </a:solidFill>
              </a:rPr>
              <a:t>在</a:t>
            </a:r>
            <a:r>
              <a:rPr lang="en-US" altLang="zh-CN" b="1" dirty="0">
                <a:solidFill>
                  <a:srgbClr val="FF0000"/>
                </a:solidFill>
              </a:rPr>
              <a:t>Muse</a:t>
            </a:r>
            <a:r>
              <a:rPr lang="zh-CN" altLang="zh-CN" dirty="0">
                <a:solidFill>
                  <a:schemeClr val="bg1"/>
                </a:solidFill>
              </a:rPr>
              <a:t>平台</a:t>
            </a:r>
            <a:r>
              <a:rPr lang="en-US" altLang="zh-CN" dirty="0">
                <a:solidFill>
                  <a:schemeClr val="bg1"/>
                </a:solidFill>
              </a:rPr>
              <a:t>Muse Chat</a:t>
            </a:r>
            <a:r>
              <a:rPr lang="zh-CN" altLang="zh-CN" dirty="0">
                <a:solidFill>
                  <a:schemeClr val="bg1"/>
                </a:solidFill>
              </a:rPr>
              <a:t>的帮助下，开发者可以利用</a:t>
            </a:r>
            <a:r>
              <a:rPr lang="en-US" altLang="zh-CN" dirty="0">
                <a:solidFill>
                  <a:schemeClr val="bg1"/>
                </a:solidFill>
              </a:rPr>
              <a:t>AI</a:t>
            </a:r>
            <a:r>
              <a:rPr lang="zh-CN" altLang="zh-CN" dirty="0">
                <a:solidFill>
                  <a:schemeClr val="bg1"/>
                </a:solidFill>
              </a:rPr>
              <a:t>搜索</a:t>
            </a:r>
            <a:r>
              <a:rPr lang="en-US" altLang="zh-CN" dirty="0">
                <a:solidFill>
                  <a:schemeClr val="bg1"/>
                </a:solidFill>
              </a:rPr>
              <a:t>Unity</a:t>
            </a:r>
            <a:r>
              <a:rPr lang="zh-CN" altLang="zh-CN" dirty="0">
                <a:solidFill>
                  <a:schemeClr val="bg1"/>
                </a:solidFill>
              </a:rPr>
              <a:t>文档，培训教程等内容，还能搜寻可运行的代码示例等相关信息，并将推出利用自然输入创建纹理、精灵图甚至完整角色动画等更多功能。</a:t>
            </a:r>
            <a:endParaRPr lang="en-US" altLang="zh-CN" dirty="0">
              <a:solidFill>
                <a:schemeClr val="bg1"/>
              </a:solidFill>
            </a:endParaRPr>
          </a:p>
          <a:p>
            <a:r>
              <a:rPr lang="en-US" altLang="zh-CN" b="1" dirty="0" err="1">
                <a:solidFill>
                  <a:srgbClr val="FF0000"/>
                </a:solidFill>
              </a:rPr>
              <a:t>Sentis</a:t>
            </a:r>
            <a:r>
              <a:rPr lang="zh-CN" altLang="zh-CN" dirty="0">
                <a:solidFill>
                  <a:schemeClr val="bg1"/>
                </a:solidFill>
              </a:rPr>
              <a:t>能够在任何</a:t>
            </a:r>
            <a:r>
              <a:rPr lang="en-US" altLang="zh-CN" dirty="0">
                <a:solidFill>
                  <a:schemeClr val="bg1"/>
                </a:solidFill>
              </a:rPr>
              <a:t>Unity</a:t>
            </a:r>
            <a:r>
              <a:rPr lang="zh-CN" altLang="zh-CN" dirty="0">
                <a:solidFill>
                  <a:schemeClr val="bg1"/>
                </a:solidFill>
              </a:rPr>
              <a:t>项目中部署</a:t>
            </a:r>
            <a:r>
              <a:rPr lang="en-US" altLang="zh-CN" dirty="0">
                <a:solidFill>
                  <a:schemeClr val="bg1"/>
                </a:solidFill>
              </a:rPr>
              <a:t>AI</a:t>
            </a:r>
            <a:r>
              <a:rPr lang="zh-CN" altLang="zh-CN" dirty="0">
                <a:solidFill>
                  <a:schemeClr val="bg1"/>
                </a:solidFill>
              </a:rPr>
              <a:t>模型，直接在用户终端平台上增强游戏玩法或其他功能，而开发者不必担心高延迟。</a:t>
            </a:r>
            <a:endParaRPr lang="zh-CN" altLang="en-US" dirty="0">
              <a:solidFill>
                <a:schemeClr val="bg1"/>
              </a:solidFill>
            </a:endParaRPr>
          </a:p>
        </p:txBody>
      </p:sp>
    </p:spTree>
    <p:extLst>
      <p:ext uri="{BB962C8B-B14F-4D97-AF65-F5344CB8AC3E}">
        <p14:creationId xmlns:p14="http://schemas.microsoft.com/office/powerpoint/2010/main" val="69899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F850B-3D11-12A4-6929-C1E59D9BA13D}"/>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E33C8683-96B3-E706-F75E-DEFB7469A287}"/>
              </a:ext>
            </a:extLst>
          </p:cNvPr>
          <p:cNvSpPr/>
          <p:nvPr/>
        </p:nvSpPr>
        <p:spPr>
          <a:xfrm>
            <a:off x="3810000" y="777240"/>
            <a:ext cx="3390900" cy="815341"/>
          </a:xfrm>
          <a:prstGeom prst="rect">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2969FE6-8B45-E41B-104E-9A81B3DDF04D}"/>
              </a:ext>
            </a:extLst>
          </p:cNvPr>
          <p:cNvSpPr>
            <a:spLocks noGrp="1"/>
          </p:cNvSpPr>
          <p:nvPr>
            <p:ph type="title"/>
          </p:nvPr>
        </p:nvSpPr>
        <p:spPr>
          <a:xfrm>
            <a:off x="4054906" y="848999"/>
            <a:ext cx="2917394" cy="743582"/>
          </a:xfrm>
        </p:spPr>
        <p:txBody>
          <a:bodyPr>
            <a:normAutofit/>
          </a:bodyPr>
          <a:lstStyle/>
          <a:p>
            <a:r>
              <a:rPr lang="zh-CN" altLang="en-US" sz="3200" dirty="0">
                <a:latin typeface="Fusion Pixel 10px Monospaced zh" panose="020B0604020202020204" pitchFamily="2" charset="0"/>
                <a:ea typeface="Fusion Pixel 10px Monospaced zh" panose="020B0604020202020204" pitchFamily="2" charset="0"/>
              </a:rPr>
              <a:t>现状和未来？</a:t>
            </a:r>
          </a:p>
        </p:txBody>
      </p:sp>
      <p:pic>
        <p:nvPicPr>
          <p:cNvPr id="5" name="内容占位符 4">
            <a:extLst>
              <a:ext uri="{FF2B5EF4-FFF2-40B4-BE49-F238E27FC236}">
                <a16:creationId xmlns:a16="http://schemas.microsoft.com/office/drawing/2014/main" id="{09542AD7-CB49-3BAE-FD54-BF8BE9BE0D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2265"/>
            <a:ext cx="12555219" cy="6032497"/>
          </a:xfrm>
        </p:spPr>
      </p:pic>
      <p:sp>
        <p:nvSpPr>
          <p:cNvPr id="7" name="文本框 6">
            <a:hlinkClick r:id="rId4" action="ppaction://hlinksldjump"/>
            <a:extLst>
              <a:ext uri="{FF2B5EF4-FFF2-40B4-BE49-F238E27FC236}">
                <a16:creationId xmlns:a16="http://schemas.microsoft.com/office/drawing/2014/main" id="{FDF69C3A-4A67-B600-CB9D-5AB92C339EA7}"/>
              </a:ext>
            </a:extLst>
          </p:cNvPr>
          <p:cNvSpPr txBox="1"/>
          <p:nvPr/>
        </p:nvSpPr>
        <p:spPr>
          <a:xfrm>
            <a:off x="4814913" y="2171700"/>
            <a:ext cx="5939225" cy="523220"/>
          </a:xfrm>
          <a:prstGeom prst="rect">
            <a:avLst/>
          </a:prstGeom>
          <a:noFill/>
        </p:spPr>
        <p:txBody>
          <a:bodyPr wrap="square" rtlCol="0">
            <a:spAutoFit/>
          </a:bodyPr>
          <a:lstStyle/>
          <a:p>
            <a:r>
              <a:rPr lang="zh-CN" altLang="en-US" sz="2800" dirty="0">
                <a:solidFill>
                  <a:schemeClr val="bg1"/>
                </a:solidFill>
              </a:rPr>
              <a:t>我们的行业正在蒸蒸日上啊</a:t>
            </a:r>
          </a:p>
        </p:txBody>
      </p:sp>
      <p:sp>
        <p:nvSpPr>
          <p:cNvPr id="8" name="文本框 7">
            <a:hlinkClick r:id="rId5" action="ppaction://hlinksldjump"/>
            <a:extLst>
              <a:ext uri="{FF2B5EF4-FFF2-40B4-BE49-F238E27FC236}">
                <a16:creationId xmlns:a16="http://schemas.microsoft.com/office/drawing/2014/main" id="{4DF4AE2F-5710-FD8A-BA1F-09FDEEDF9667}"/>
              </a:ext>
            </a:extLst>
          </p:cNvPr>
          <p:cNvSpPr txBox="1"/>
          <p:nvPr/>
        </p:nvSpPr>
        <p:spPr>
          <a:xfrm>
            <a:off x="4814913" y="3578901"/>
            <a:ext cx="6609300" cy="523220"/>
          </a:xfrm>
          <a:prstGeom prst="rect">
            <a:avLst/>
          </a:prstGeom>
          <a:noFill/>
        </p:spPr>
        <p:txBody>
          <a:bodyPr wrap="square" rtlCol="0">
            <a:spAutoFit/>
          </a:bodyPr>
          <a:lstStyle/>
          <a:p>
            <a:r>
              <a:rPr lang="zh-CN" altLang="en-US" sz="2800" dirty="0">
                <a:solidFill>
                  <a:schemeClr val="bg1"/>
                </a:solidFill>
              </a:rPr>
              <a:t>我已经不被需要了吗</a:t>
            </a:r>
          </a:p>
        </p:txBody>
      </p:sp>
      <p:sp>
        <p:nvSpPr>
          <p:cNvPr id="10" name="文本框 9">
            <a:hlinkClick r:id="rId6" action="ppaction://hlinksldjump"/>
            <a:extLst>
              <a:ext uri="{FF2B5EF4-FFF2-40B4-BE49-F238E27FC236}">
                <a16:creationId xmlns:a16="http://schemas.microsoft.com/office/drawing/2014/main" id="{282765FE-9EE3-57DA-7A38-1038BB04BD60}"/>
              </a:ext>
            </a:extLst>
          </p:cNvPr>
          <p:cNvSpPr txBox="1"/>
          <p:nvPr/>
        </p:nvSpPr>
        <p:spPr>
          <a:xfrm>
            <a:off x="4544866" y="4940413"/>
            <a:ext cx="6798324" cy="523220"/>
          </a:xfrm>
          <a:prstGeom prst="rect">
            <a:avLst/>
          </a:prstGeom>
          <a:noFill/>
        </p:spPr>
        <p:txBody>
          <a:bodyPr wrap="square" rtlCol="0">
            <a:spAutoFit/>
          </a:bodyPr>
          <a:lstStyle/>
          <a:p>
            <a:r>
              <a:rPr lang="zh-CN" altLang="en-US" sz="2800" dirty="0">
                <a:solidFill>
                  <a:schemeClr val="bg1"/>
                </a:solidFill>
              </a:rPr>
              <a:t>未来可能的发展方向</a:t>
            </a:r>
          </a:p>
        </p:txBody>
      </p:sp>
      <p:sp>
        <p:nvSpPr>
          <p:cNvPr id="3" name="文本框 2">
            <a:extLst>
              <a:ext uri="{FF2B5EF4-FFF2-40B4-BE49-F238E27FC236}">
                <a16:creationId xmlns:a16="http://schemas.microsoft.com/office/drawing/2014/main" id="{54E9B54B-4DD1-2B3A-0FDB-3384EB35C448}"/>
              </a:ext>
            </a:extLst>
          </p:cNvPr>
          <p:cNvSpPr txBox="1"/>
          <p:nvPr/>
        </p:nvSpPr>
        <p:spPr>
          <a:xfrm rot="20140382">
            <a:off x="4444134" y="1741466"/>
            <a:ext cx="954107" cy="400110"/>
          </a:xfrm>
          <a:prstGeom prst="rect">
            <a:avLst/>
          </a:prstGeom>
          <a:noFill/>
        </p:spPr>
        <p:txBody>
          <a:bodyPr wrap="none" rtlCol="0">
            <a:spAutoFit/>
          </a:bodyPr>
          <a:lstStyle/>
          <a:p>
            <a:r>
              <a:rPr lang="zh-CN" altLang="en-US" sz="2000" i="1" dirty="0">
                <a:solidFill>
                  <a:schemeClr val="accent4">
                    <a:lumMod val="20000"/>
                    <a:lumOff val="80000"/>
                  </a:schemeClr>
                </a:solidFill>
              </a:rPr>
              <a:t>已完成</a:t>
            </a:r>
          </a:p>
        </p:txBody>
      </p:sp>
      <p:sp>
        <p:nvSpPr>
          <p:cNvPr id="4" name="文本框 3">
            <a:extLst>
              <a:ext uri="{FF2B5EF4-FFF2-40B4-BE49-F238E27FC236}">
                <a16:creationId xmlns:a16="http://schemas.microsoft.com/office/drawing/2014/main" id="{0BC29957-58C8-01B3-4B5C-86D272BA1F7E}"/>
              </a:ext>
            </a:extLst>
          </p:cNvPr>
          <p:cNvSpPr txBox="1"/>
          <p:nvPr/>
        </p:nvSpPr>
        <p:spPr>
          <a:xfrm rot="20140382">
            <a:off x="4444133" y="3199101"/>
            <a:ext cx="954107" cy="400110"/>
          </a:xfrm>
          <a:prstGeom prst="rect">
            <a:avLst/>
          </a:prstGeom>
          <a:noFill/>
        </p:spPr>
        <p:txBody>
          <a:bodyPr wrap="none" rtlCol="0">
            <a:spAutoFit/>
          </a:bodyPr>
          <a:lstStyle/>
          <a:p>
            <a:r>
              <a:rPr lang="zh-CN" altLang="en-US" sz="2000" i="1" dirty="0">
                <a:solidFill>
                  <a:schemeClr val="accent4">
                    <a:lumMod val="20000"/>
                    <a:lumOff val="80000"/>
                  </a:schemeClr>
                </a:solidFill>
              </a:rPr>
              <a:t>已完成</a:t>
            </a:r>
          </a:p>
        </p:txBody>
      </p:sp>
    </p:spTree>
    <p:extLst>
      <p:ext uri="{BB962C8B-B14F-4D97-AF65-F5344CB8AC3E}">
        <p14:creationId xmlns:p14="http://schemas.microsoft.com/office/powerpoint/2010/main" val="22942642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p:bldP spid="8" grpId="0"/>
      <p:bldP spid="10" grpId="0"/>
      <p:bldP spid="3" grpId="0"/>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89685D7D-680A-AFF7-AA6F-049C795AD6E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FA59739-85E1-00B0-D454-EB624375CD93}"/>
              </a:ext>
            </a:extLst>
          </p:cNvPr>
          <p:cNvSpPr>
            <a:spLocks noGrp="1"/>
          </p:cNvSpPr>
          <p:nvPr>
            <p:ph type="title"/>
          </p:nvPr>
        </p:nvSpPr>
        <p:spPr>
          <a:xfrm>
            <a:off x="560407" y="0"/>
            <a:ext cx="10515600" cy="1325563"/>
          </a:xfrm>
        </p:spPr>
        <p:txBody>
          <a:bodyPr/>
          <a:lstStyle/>
          <a:p>
            <a:r>
              <a:rPr lang="zh-CN" altLang="en-US" dirty="0">
                <a:solidFill>
                  <a:schemeClr val="bg1"/>
                </a:solidFill>
              </a:rPr>
              <a:t>游戏行业现状</a:t>
            </a:r>
            <a:r>
              <a:rPr lang="en-US" altLang="zh-CN" dirty="0">
                <a:solidFill>
                  <a:schemeClr val="bg1"/>
                </a:solidFill>
              </a:rPr>
              <a:t>——</a:t>
            </a:r>
            <a:r>
              <a:rPr lang="zh-CN" altLang="en-US" i="1" dirty="0">
                <a:solidFill>
                  <a:schemeClr val="bg1"/>
                </a:solidFill>
              </a:rPr>
              <a:t>就业</a:t>
            </a:r>
          </a:p>
        </p:txBody>
      </p:sp>
      <p:pic>
        <p:nvPicPr>
          <p:cNvPr id="19" name="图片 18">
            <a:extLst>
              <a:ext uri="{FF2B5EF4-FFF2-40B4-BE49-F238E27FC236}">
                <a16:creationId xmlns:a16="http://schemas.microsoft.com/office/drawing/2014/main" id="{1483FC43-FB07-0837-2A97-0AC4163FD1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59350" y="1111300"/>
            <a:ext cx="7651627" cy="2727872"/>
          </a:xfrm>
          <a:prstGeom prst="rect">
            <a:avLst/>
          </a:prstGeom>
        </p:spPr>
      </p:pic>
      <p:sp>
        <p:nvSpPr>
          <p:cNvPr id="5" name="文本框 4">
            <a:extLst>
              <a:ext uri="{FF2B5EF4-FFF2-40B4-BE49-F238E27FC236}">
                <a16:creationId xmlns:a16="http://schemas.microsoft.com/office/drawing/2014/main" id="{FAEEE6E5-B50A-A068-4AAD-67F13DA06CC5}"/>
              </a:ext>
            </a:extLst>
          </p:cNvPr>
          <p:cNvSpPr txBox="1"/>
          <p:nvPr/>
        </p:nvSpPr>
        <p:spPr>
          <a:xfrm>
            <a:off x="81023" y="1140897"/>
            <a:ext cx="4378327" cy="1815882"/>
          </a:xfrm>
          <a:prstGeom prst="rect">
            <a:avLst/>
          </a:prstGeom>
          <a:noFill/>
        </p:spPr>
        <p:txBody>
          <a:bodyPr wrap="square" rtlCol="0">
            <a:spAutoFit/>
          </a:bodyPr>
          <a:lstStyle/>
          <a:p>
            <a:r>
              <a:rPr lang="zh-CN" altLang="zh-CN" sz="2800" kern="100" dirty="0">
                <a:solidFill>
                  <a:schemeClr val="bg1"/>
                </a:solidFill>
                <a:effectLst/>
                <a:ea typeface="宋体" panose="02010600030101010101" pitchFamily="2" charset="-122"/>
                <a:cs typeface="Times New Roman" panose="02020603050405020304" pitchFamily="18" charset="0"/>
              </a:rPr>
              <a:t>据天风证券的一份报告预测，到</a:t>
            </a:r>
            <a:r>
              <a:rPr lang="en-US" altLang="zh-CN" sz="2800" kern="100" dirty="0">
                <a:solidFill>
                  <a:schemeClr val="bg1"/>
                </a:solidFill>
                <a:effectLst/>
                <a:ea typeface="宋体" panose="02010600030101010101" pitchFamily="2" charset="-122"/>
                <a:cs typeface="Times New Roman" panose="02020603050405020304" pitchFamily="18" charset="0"/>
              </a:rPr>
              <a:t>2024</a:t>
            </a:r>
            <a:r>
              <a:rPr lang="zh-CN" altLang="zh-CN" sz="2800" kern="100" dirty="0">
                <a:solidFill>
                  <a:schemeClr val="bg1"/>
                </a:solidFill>
                <a:effectLst/>
                <a:ea typeface="宋体" panose="02010600030101010101" pitchFamily="2" charset="-122"/>
                <a:cs typeface="Times New Roman" panose="02020603050405020304" pitchFamily="18" charset="0"/>
              </a:rPr>
              <a:t>年，</a:t>
            </a:r>
            <a:r>
              <a:rPr lang="en-US" altLang="zh-CN" sz="2800" kern="100" dirty="0">
                <a:solidFill>
                  <a:schemeClr val="bg1"/>
                </a:solidFill>
                <a:effectLst/>
                <a:ea typeface="宋体" panose="02010600030101010101" pitchFamily="2" charset="-122"/>
                <a:cs typeface="Times New Roman" panose="02020603050405020304" pitchFamily="18" charset="0"/>
              </a:rPr>
              <a:t>AI</a:t>
            </a:r>
            <a:r>
              <a:rPr lang="zh-CN" altLang="zh-CN" sz="2800" kern="100" dirty="0">
                <a:solidFill>
                  <a:schemeClr val="bg1"/>
                </a:solidFill>
                <a:effectLst/>
                <a:ea typeface="宋体" panose="02010600030101010101" pitchFamily="2" charset="-122"/>
                <a:cs typeface="Times New Roman" panose="02020603050405020304" pitchFamily="18" charset="0"/>
              </a:rPr>
              <a:t>技术的应用将使游戏公司的人力成本下降约</a:t>
            </a:r>
            <a:r>
              <a:rPr lang="en-US" altLang="zh-CN" sz="2800" kern="100" dirty="0">
                <a:solidFill>
                  <a:schemeClr val="bg1"/>
                </a:solidFill>
                <a:effectLst/>
                <a:ea typeface="宋体" panose="02010600030101010101" pitchFamily="2" charset="-122"/>
                <a:cs typeface="Times New Roman" panose="02020603050405020304" pitchFamily="18" charset="0"/>
              </a:rPr>
              <a:t>21%</a:t>
            </a:r>
            <a:endParaRPr lang="zh-CN" altLang="en-US" sz="2800" dirty="0">
              <a:solidFill>
                <a:schemeClr val="bg1"/>
              </a:solidFill>
            </a:endParaRPr>
          </a:p>
        </p:txBody>
      </p:sp>
      <p:sp>
        <p:nvSpPr>
          <p:cNvPr id="6" name="文本框 5">
            <a:extLst>
              <a:ext uri="{FF2B5EF4-FFF2-40B4-BE49-F238E27FC236}">
                <a16:creationId xmlns:a16="http://schemas.microsoft.com/office/drawing/2014/main" id="{B4E88049-266C-1060-04E9-726D0A20006A}"/>
              </a:ext>
            </a:extLst>
          </p:cNvPr>
          <p:cNvSpPr txBox="1"/>
          <p:nvPr/>
        </p:nvSpPr>
        <p:spPr>
          <a:xfrm>
            <a:off x="81023" y="3024059"/>
            <a:ext cx="4247909" cy="2308324"/>
          </a:xfrm>
          <a:prstGeom prst="rect">
            <a:avLst/>
          </a:prstGeom>
          <a:noFill/>
        </p:spPr>
        <p:txBody>
          <a:bodyPr wrap="square" rtlCol="0">
            <a:spAutoFit/>
          </a:bodyPr>
          <a:lstStyle/>
          <a:p>
            <a:r>
              <a:rPr lang="en-US" altLang="zh-CN" sz="2400" kern="100" dirty="0">
                <a:solidFill>
                  <a:schemeClr val="bg1"/>
                </a:solidFill>
                <a:effectLst/>
                <a:latin typeface="宋体" panose="02010600030101010101" pitchFamily="2" charset="-122"/>
                <a:cs typeface="宋体" panose="02010600030101010101" pitchFamily="2" charset="-122"/>
              </a:rPr>
              <a:t>2024</a:t>
            </a:r>
            <a:r>
              <a:rPr lang="zh-CN" altLang="zh-CN" sz="2400" kern="100" dirty="0">
                <a:solidFill>
                  <a:schemeClr val="bg1"/>
                </a:solidFill>
                <a:effectLst/>
                <a:ea typeface="宋体" panose="02010600030101010101" pitchFamily="2" charset="-122"/>
                <a:cs typeface="宋体" panose="02010600030101010101" pitchFamily="2" charset="-122"/>
              </a:rPr>
              <a:t>年</a:t>
            </a:r>
            <a:r>
              <a:rPr lang="en-US" altLang="zh-CN" sz="2400" kern="100" dirty="0">
                <a:solidFill>
                  <a:schemeClr val="bg1"/>
                </a:solidFill>
                <a:effectLst/>
                <a:latin typeface="宋体" panose="02010600030101010101" pitchFamily="2" charset="-122"/>
                <a:cs typeface="宋体" panose="02010600030101010101" pitchFamily="2" charset="-122"/>
              </a:rPr>
              <a:t>8</a:t>
            </a:r>
            <a:r>
              <a:rPr lang="zh-CN" altLang="zh-CN" sz="2400" kern="100" dirty="0">
                <a:solidFill>
                  <a:schemeClr val="bg1"/>
                </a:solidFill>
                <a:effectLst/>
                <a:ea typeface="宋体" panose="02010600030101010101" pitchFamily="2" charset="-122"/>
                <a:cs typeface="宋体" panose="02010600030101010101" pitchFamily="2" charset="-122"/>
              </a:rPr>
              <a:t>月</a:t>
            </a:r>
            <a:r>
              <a:rPr lang="en-US" altLang="zh-CN" sz="2400" kern="100" dirty="0">
                <a:solidFill>
                  <a:schemeClr val="bg1"/>
                </a:solidFill>
                <a:effectLst/>
                <a:latin typeface="宋体" panose="02010600030101010101" pitchFamily="2" charset="-122"/>
                <a:cs typeface="宋体" panose="02010600030101010101" pitchFamily="2" charset="-122"/>
              </a:rPr>
              <a:t>20</a:t>
            </a:r>
            <a:r>
              <a:rPr lang="zh-CN" altLang="zh-CN" sz="2400" kern="100" dirty="0">
                <a:solidFill>
                  <a:schemeClr val="bg1"/>
                </a:solidFill>
                <a:effectLst/>
                <a:ea typeface="宋体" panose="02010600030101010101" pitchFamily="2" charset="-122"/>
                <a:cs typeface="宋体" panose="02010600030101010101" pitchFamily="2" charset="-122"/>
              </a:rPr>
              <a:t>日，国产</a:t>
            </a:r>
            <a:r>
              <a:rPr lang="en-US" altLang="zh-CN" sz="2400" kern="100" dirty="0">
                <a:solidFill>
                  <a:schemeClr val="bg1"/>
                </a:solidFill>
                <a:effectLst/>
                <a:latin typeface="宋体" panose="02010600030101010101" pitchFamily="2" charset="-122"/>
                <a:cs typeface="宋体" panose="02010600030101010101" pitchFamily="2" charset="-122"/>
              </a:rPr>
              <a:t>3A</a:t>
            </a:r>
            <a:r>
              <a:rPr lang="zh-CN" altLang="zh-CN" sz="2400" kern="100" dirty="0">
                <a:solidFill>
                  <a:schemeClr val="bg1"/>
                </a:solidFill>
                <a:effectLst/>
                <a:ea typeface="宋体" panose="02010600030101010101" pitchFamily="2" charset="-122"/>
                <a:cs typeface="宋体" panose="02010600030101010101" pitchFamily="2" charset="-122"/>
              </a:rPr>
              <a:t>大作《黑神话：悟空》正式上线，随即爆火全球，截止</a:t>
            </a:r>
            <a:r>
              <a:rPr lang="en-US" altLang="zh-CN" sz="2400" kern="100" dirty="0">
                <a:solidFill>
                  <a:schemeClr val="bg1"/>
                </a:solidFill>
                <a:effectLst/>
                <a:latin typeface="宋体" panose="02010600030101010101" pitchFamily="2" charset="-122"/>
                <a:cs typeface="宋体" panose="02010600030101010101" pitchFamily="2" charset="-122"/>
              </a:rPr>
              <a:t>9</a:t>
            </a:r>
            <a:r>
              <a:rPr lang="zh-CN" altLang="zh-CN" sz="2400" kern="100" dirty="0">
                <a:solidFill>
                  <a:schemeClr val="bg1"/>
                </a:solidFill>
                <a:effectLst/>
                <a:ea typeface="宋体" panose="02010600030101010101" pitchFamily="2" charset="-122"/>
                <a:cs typeface="宋体" panose="02010600030101010101" pitchFamily="2" charset="-122"/>
              </a:rPr>
              <a:t>月</a:t>
            </a:r>
            <a:r>
              <a:rPr lang="en-US" altLang="zh-CN" sz="2400" kern="100" dirty="0">
                <a:solidFill>
                  <a:schemeClr val="bg1"/>
                </a:solidFill>
                <a:effectLst/>
                <a:latin typeface="宋体" panose="02010600030101010101" pitchFamily="2" charset="-122"/>
                <a:cs typeface="宋体" panose="02010600030101010101" pitchFamily="2" charset="-122"/>
              </a:rPr>
              <a:t>5</a:t>
            </a:r>
            <a:r>
              <a:rPr lang="zh-CN" altLang="zh-CN" sz="2400" kern="100" dirty="0">
                <a:solidFill>
                  <a:schemeClr val="bg1"/>
                </a:solidFill>
                <a:effectLst/>
                <a:ea typeface="宋体" panose="02010600030101010101" pitchFamily="2" charset="-122"/>
                <a:cs typeface="宋体" panose="02010600030101010101" pitchFamily="2" charset="-122"/>
              </a:rPr>
              <a:t>日，其总销量已经达到</a:t>
            </a:r>
            <a:r>
              <a:rPr lang="en-US" altLang="zh-CN" sz="2400" kern="100" dirty="0">
                <a:solidFill>
                  <a:schemeClr val="bg1"/>
                </a:solidFill>
                <a:effectLst/>
                <a:latin typeface="宋体" panose="02010600030101010101" pitchFamily="2" charset="-122"/>
                <a:cs typeface="宋体" panose="02010600030101010101" pitchFamily="2" charset="-122"/>
              </a:rPr>
              <a:t>1810</a:t>
            </a:r>
            <a:r>
              <a:rPr lang="zh-CN" altLang="zh-CN" sz="2400" kern="100" dirty="0">
                <a:solidFill>
                  <a:schemeClr val="bg1"/>
                </a:solidFill>
                <a:effectLst/>
                <a:ea typeface="宋体" panose="02010600030101010101" pitchFamily="2" charset="-122"/>
                <a:cs typeface="宋体" panose="02010600030101010101" pitchFamily="2" charset="-122"/>
              </a:rPr>
              <a:t>万份，总收入已经超过</a:t>
            </a:r>
            <a:r>
              <a:rPr lang="en-US" altLang="zh-CN" sz="2400" kern="100" dirty="0">
                <a:solidFill>
                  <a:schemeClr val="bg1"/>
                </a:solidFill>
                <a:effectLst/>
                <a:latin typeface="宋体" panose="02010600030101010101" pitchFamily="2" charset="-122"/>
                <a:cs typeface="宋体" panose="02010600030101010101" pitchFamily="2" charset="-122"/>
              </a:rPr>
              <a:t>8.67</a:t>
            </a:r>
            <a:r>
              <a:rPr lang="zh-CN" altLang="zh-CN" sz="2400" kern="100" dirty="0">
                <a:solidFill>
                  <a:schemeClr val="bg1"/>
                </a:solidFill>
                <a:effectLst/>
                <a:ea typeface="宋体" panose="02010600030101010101" pitchFamily="2" charset="-122"/>
                <a:cs typeface="宋体" panose="02010600030101010101" pitchFamily="2" charset="-122"/>
              </a:rPr>
              <a:t>亿美元（约合人民币</a:t>
            </a:r>
            <a:r>
              <a:rPr lang="en-US" altLang="zh-CN" sz="2400" kern="100" dirty="0">
                <a:solidFill>
                  <a:schemeClr val="bg1"/>
                </a:solidFill>
                <a:effectLst/>
                <a:latin typeface="宋体" panose="02010600030101010101" pitchFamily="2" charset="-122"/>
                <a:cs typeface="宋体" panose="02010600030101010101" pitchFamily="2" charset="-122"/>
              </a:rPr>
              <a:t>61.55</a:t>
            </a:r>
            <a:r>
              <a:rPr lang="zh-CN" altLang="zh-CN" sz="2400" kern="100" dirty="0">
                <a:solidFill>
                  <a:schemeClr val="bg1"/>
                </a:solidFill>
                <a:effectLst/>
                <a:ea typeface="宋体" panose="02010600030101010101" pitchFamily="2" charset="-122"/>
                <a:cs typeface="宋体" panose="02010600030101010101" pitchFamily="2" charset="-122"/>
              </a:rPr>
              <a:t>亿元）</a:t>
            </a:r>
            <a:endParaRPr lang="zh-CN" altLang="en-US" sz="2400" dirty="0">
              <a:solidFill>
                <a:schemeClr val="bg1"/>
              </a:solidFill>
            </a:endParaRPr>
          </a:p>
        </p:txBody>
      </p:sp>
      <p:pic>
        <p:nvPicPr>
          <p:cNvPr id="9" name="图片 8" descr="文本&#10;&#10;描述已自动生成">
            <a:extLst>
              <a:ext uri="{FF2B5EF4-FFF2-40B4-BE49-F238E27FC236}">
                <a16:creationId xmlns:a16="http://schemas.microsoft.com/office/drawing/2014/main" id="{4E5BD717-339B-70F0-8978-0C1CD6B9B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5818" y="0"/>
            <a:ext cx="3696182" cy="3859869"/>
          </a:xfrm>
          <a:prstGeom prst="rect">
            <a:avLst/>
          </a:prstGeom>
        </p:spPr>
      </p:pic>
      <p:sp>
        <p:nvSpPr>
          <p:cNvPr id="10" name="文本框 9">
            <a:extLst>
              <a:ext uri="{FF2B5EF4-FFF2-40B4-BE49-F238E27FC236}">
                <a16:creationId xmlns:a16="http://schemas.microsoft.com/office/drawing/2014/main" id="{189206A3-A4C2-0EE5-5527-B4DE9B21CBC0}"/>
              </a:ext>
            </a:extLst>
          </p:cNvPr>
          <p:cNvSpPr txBox="1"/>
          <p:nvPr/>
        </p:nvSpPr>
        <p:spPr>
          <a:xfrm>
            <a:off x="4548851" y="4128907"/>
            <a:ext cx="7430946" cy="1631216"/>
          </a:xfrm>
          <a:prstGeom prst="rect">
            <a:avLst/>
          </a:prstGeom>
          <a:noFill/>
        </p:spPr>
        <p:txBody>
          <a:bodyPr wrap="square" rtlCol="0">
            <a:spAutoFit/>
          </a:bodyPr>
          <a:lstStyle/>
          <a:p>
            <a:r>
              <a:rPr lang="zh-CN" altLang="en-US" sz="2000" b="0" i="0" dirty="0">
                <a:solidFill>
                  <a:schemeClr val="bg1"/>
                </a:solidFill>
                <a:effectLst/>
                <a:latin typeface="Hiragino Sans GB"/>
              </a:rPr>
              <a:t>米哈游创始人蔡浩宇公开发言，</a:t>
            </a:r>
            <a:r>
              <a:rPr lang="en-US" altLang="zh-CN" sz="2000" b="0" i="0" dirty="0">
                <a:solidFill>
                  <a:schemeClr val="bg1"/>
                </a:solidFill>
                <a:effectLst/>
                <a:latin typeface="Hiragino Sans GB"/>
              </a:rPr>
              <a:t>AIGC</a:t>
            </a:r>
            <a:r>
              <a:rPr lang="zh-CN" altLang="en-US" sz="2000" b="0" i="0" dirty="0">
                <a:solidFill>
                  <a:schemeClr val="bg1"/>
                </a:solidFill>
                <a:effectLst/>
                <a:latin typeface="Hiragino Sans GB"/>
              </a:rPr>
              <a:t>出现后，“未来只有两种人制作游戏是有意义的：一种是前</a:t>
            </a:r>
            <a:r>
              <a:rPr lang="en-US" altLang="zh-CN" sz="2000" b="0" i="0" dirty="0">
                <a:solidFill>
                  <a:schemeClr val="bg1"/>
                </a:solidFill>
                <a:effectLst/>
                <a:latin typeface="Hiragino Sans GB"/>
              </a:rPr>
              <a:t>0.0001%</a:t>
            </a:r>
            <a:r>
              <a:rPr lang="zh-CN" altLang="en-US" sz="2000" b="0" i="0" dirty="0">
                <a:solidFill>
                  <a:schemeClr val="bg1"/>
                </a:solidFill>
                <a:effectLst/>
                <a:latin typeface="Hiragino Sans GB"/>
              </a:rPr>
              <a:t>的天才，组成精英团队创造前所未有的东西；其他</a:t>
            </a:r>
            <a:r>
              <a:rPr lang="en-US" altLang="zh-CN" sz="2000" b="0" i="0" dirty="0">
                <a:solidFill>
                  <a:schemeClr val="bg1"/>
                </a:solidFill>
                <a:effectLst/>
                <a:latin typeface="Hiragino Sans GB"/>
              </a:rPr>
              <a:t>99%</a:t>
            </a:r>
            <a:r>
              <a:rPr lang="zh-CN" altLang="en-US" sz="2000" b="0" i="0" dirty="0">
                <a:solidFill>
                  <a:schemeClr val="bg1"/>
                </a:solidFill>
                <a:effectLst/>
                <a:latin typeface="Hiragino Sans GB"/>
              </a:rPr>
              <a:t>的</a:t>
            </a:r>
            <a:r>
              <a:rPr lang="zh-CN" altLang="en-US" sz="2000" dirty="0">
                <a:solidFill>
                  <a:schemeClr val="bg1"/>
                </a:solidFill>
                <a:latin typeface="Hiragino Sans GB"/>
              </a:rPr>
              <a:t>业余爱好者可以为了满足自己的想法而一时兴起创作游戏。”至于普通和专业的游戏开发者，蔡浩宇建议不妨考虑转行。</a:t>
            </a:r>
          </a:p>
        </p:txBody>
      </p:sp>
    </p:spTree>
    <p:extLst>
      <p:ext uri="{BB962C8B-B14F-4D97-AF65-F5344CB8AC3E}">
        <p14:creationId xmlns:p14="http://schemas.microsoft.com/office/powerpoint/2010/main" val="37114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31A88A23-0317-2F96-7709-B776E77AF53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F72A368-5B5F-D9F0-82DF-50BD919030A6}"/>
              </a:ext>
            </a:extLst>
          </p:cNvPr>
          <p:cNvSpPr>
            <a:spLocks noGrp="1"/>
          </p:cNvSpPr>
          <p:nvPr>
            <p:ph type="title"/>
          </p:nvPr>
        </p:nvSpPr>
        <p:spPr>
          <a:xfrm>
            <a:off x="560407" y="0"/>
            <a:ext cx="10515600" cy="1325563"/>
          </a:xfrm>
        </p:spPr>
        <p:txBody>
          <a:bodyPr/>
          <a:lstStyle/>
          <a:p>
            <a:r>
              <a:rPr lang="zh-CN" altLang="en-US" dirty="0">
                <a:solidFill>
                  <a:schemeClr val="bg1"/>
                </a:solidFill>
              </a:rPr>
              <a:t>游戏行业现状</a:t>
            </a:r>
            <a:r>
              <a:rPr lang="en-US" altLang="zh-CN" dirty="0">
                <a:solidFill>
                  <a:schemeClr val="bg1"/>
                </a:solidFill>
              </a:rPr>
              <a:t>——</a:t>
            </a:r>
            <a:r>
              <a:rPr lang="zh-CN" altLang="en-US" i="1" dirty="0">
                <a:solidFill>
                  <a:schemeClr val="bg1"/>
                </a:solidFill>
              </a:rPr>
              <a:t>就业</a:t>
            </a:r>
          </a:p>
        </p:txBody>
      </p:sp>
      <p:sp>
        <p:nvSpPr>
          <p:cNvPr id="3" name="文本框 2">
            <a:extLst>
              <a:ext uri="{FF2B5EF4-FFF2-40B4-BE49-F238E27FC236}">
                <a16:creationId xmlns:a16="http://schemas.microsoft.com/office/drawing/2014/main" id="{A0A77283-0891-BDC4-2D21-F6C6193E6F95}"/>
              </a:ext>
            </a:extLst>
          </p:cNvPr>
          <p:cNvSpPr txBox="1"/>
          <p:nvPr/>
        </p:nvSpPr>
        <p:spPr>
          <a:xfrm>
            <a:off x="560407" y="1094730"/>
            <a:ext cx="7518722" cy="584775"/>
          </a:xfrm>
          <a:prstGeom prst="rect">
            <a:avLst/>
          </a:prstGeom>
          <a:noFill/>
        </p:spPr>
        <p:txBody>
          <a:bodyPr wrap="square" rtlCol="0">
            <a:spAutoFit/>
          </a:bodyPr>
          <a:lstStyle/>
          <a:p>
            <a:r>
              <a:rPr lang="zh-CN" altLang="en-US" sz="3200" dirty="0">
                <a:solidFill>
                  <a:schemeClr val="bg1"/>
                </a:solidFill>
              </a:rPr>
              <a:t>新兴职业</a:t>
            </a:r>
            <a:r>
              <a:rPr lang="en-US" altLang="zh-CN" sz="3200" dirty="0">
                <a:solidFill>
                  <a:schemeClr val="bg1"/>
                </a:solidFill>
              </a:rPr>
              <a:t>——</a:t>
            </a:r>
            <a:r>
              <a:rPr lang="en-US" altLang="zh-CN" sz="3200" b="1" i="0" u="none" strike="noStrike" dirty="0">
                <a:solidFill>
                  <a:srgbClr val="FF0000"/>
                </a:solidFill>
                <a:effectLst/>
                <a:latin typeface="PingFangSC-Semibold"/>
              </a:rPr>
              <a:t>Prompt</a:t>
            </a:r>
            <a:r>
              <a:rPr lang="zh-CN" altLang="en-US" sz="3200" b="1" i="0" u="none" strike="noStrike" dirty="0">
                <a:solidFill>
                  <a:srgbClr val="FF0000"/>
                </a:solidFill>
                <a:effectLst/>
                <a:latin typeface="PingFangSC-Semibold"/>
              </a:rPr>
              <a:t>工程师</a:t>
            </a:r>
          </a:p>
        </p:txBody>
      </p:sp>
      <p:sp>
        <p:nvSpPr>
          <p:cNvPr id="4" name="文本框 3">
            <a:extLst>
              <a:ext uri="{FF2B5EF4-FFF2-40B4-BE49-F238E27FC236}">
                <a16:creationId xmlns:a16="http://schemas.microsoft.com/office/drawing/2014/main" id="{656334A6-A44E-A0B9-3CC8-5A1485FBCEEA}"/>
              </a:ext>
            </a:extLst>
          </p:cNvPr>
          <p:cNvSpPr txBox="1"/>
          <p:nvPr/>
        </p:nvSpPr>
        <p:spPr>
          <a:xfrm>
            <a:off x="560406" y="1512352"/>
            <a:ext cx="11631593" cy="1077218"/>
          </a:xfrm>
          <a:prstGeom prst="rect">
            <a:avLst/>
          </a:prstGeom>
          <a:noFill/>
        </p:spPr>
        <p:txBody>
          <a:bodyPr wrap="square" rtlCol="0">
            <a:spAutoFit/>
          </a:bodyPr>
          <a:lstStyle/>
          <a:p>
            <a:r>
              <a:rPr lang="zh-CN" altLang="zh-CN" sz="3200" kern="100" dirty="0">
                <a:solidFill>
                  <a:schemeClr val="bg1"/>
                </a:solidFill>
                <a:effectLst/>
                <a:ea typeface="宋体" panose="02010600030101010101" pitchFamily="2" charset="-122"/>
                <a:cs typeface="Times New Roman" panose="02020603050405020304" pitchFamily="18" charset="0"/>
              </a:rPr>
              <a:t>网易伏羲人机协作平台“有灵”为退休老人、残障人士等提供</a:t>
            </a:r>
            <a:r>
              <a:rPr lang="zh-CN" altLang="zh-CN" sz="3200" b="1" kern="100" dirty="0">
                <a:solidFill>
                  <a:srgbClr val="FF0000"/>
                </a:solidFill>
                <a:effectLst/>
                <a:ea typeface="宋体" panose="02010600030101010101" pitchFamily="2" charset="-122"/>
                <a:cs typeface="Times New Roman" panose="02020603050405020304" pitchFamily="18" charset="0"/>
              </a:rPr>
              <a:t>游戏副本创作、智能</a:t>
            </a:r>
            <a:r>
              <a:rPr lang="en-US" altLang="zh-CN" sz="3200" b="1" kern="100" dirty="0">
                <a:solidFill>
                  <a:srgbClr val="FF0000"/>
                </a:solidFill>
                <a:effectLst/>
                <a:ea typeface="宋体" panose="02010600030101010101" pitchFamily="2" charset="-122"/>
                <a:cs typeface="Times New Roman" panose="02020603050405020304" pitchFamily="18" charset="0"/>
              </a:rPr>
              <a:t>NPC</a:t>
            </a:r>
            <a:r>
              <a:rPr lang="zh-CN" altLang="zh-CN" sz="3200" b="1" kern="100" dirty="0">
                <a:solidFill>
                  <a:srgbClr val="FF0000"/>
                </a:solidFill>
                <a:effectLst/>
                <a:ea typeface="宋体" panose="02010600030101010101" pitchFamily="2" charset="-122"/>
                <a:cs typeface="Times New Roman" panose="02020603050405020304" pitchFamily="18" charset="0"/>
              </a:rPr>
              <a:t>、</a:t>
            </a:r>
            <a:r>
              <a:rPr lang="en-US" altLang="zh-CN" sz="3200" b="1" kern="100" dirty="0">
                <a:solidFill>
                  <a:srgbClr val="FF0000"/>
                </a:solidFill>
                <a:effectLst/>
                <a:ea typeface="宋体" panose="02010600030101010101" pitchFamily="2" charset="-122"/>
                <a:cs typeface="Times New Roman" panose="02020603050405020304" pitchFamily="18" charset="0"/>
              </a:rPr>
              <a:t>AI</a:t>
            </a:r>
            <a:r>
              <a:rPr lang="zh-CN" altLang="zh-CN" sz="3200" b="1" kern="100" dirty="0">
                <a:solidFill>
                  <a:srgbClr val="FF0000"/>
                </a:solidFill>
                <a:effectLst/>
                <a:ea typeface="宋体" panose="02010600030101010101" pitchFamily="2" charset="-122"/>
                <a:cs typeface="Times New Roman" panose="02020603050405020304" pitchFamily="18" charset="0"/>
              </a:rPr>
              <a:t>捏脸</a:t>
            </a:r>
            <a:r>
              <a:rPr lang="zh-CN" altLang="zh-CN" sz="3200" kern="100" dirty="0">
                <a:solidFill>
                  <a:schemeClr val="bg1"/>
                </a:solidFill>
                <a:effectLst/>
                <a:ea typeface="宋体" panose="02010600030101010101" pitchFamily="2" charset="-122"/>
                <a:cs typeface="Times New Roman" panose="02020603050405020304" pitchFamily="18" charset="0"/>
              </a:rPr>
              <a:t>等工作。</a:t>
            </a:r>
            <a:endParaRPr lang="zh-CN" altLang="en-US" sz="3200" dirty="0">
              <a:solidFill>
                <a:schemeClr val="bg1"/>
              </a:solidFill>
            </a:endParaRPr>
          </a:p>
        </p:txBody>
      </p:sp>
      <p:sp>
        <p:nvSpPr>
          <p:cNvPr id="7" name="文本框 6">
            <a:extLst>
              <a:ext uri="{FF2B5EF4-FFF2-40B4-BE49-F238E27FC236}">
                <a16:creationId xmlns:a16="http://schemas.microsoft.com/office/drawing/2014/main" id="{09BA3E39-F640-5D8B-21A7-625F698A9CF4}"/>
              </a:ext>
            </a:extLst>
          </p:cNvPr>
          <p:cNvSpPr txBox="1"/>
          <p:nvPr/>
        </p:nvSpPr>
        <p:spPr>
          <a:xfrm>
            <a:off x="560405" y="3556218"/>
            <a:ext cx="11631593" cy="2800767"/>
          </a:xfrm>
          <a:prstGeom prst="rect">
            <a:avLst/>
          </a:prstGeom>
          <a:noFill/>
        </p:spPr>
        <p:txBody>
          <a:bodyPr wrap="square" rtlCol="0">
            <a:spAutoFit/>
          </a:bodyPr>
          <a:lstStyle/>
          <a:p>
            <a:pPr indent="266700" algn="l">
              <a:lnSpc>
                <a:spcPct val="150000"/>
              </a:lnSpc>
            </a:pPr>
            <a:r>
              <a:rPr lang="zh-CN" altLang="zh-CN" sz="3200" kern="100" dirty="0">
                <a:solidFill>
                  <a:schemeClr val="bg1"/>
                </a:solidFill>
                <a:ea typeface="宋体" panose="02010600030101010101" pitchFamily="2" charset="-122"/>
                <a:cs typeface="Times New Roman" panose="02020603050405020304" pitchFamily="18" charset="0"/>
              </a:rPr>
              <a:t>“用</a:t>
            </a:r>
            <a:r>
              <a:rPr lang="en-US" altLang="zh-CN" sz="3200" kern="100" dirty="0">
                <a:solidFill>
                  <a:schemeClr val="bg1"/>
                </a:solidFill>
                <a:ea typeface="宋体" panose="02010600030101010101" pitchFamily="2" charset="-122"/>
                <a:cs typeface="Times New Roman" panose="02020603050405020304" pitchFamily="18" charset="0"/>
              </a:rPr>
              <a:t>AI</a:t>
            </a:r>
            <a:r>
              <a:rPr lang="zh-CN" altLang="zh-CN" sz="3200" kern="100" dirty="0">
                <a:solidFill>
                  <a:schemeClr val="bg1"/>
                </a:solidFill>
                <a:ea typeface="宋体" panose="02010600030101010101" pitchFamily="2" charset="-122"/>
                <a:cs typeface="Times New Roman" panose="02020603050405020304" pitchFamily="18" charset="0"/>
              </a:rPr>
              <a:t>加速创作，而不是被</a:t>
            </a:r>
            <a:r>
              <a:rPr lang="en-US" altLang="zh-CN" sz="3200" kern="100" dirty="0">
                <a:solidFill>
                  <a:schemeClr val="bg1"/>
                </a:solidFill>
                <a:ea typeface="宋体" panose="02010600030101010101" pitchFamily="2" charset="-122"/>
                <a:cs typeface="Times New Roman" panose="02020603050405020304" pitchFamily="18" charset="0"/>
              </a:rPr>
              <a:t>AI</a:t>
            </a:r>
            <a:r>
              <a:rPr lang="zh-CN" altLang="zh-CN" sz="3200" kern="100" dirty="0">
                <a:solidFill>
                  <a:schemeClr val="bg1"/>
                </a:solidFill>
                <a:ea typeface="宋体" panose="02010600030101010101" pitchFamily="2" charset="-122"/>
                <a:cs typeface="Times New Roman" panose="02020603050405020304" pitchFamily="18" charset="0"/>
              </a:rPr>
              <a:t>替代创作，这相当重要，是基本原则。</a:t>
            </a:r>
            <a:r>
              <a:rPr lang="en-US" altLang="zh-CN" sz="3200" kern="100" dirty="0">
                <a:solidFill>
                  <a:schemeClr val="bg1"/>
                </a:solidFill>
                <a:ea typeface="宋体" panose="02010600030101010101" pitchFamily="2" charset="-122"/>
                <a:cs typeface="Times New Roman" panose="02020603050405020304" pitchFamily="18" charset="0"/>
              </a:rPr>
              <a:t>AI</a:t>
            </a:r>
            <a:r>
              <a:rPr lang="zh-CN" altLang="zh-CN" sz="3200" kern="100" dirty="0">
                <a:solidFill>
                  <a:schemeClr val="bg1"/>
                </a:solidFill>
                <a:ea typeface="宋体" panose="02010600030101010101" pitchFamily="2" charset="-122"/>
                <a:cs typeface="Times New Roman" panose="02020603050405020304" pitchFamily="18" charset="0"/>
              </a:rPr>
              <a:t>永远不会替人类进行开发和创作，游戏制作是人类主导的</a:t>
            </a:r>
            <a:r>
              <a:rPr lang="zh-CN" altLang="zh-CN" sz="3200" b="1" kern="100" dirty="0">
                <a:solidFill>
                  <a:srgbClr val="FF0000"/>
                </a:solidFill>
                <a:ea typeface="宋体" panose="02010600030101010101" pitchFamily="2" charset="-122"/>
                <a:cs typeface="Times New Roman" panose="02020603050405020304" pitchFamily="18" charset="0"/>
              </a:rPr>
              <a:t>创意行为</a:t>
            </a:r>
            <a:r>
              <a:rPr lang="zh-CN" altLang="zh-CN" sz="3200" kern="100" dirty="0">
                <a:solidFill>
                  <a:schemeClr val="bg1"/>
                </a:solidFill>
                <a:ea typeface="宋体" panose="02010600030101010101" pitchFamily="2" charset="-122"/>
                <a:cs typeface="Times New Roman" panose="02020603050405020304" pitchFamily="18" charset="0"/>
              </a:rPr>
              <a:t>”。</a:t>
            </a:r>
            <a:r>
              <a:rPr lang="en-US" altLang="zh-CN" sz="3200" kern="100" dirty="0">
                <a:solidFill>
                  <a:schemeClr val="bg1"/>
                </a:solidFill>
                <a:ea typeface="宋体" panose="02010600030101010101" pitchFamily="2" charset="-122"/>
                <a:cs typeface="Times New Roman" panose="02020603050405020304" pitchFamily="18" charset="0"/>
              </a:rPr>
              <a:t>——</a:t>
            </a:r>
            <a:r>
              <a:rPr lang="zh-CN" altLang="zh-CN" sz="3200" kern="100" dirty="0">
                <a:solidFill>
                  <a:schemeClr val="bg1"/>
                </a:solidFill>
                <a:ea typeface="宋体" panose="02010600030101010101" pitchFamily="2" charset="-122"/>
                <a:cs typeface="Times New Roman" panose="02020603050405020304" pitchFamily="18" charset="0"/>
              </a:rPr>
              <a:t>微软大中华区</a:t>
            </a:r>
            <a:r>
              <a:rPr lang="en-US" altLang="zh-CN" sz="3200" kern="100" dirty="0">
                <a:solidFill>
                  <a:schemeClr val="bg1"/>
                </a:solidFill>
                <a:ea typeface="宋体" panose="02010600030101010101" pitchFamily="2" charset="-122"/>
                <a:cs typeface="Times New Roman" panose="02020603050405020304" pitchFamily="18" charset="0"/>
              </a:rPr>
              <a:t>Azure</a:t>
            </a:r>
            <a:r>
              <a:rPr lang="zh-CN" altLang="zh-CN" sz="3200" kern="100" dirty="0">
                <a:solidFill>
                  <a:schemeClr val="bg1"/>
                </a:solidFill>
                <a:ea typeface="宋体" panose="02010600030101010101" pitchFamily="2" charset="-122"/>
                <a:cs typeface="Times New Roman" panose="02020603050405020304" pitchFamily="18" charset="0"/>
              </a:rPr>
              <a:t>事业部总经理陶然</a:t>
            </a:r>
          </a:p>
          <a:p>
            <a:endParaRPr lang="zh-CN" altLang="en-US" sz="3200" dirty="0">
              <a:solidFill>
                <a:schemeClr val="bg1"/>
              </a:solidFill>
            </a:endParaRPr>
          </a:p>
        </p:txBody>
      </p:sp>
      <p:sp>
        <p:nvSpPr>
          <p:cNvPr id="8" name="文本框 7">
            <a:extLst>
              <a:ext uri="{FF2B5EF4-FFF2-40B4-BE49-F238E27FC236}">
                <a16:creationId xmlns:a16="http://schemas.microsoft.com/office/drawing/2014/main" id="{75EDDC7A-2073-1CBC-A199-E4CB491EFDCA}"/>
              </a:ext>
            </a:extLst>
          </p:cNvPr>
          <p:cNvSpPr txBox="1"/>
          <p:nvPr/>
        </p:nvSpPr>
        <p:spPr>
          <a:xfrm>
            <a:off x="560406" y="2479000"/>
            <a:ext cx="11730652" cy="1077218"/>
          </a:xfrm>
          <a:prstGeom prst="rect">
            <a:avLst/>
          </a:prstGeom>
          <a:noFill/>
        </p:spPr>
        <p:txBody>
          <a:bodyPr wrap="square" rtlCol="0">
            <a:spAutoFit/>
          </a:bodyPr>
          <a:lstStyle/>
          <a:p>
            <a:r>
              <a:rPr lang="zh-CN" altLang="zh-CN" sz="3200" kern="100" dirty="0">
                <a:solidFill>
                  <a:schemeClr val="bg1"/>
                </a:solidFill>
                <a:ea typeface="宋体" panose="02010600030101010101" pitchFamily="2" charset="-122"/>
                <a:cs typeface="Times New Roman" panose="02020603050405020304" pitchFamily="18" charset="0"/>
              </a:rPr>
              <a:t>“</a:t>
            </a:r>
            <a:r>
              <a:rPr lang="en-US" altLang="zh-CN" sz="3200" kern="100" dirty="0">
                <a:solidFill>
                  <a:schemeClr val="bg1"/>
                </a:solidFill>
                <a:ea typeface="宋体" panose="02010600030101010101" pitchFamily="2" charset="-122"/>
                <a:cs typeface="Times New Roman" panose="02020603050405020304" pitchFamily="18" charset="0"/>
              </a:rPr>
              <a:t>AI</a:t>
            </a:r>
            <a:r>
              <a:rPr lang="zh-CN" altLang="zh-CN" sz="3200" kern="100" dirty="0">
                <a:solidFill>
                  <a:schemeClr val="bg1"/>
                </a:solidFill>
                <a:ea typeface="宋体" panose="02010600030101010101" pitchFamily="2" charset="-122"/>
                <a:cs typeface="Times New Roman" panose="02020603050405020304" pitchFamily="18" charset="0"/>
              </a:rPr>
              <a:t>只负责解决问题，并不会主动</a:t>
            </a:r>
            <a:r>
              <a:rPr lang="zh-CN" altLang="zh-CN" sz="3200" b="1" kern="100" dirty="0">
                <a:solidFill>
                  <a:srgbClr val="FF0000"/>
                </a:solidFill>
                <a:ea typeface="宋体" panose="02010600030101010101" pitchFamily="2" charset="-122"/>
                <a:cs typeface="Times New Roman" panose="02020603050405020304" pitchFamily="18" charset="0"/>
              </a:rPr>
              <a:t>提出问题</a:t>
            </a:r>
            <a:r>
              <a:rPr lang="zh-CN" altLang="zh-CN" sz="3200" kern="100" dirty="0">
                <a:solidFill>
                  <a:schemeClr val="bg1"/>
                </a:solidFill>
                <a:ea typeface="宋体" panose="02010600030101010101" pitchFamily="2" charset="-122"/>
                <a:cs typeface="Times New Roman" panose="02020603050405020304" pitchFamily="18" charset="0"/>
              </a:rPr>
              <a:t>。”</a:t>
            </a:r>
            <a:r>
              <a:rPr lang="en-US" altLang="zh-CN" sz="3200" kern="100" dirty="0">
                <a:solidFill>
                  <a:schemeClr val="bg1"/>
                </a:solidFill>
                <a:ea typeface="宋体" panose="02010600030101010101" pitchFamily="2" charset="-122"/>
                <a:cs typeface="Times New Roman" panose="02020603050405020304" pitchFamily="18" charset="0"/>
              </a:rPr>
              <a:t>——Unity</a:t>
            </a:r>
            <a:r>
              <a:rPr lang="zh-CN" altLang="zh-CN" sz="3200" kern="100" dirty="0">
                <a:solidFill>
                  <a:schemeClr val="bg1"/>
                </a:solidFill>
                <a:ea typeface="宋体" panose="02010600030101010101" pitchFamily="2" charset="-122"/>
                <a:cs typeface="Times New Roman" panose="02020603050405020304" pitchFamily="18" charset="0"/>
              </a:rPr>
              <a:t>中国总裁张俊波</a:t>
            </a:r>
            <a:endParaRPr lang="zh-CN" altLang="en-US" sz="3200" kern="100" dirty="0">
              <a:solidFill>
                <a:schemeClr val="bg1"/>
              </a:solidFill>
              <a:ea typeface="宋体" panose="02010600030101010101" pitchFamily="2" charset="-122"/>
              <a:cs typeface="Times New Roman" panose="02020603050405020304" pitchFamily="18" charset="0"/>
            </a:endParaRPr>
          </a:p>
        </p:txBody>
      </p:sp>
      <p:pic>
        <p:nvPicPr>
          <p:cNvPr id="6" name="图片 5" descr="卡通人物&#10;&#10;描述已自动生成">
            <a:extLst>
              <a:ext uri="{FF2B5EF4-FFF2-40B4-BE49-F238E27FC236}">
                <a16:creationId xmlns:a16="http://schemas.microsoft.com/office/drawing/2014/main" id="{C7883FD3-DE0D-C2E5-004F-4831C7DB0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198" y="2268207"/>
            <a:ext cx="7894371" cy="4933981"/>
          </a:xfrm>
          <a:prstGeom prst="rect">
            <a:avLst/>
          </a:prstGeom>
        </p:spPr>
      </p:pic>
      <p:sp>
        <p:nvSpPr>
          <p:cNvPr id="11" name="矩形: 圆角 10">
            <a:hlinkClick r:id="rId5" action="ppaction://hlinksldjump"/>
            <a:extLst>
              <a:ext uri="{FF2B5EF4-FFF2-40B4-BE49-F238E27FC236}">
                <a16:creationId xmlns:a16="http://schemas.microsoft.com/office/drawing/2014/main" id="{9BDC37EA-252B-B71D-2131-07E95195B846}"/>
              </a:ext>
            </a:extLst>
          </p:cNvPr>
          <p:cNvSpPr/>
          <p:nvPr/>
        </p:nvSpPr>
        <p:spPr>
          <a:xfrm>
            <a:off x="9786614" y="6043220"/>
            <a:ext cx="2085346" cy="627529"/>
          </a:xfrm>
          <a:prstGeom prst="roundRect">
            <a:avLst/>
          </a:prstGeom>
          <a:pattFill prst="pct5">
            <a:fgClr>
              <a:srgbClr val="7A4937"/>
            </a:fgClr>
            <a:bgClr>
              <a:srgbClr val="814C3D"/>
            </a:bgClr>
          </a:pattFill>
          <a:ln>
            <a:solidFill>
              <a:srgbClr val="9CE4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rgbClr val="FF5050"/>
                </a:solidFill>
              </a:rPr>
              <a:t>BACK</a:t>
            </a:r>
            <a:endParaRPr lang="zh-CN" altLang="en-US" sz="2800" i="1" dirty="0">
              <a:solidFill>
                <a:srgbClr val="FF5050"/>
              </a:solidFill>
            </a:endParaRPr>
          </a:p>
        </p:txBody>
      </p:sp>
      <p:pic>
        <p:nvPicPr>
          <p:cNvPr id="17" name="图片 16" descr="图片包含 网站&#10;&#10;描述已自动生成">
            <a:extLst>
              <a:ext uri="{FF2B5EF4-FFF2-40B4-BE49-F238E27FC236}">
                <a16:creationId xmlns:a16="http://schemas.microsoft.com/office/drawing/2014/main" id="{9252753A-9E37-BC5C-D718-6EE7AE3C6D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6522" y="1783391"/>
            <a:ext cx="7009436" cy="4380898"/>
          </a:xfrm>
          <a:prstGeom prst="rect">
            <a:avLst/>
          </a:prstGeom>
        </p:spPr>
      </p:pic>
      <p:pic>
        <p:nvPicPr>
          <p:cNvPr id="15" name="图片 14" descr="图片包含 图示&#10;&#10;描述已自动生成">
            <a:extLst>
              <a:ext uri="{FF2B5EF4-FFF2-40B4-BE49-F238E27FC236}">
                <a16:creationId xmlns:a16="http://schemas.microsoft.com/office/drawing/2014/main" id="{D651A80E-68B2-5792-9439-617D19E38F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4045" y="621901"/>
            <a:ext cx="7533520" cy="4708450"/>
          </a:xfrm>
          <a:prstGeom prst="rect">
            <a:avLst/>
          </a:prstGeom>
        </p:spPr>
      </p:pic>
      <p:pic>
        <p:nvPicPr>
          <p:cNvPr id="13" name="图片 12" descr="图片包含 文本&#10;&#10;描述已自动生成">
            <a:extLst>
              <a:ext uri="{FF2B5EF4-FFF2-40B4-BE49-F238E27FC236}">
                <a16:creationId xmlns:a16="http://schemas.microsoft.com/office/drawing/2014/main" id="{7DF9BDB1-1250-D01D-947C-96E0704C34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431" y="-244292"/>
            <a:ext cx="7533521" cy="4708451"/>
          </a:xfrm>
          <a:prstGeom prst="rect">
            <a:avLst/>
          </a:prstGeom>
        </p:spPr>
      </p:pic>
      <p:pic>
        <p:nvPicPr>
          <p:cNvPr id="10" name="图片 9" descr="图示&#10;&#10;描述已自动生成">
            <a:extLst>
              <a:ext uri="{FF2B5EF4-FFF2-40B4-BE49-F238E27FC236}">
                <a16:creationId xmlns:a16="http://schemas.microsoft.com/office/drawing/2014/main" id="{B97197B4-E939-98A6-4A3B-7A889FC513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6" y="-341685"/>
            <a:ext cx="6236644" cy="3897903"/>
          </a:xfrm>
          <a:prstGeom prst="rect">
            <a:avLst/>
          </a:prstGeom>
        </p:spPr>
      </p:pic>
    </p:spTree>
    <p:extLst>
      <p:ext uri="{BB962C8B-B14F-4D97-AF65-F5344CB8AC3E}">
        <p14:creationId xmlns:p14="http://schemas.microsoft.com/office/powerpoint/2010/main" val="29457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0F61F-1438-3A26-F6FA-66F453257F7E}"/>
              </a:ext>
            </a:extLst>
          </p:cNvPr>
          <p:cNvSpPr>
            <a:spLocks noGrp="1"/>
          </p:cNvSpPr>
          <p:nvPr>
            <p:ph type="title"/>
          </p:nvPr>
        </p:nvSpPr>
        <p:spPr>
          <a:xfrm>
            <a:off x="838200" y="0"/>
            <a:ext cx="10515600" cy="1325563"/>
          </a:xfrm>
        </p:spPr>
        <p:txBody>
          <a:bodyPr/>
          <a:lstStyle/>
          <a:p>
            <a:r>
              <a:rPr lang="zh-CN" altLang="en-US" dirty="0">
                <a:solidFill>
                  <a:schemeClr val="bg1"/>
                </a:solidFill>
              </a:rPr>
              <a:t>游戏发展前景</a:t>
            </a:r>
            <a:r>
              <a:rPr lang="en-US" altLang="zh-CN" dirty="0">
                <a:solidFill>
                  <a:schemeClr val="bg1"/>
                </a:solidFill>
              </a:rPr>
              <a:t>——</a:t>
            </a:r>
            <a:r>
              <a:rPr lang="en-US" altLang="zh-CN" i="1" dirty="0">
                <a:solidFill>
                  <a:schemeClr val="bg1"/>
                </a:solidFill>
              </a:rPr>
              <a:t>AIGC</a:t>
            </a:r>
            <a:endParaRPr lang="zh-CN" altLang="en-US" i="1" dirty="0">
              <a:solidFill>
                <a:schemeClr val="bg1"/>
              </a:solidFill>
            </a:endParaRPr>
          </a:p>
        </p:txBody>
      </p:sp>
      <p:pic>
        <p:nvPicPr>
          <p:cNvPr id="5" name="内容占位符 4" descr="图片包含 户外, 人, 站, 小孩&#10;&#10;描述已自动生成">
            <a:extLst>
              <a:ext uri="{FF2B5EF4-FFF2-40B4-BE49-F238E27FC236}">
                <a16:creationId xmlns:a16="http://schemas.microsoft.com/office/drawing/2014/main" id="{2B4DE44C-CB90-83BA-2F1D-0D9CBDCBA4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04739"/>
            <a:ext cx="8629891" cy="5753261"/>
          </a:xfrm>
        </p:spPr>
      </p:pic>
      <p:sp>
        <p:nvSpPr>
          <p:cNvPr id="6" name="文本框 5">
            <a:extLst>
              <a:ext uri="{FF2B5EF4-FFF2-40B4-BE49-F238E27FC236}">
                <a16:creationId xmlns:a16="http://schemas.microsoft.com/office/drawing/2014/main" id="{DE7080C5-B931-B1B9-D009-8D57073A26DE}"/>
              </a:ext>
            </a:extLst>
          </p:cNvPr>
          <p:cNvSpPr txBox="1"/>
          <p:nvPr/>
        </p:nvSpPr>
        <p:spPr>
          <a:xfrm>
            <a:off x="8912506" y="1325563"/>
            <a:ext cx="3078866" cy="3970318"/>
          </a:xfrm>
          <a:prstGeom prst="rect">
            <a:avLst/>
          </a:prstGeom>
          <a:noFill/>
        </p:spPr>
        <p:txBody>
          <a:bodyPr wrap="square" rtlCol="0">
            <a:spAutoFit/>
          </a:bodyPr>
          <a:lstStyle/>
          <a:p>
            <a:r>
              <a:rPr lang="en-US" altLang="zh-CN" sz="2800" b="1" dirty="0">
                <a:solidFill>
                  <a:schemeClr val="bg1"/>
                </a:solidFill>
              </a:rPr>
              <a:t>AI+XR</a:t>
            </a:r>
          </a:p>
          <a:p>
            <a:r>
              <a:rPr lang="en-US" altLang="zh-CN" sz="2800" kern="100" dirty="0">
                <a:solidFill>
                  <a:schemeClr val="bg1"/>
                </a:solidFill>
                <a:effectLst/>
                <a:latin typeface="宋体" panose="02010600030101010101" pitchFamily="2" charset="-122"/>
                <a:cs typeface="Times New Roman" panose="02020603050405020304" pitchFamily="18" charset="0"/>
              </a:rPr>
              <a:t>AI</a:t>
            </a:r>
            <a:r>
              <a:rPr lang="zh-CN" altLang="zh-CN" sz="2800" kern="100" dirty="0">
                <a:solidFill>
                  <a:schemeClr val="bg1"/>
                </a:solidFill>
                <a:effectLst/>
                <a:ea typeface="宋体" panose="02010600030101010101" pitchFamily="2" charset="-122"/>
                <a:cs typeface="Times New Roman" panose="02020603050405020304" pitchFamily="18" charset="0"/>
              </a:rPr>
              <a:t>与</a:t>
            </a:r>
            <a:r>
              <a:rPr lang="en-US" altLang="zh-CN" sz="2800" kern="100" dirty="0">
                <a:solidFill>
                  <a:schemeClr val="bg1"/>
                </a:solidFill>
                <a:effectLst/>
                <a:ea typeface="宋体" panose="02010600030101010101" pitchFamily="2" charset="-122"/>
                <a:cs typeface="Times New Roman" panose="02020603050405020304" pitchFamily="18" charset="0"/>
              </a:rPr>
              <a:t>XR</a:t>
            </a:r>
            <a:r>
              <a:rPr lang="zh-CN" altLang="zh-CN" sz="2800" kern="100" dirty="0">
                <a:solidFill>
                  <a:schemeClr val="bg1"/>
                </a:solidFill>
                <a:effectLst/>
                <a:ea typeface="宋体" panose="02010600030101010101" pitchFamily="2" charset="-122"/>
                <a:cs typeface="Times New Roman" panose="02020603050405020304" pitchFamily="18" charset="0"/>
              </a:rPr>
              <a:t>技术融合程度进一步加深，与</a:t>
            </a:r>
            <a:r>
              <a:rPr lang="zh-CN" altLang="zh-CN" sz="2800" b="1" kern="100" dirty="0">
                <a:solidFill>
                  <a:schemeClr val="accent1">
                    <a:lumMod val="60000"/>
                    <a:lumOff val="40000"/>
                  </a:schemeClr>
                </a:solidFill>
                <a:effectLst/>
                <a:ea typeface="宋体" panose="02010600030101010101" pitchFamily="2" charset="-122"/>
                <a:cs typeface="Times New Roman" panose="02020603050405020304" pitchFamily="18" charset="0"/>
              </a:rPr>
              <a:t>元宇宙游戏世界</a:t>
            </a:r>
            <a:r>
              <a:rPr lang="zh-CN" altLang="zh-CN" sz="2800" kern="100" dirty="0">
                <a:solidFill>
                  <a:schemeClr val="bg1"/>
                </a:solidFill>
                <a:effectLst/>
                <a:ea typeface="宋体" panose="02010600030101010101" pitchFamily="2" charset="-122"/>
                <a:cs typeface="Times New Roman" panose="02020603050405020304" pitchFamily="18" charset="0"/>
              </a:rPr>
              <a:t>的关联程度更为紧密，带领玩家充分体验元宇宙游戏世界的沉浸、交互与想象</a:t>
            </a:r>
            <a:r>
              <a:rPr lang="zh-CN" altLang="en-US" sz="2800" kern="100" dirty="0">
                <a:solidFill>
                  <a:schemeClr val="bg1"/>
                </a:solidFill>
                <a:effectLst/>
                <a:ea typeface="宋体" panose="02010600030101010101" pitchFamily="2" charset="-122"/>
                <a:cs typeface="Times New Roman" panose="02020603050405020304" pitchFamily="18" charset="0"/>
              </a:rPr>
              <a:t>。</a:t>
            </a:r>
            <a:endParaRPr lang="zh-CN" altLang="en-US" sz="2800" dirty="0">
              <a:solidFill>
                <a:schemeClr val="bg1"/>
              </a:solidFill>
            </a:endParaRPr>
          </a:p>
        </p:txBody>
      </p:sp>
    </p:spTree>
    <p:extLst>
      <p:ext uri="{BB962C8B-B14F-4D97-AF65-F5344CB8AC3E}">
        <p14:creationId xmlns:p14="http://schemas.microsoft.com/office/powerpoint/2010/main" val="1339517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56FCB475-6D4E-C69A-5863-58FD97B8806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A594982-8363-16A8-70CA-3C9124B8318B}"/>
              </a:ext>
            </a:extLst>
          </p:cNvPr>
          <p:cNvSpPr>
            <a:spLocks noGrp="1"/>
          </p:cNvSpPr>
          <p:nvPr>
            <p:ph type="title"/>
          </p:nvPr>
        </p:nvSpPr>
        <p:spPr>
          <a:xfrm>
            <a:off x="838200" y="0"/>
            <a:ext cx="10515600" cy="1325563"/>
          </a:xfrm>
        </p:spPr>
        <p:txBody>
          <a:bodyPr/>
          <a:lstStyle/>
          <a:p>
            <a:r>
              <a:rPr lang="zh-CN" altLang="en-US" dirty="0">
                <a:solidFill>
                  <a:schemeClr val="bg1"/>
                </a:solidFill>
              </a:rPr>
              <a:t>游戏发展前景</a:t>
            </a:r>
            <a:r>
              <a:rPr lang="en-US" altLang="zh-CN" dirty="0">
                <a:solidFill>
                  <a:schemeClr val="bg1"/>
                </a:solidFill>
              </a:rPr>
              <a:t>——</a:t>
            </a:r>
            <a:r>
              <a:rPr lang="en-US" altLang="zh-CN" i="1" dirty="0">
                <a:solidFill>
                  <a:schemeClr val="bg1"/>
                </a:solidFill>
              </a:rPr>
              <a:t>AIGC</a:t>
            </a:r>
            <a:endParaRPr lang="zh-CN" altLang="en-US" i="1" dirty="0">
              <a:solidFill>
                <a:schemeClr val="bg1"/>
              </a:solidFill>
            </a:endParaRPr>
          </a:p>
        </p:txBody>
      </p:sp>
      <p:pic>
        <p:nvPicPr>
          <p:cNvPr id="5" name="内容占位符 4">
            <a:extLst>
              <a:ext uri="{FF2B5EF4-FFF2-40B4-BE49-F238E27FC236}">
                <a16:creationId xmlns:a16="http://schemas.microsoft.com/office/drawing/2014/main" id="{155E6DF6-9989-5EE1-D8CD-01F2FD1249F4}"/>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42756" y="2598254"/>
            <a:ext cx="2284990" cy="2291787"/>
          </a:xfrm>
        </p:spPr>
      </p:pic>
      <p:pic>
        <p:nvPicPr>
          <p:cNvPr id="4" name="图片 3" descr="图形用户界面, 网站&#10;&#10;描述已自动生成">
            <a:extLst>
              <a:ext uri="{FF2B5EF4-FFF2-40B4-BE49-F238E27FC236}">
                <a16:creationId xmlns:a16="http://schemas.microsoft.com/office/drawing/2014/main" id="{32322652-F61B-4A94-0A3C-2A699DF20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129" y="1121676"/>
            <a:ext cx="3866871" cy="2158417"/>
          </a:xfrm>
          <a:prstGeom prst="rect">
            <a:avLst/>
          </a:prstGeom>
        </p:spPr>
      </p:pic>
      <p:cxnSp>
        <p:nvCxnSpPr>
          <p:cNvPr id="8" name="直接箭头连接符 7">
            <a:extLst>
              <a:ext uri="{FF2B5EF4-FFF2-40B4-BE49-F238E27FC236}">
                <a16:creationId xmlns:a16="http://schemas.microsoft.com/office/drawing/2014/main" id="{04DE6E85-C644-4FDA-045C-503A054A1591}"/>
              </a:ext>
            </a:extLst>
          </p:cNvPr>
          <p:cNvCxnSpPr>
            <a:stCxn id="5" idx="3"/>
            <a:endCxn id="4" idx="1"/>
          </p:cNvCxnSpPr>
          <p:nvPr/>
        </p:nvCxnSpPr>
        <p:spPr>
          <a:xfrm flipV="1">
            <a:off x="2427746" y="2200885"/>
            <a:ext cx="5897383" cy="1543263"/>
          </a:xfrm>
          <a:prstGeom prst="straightConnector1">
            <a:avLst/>
          </a:prstGeom>
          <a:ln w="7620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2EBEC2A5-4050-772D-679E-1C8FF942315C}"/>
              </a:ext>
            </a:extLst>
          </p:cNvPr>
          <p:cNvSpPr txBox="1"/>
          <p:nvPr/>
        </p:nvSpPr>
        <p:spPr>
          <a:xfrm>
            <a:off x="8425080" y="3322593"/>
            <a:ext cx="3866764" cy="400110"/>
          </a:xfrm>
          <a:prstGeom prst="rect">
            <a:avLst/>
          </a:prstGeom>
          <a:noFill/>
        </p:spPr>
        <p:txBody>
          <a:bodyPr wrap="square" rtlCol="0">
            <a:spAutoFit/>
          </a:bodyPr>
          <a:lstStyle/>
          <a:p>
            <a:r>
              <a:rPr lang="zh-CN" altLang="zh-CN" sz="2000" kern="100" dirty="0">
                <a:solidFill>
                  <a:schemeClr val="bg1"/>
                </a:solidFill>
                <a:effectLst/>
                <a:ea typeface="黑体" panose="02010609060101010101" pitchFamily="49" charset="-122"/>
                <a:cs typeface="宋体" panose="02010600030101010101" pitchFamily="2" charset="-122"/>
              </a:rPr>
              <a:t>《</a:t>
            </a:r>
            <a:r>
              <a:rPr lang="en-US" altLang="zh-CN" sz="2000" kern="100" dirty="0" err="1">
                <a:solidFill>
                  <a:schemeClr val="bg1"/>
                </a:solidFill>
                <a:effectLst/>
                <a:latin typeface="黑体" panose="02010609060101010101" pitchFamily="49" charset="-122"/>
                <a:cs typeface="宋体" panose="02010600030101010101" pitchFamily="2" charset="-122"/>
              </a:rPr>
              <a:t>Roleverse</a:t>
            </a:r>
            <a:r>
              <a:rPr lang="zh-CN" altLang="zh-CN" sz="2000" kern="100" dirty="0">
                <a:solidFill>
                  <a:schemeClr val="bg1"/>
                </a:solidFill>
                <a:effectLst/>
                <a:ea typeface="黑体" panose="02010609060101010101" pitchFamily="49" charset="-122"/>
                <a:cs typeface="宋体" panose="02010600030101010101" pitchFamily="2" charset="-122"/>
              </a:rPr>
              <a:t>》</a:t>
            </a:r>
            <a:r>
              <a:rPr lang="en-US" altLang="zh-CN" sz="2000" kern="100" dirty="0">
                <a:solidFill>
                  <a:schemeClr val="bg1"/>
                </a:solidFill>
                <a:ea typeface="黑体" panose="02010609060101010101" pitchFamily="49" charset="-122"/>
                <a:cs typeface="宋体" panose="02010600030101010101" pitchFamily="2" charset="-122"/>
              </a:rPr>
              <a:t>——</a:t>
            </a:r>
            <a:r>
              <a:rPr lang="zh-CN" altLang="en-US" sz="2000" kern="100" dirty="0">
                <a:solidFill>
                  <a:schemeClr val="bg1"/>
                </a:solidFill>
                <a:ea typeface="黑体" panose="02010609060101010101" pitchFamily="49" charset="-122"/>
                <a:cs typeface="宋体" panose="02010600030101010101" pitchFamily="2" charset="-122"/>
              </a:rPr>
              <a:t>“</a:t>
            </a:r>
            <a:r>
              <a:rPr lang="en-US" altLang="zh-CN" sz="2000" kern="100" dirty="0" err="1">
                <a:solidFill>
                  <a:schemeClr val="bg1"/>
                </a:solidFill>
                <a:effectLst/>
                <a:latin typeface="黑体" panose="02010609060101010101" pitchFamily="49" charset="-122"/>
                <a:cs typeface="宋体" panose="02010600030101010101" pitchFamily="2" charset="-122"/>
              </a:rPr>
              <a:t>Roleverse</a:t>
            </a:r>
            <a:r>
              <a:rPr lang="zh-CN" altLang="en-US" sz="2000" kern="100" dirty="0">
                <a:solidFill>
                  <a:schemeClr val="bg1"/>
                </a:solidFill>
                <a:latin typeface="黑体" panose="02010609060101010101" pitchFamily="49" charset="-122"/>
              </a:rPr>
              <a:t>“</a:t>
            </a:r>
          </a:p>
        </p:txBody>
      </p:sp>
      <p:sp>
        <p:nvSpPr>
          <p:cNvPr id="11" name="文本框 10">
            <a:extLst>
              <a:ext uri="{FF2B5EF4-FFF2-40B4-BE49-F238E27FC236}">
                <a16:creationId xmlns:a16="http://schemas.microsoft.com/office/drawing/2014/main" id="{D2842691-F26F-DCA0-AAF5-2CE7AE8A2288}"/>
              </a:ext>
            </a:extLst>
          </p:cNvPr>
          <p:cNvSpPr txBox="1"/>
          <p:nvPr/>
        </p:nvSpPr>
        <p:spPr>
          <a:xfrm>
            <a:off x="4467828" y="1054992"/>
            <a:ext cx="3982328" cy="1569660"/>
          </a:xfrm>
          <a:prstGeom prst="rect">
            <a:avLst/>
          </a:prstGeom>
          <a:noFill/>
        </p:spPr>
        <p:txBody>
          <a:bodyPr wrap="square" rtlCol="0">
            <a:spAutoFit/>
          </a:bodyPr>
          <a:lstStyle/>
          <a:p>
            <a:r>
              <a:rPr lang="zh-CN" altLang="zh-CN" sz="2400" kern="100" dirty="0">
                <a:solidFill>
                  <a:schemeClr val="bg1"/>
                </a:solidFill>
                <a:effectLst/>
                <a:ea typeface="宋体" panose="02010600030101010101" pitchFamily="2" charset="-122"/>
                <a:cs typeface="Times New Roman" panose="02020603050405020304" pitchFamily="18" charset="0"/>
              </a:rPr>
              <a:t>玩家可以通过输入文字指令，创造自己想要创造的世界甚至创造自己想要的背景故事</a:t>
            </a:r>
            <a:r>
              <a:rPr lang="zh-CN" altLang="en-US" sz="2400" kern="100" dirty="0">
                <a:solidFill>
                  <a:schemeClr val="bg1"/>
                </a:solidFill>
                <a:effectLst/>
                <a:ea typeface="宋体" panose="02010600030101010101" pitchFamily="2" charset="-122"/>
                <a:cs typeface="Times New Roman" panose="02020603050405020304" pitchFamily="18" charset="0"/>
              </a:rPr>
              <a:t>。被称为</a:t>
            </a:r>
            <a:r>
              <a:rPr lang="en-US" altLang="zh-CN" sz="2400" kern="100" dirty="0">
                <a:solidFill>
                  <a:schemeClr val="bg1"/>
                </a:solidFill>
                <a:effectLst/>
                <a:ea typeface="宋体" panose="02010600030101010101" pitchFamily="2" charset="-122"/>
                <a:cs typeface="Times New Roman" panose="02020603050405020304" pitchFamily="18" charset="0"/>
              </a:rPr>
              <a:t>AI</a:t>
            </a:r>
            <a:r>
              <a:rPr lang="zh-CN" altLang="en-US" sz="2400" kern="100" dirty="0">
                <a:solidFill>
                  <a:schemeClr val="bg1"/>
                </a:solidFill>
                <a:effectLst/>
                <a:ea typeface="宋体" panose="02010600030101010101" pitchFamily="2" charset="-122"/>
                <a:cs typeface="Times New Roman" panose="02020603050405020304" pitchFamily="18" charset="0"/>
              </a:rPr>
              <a:t>版</a:t>
            </a:r>
            <a:r>
              <a:rPr lang="en-US" altLang="zh-CN" sz="2400" kern="100" dirty="0">
                <a:solidFill>
                  <a:schemeClr val="bg1"/>
                </a:solidFill>
                <a:effectLst/>
                <a:ea typeface="宋体" panose="02010600030101010101" pitchFamily="2" charset="-122"/>
                <a:cs typeface="Times New Roman" panose="02020603050405020304" pitchFamily="18" charset="0"/>
              </a:rPr>
              <a:t>《</a:t>
            </a:r>
            <a:r>
              <a:rPr lang="zh-CN" altLang="en-US" sz="2400" kern="100" dirty="0">
                <a:solidFill>
                  <a:schemeClr val="bg1"/>
                </a:solidFill>
                <a:effectLst/>
                <a:ea typeface="宋体" panose="02010600030101010101" pitchFamily="2" charset="-122"/>
                <a:cs typeface="Times New Roman" panose="02020603050405020304" pitchFamily="18" charset="0"/>
              </a:rPr>
              <a:t>我的世界</a:t>
            </a:r>
            <a:r>
              <a:rPr lang="en-US" altLang="zh-CN" sz="2400" kern="100" dirty="0">
                <a:solidFill>
                  <a:schemeClr val="bg1"/>
                </a:solidFill>
                <a:effectLst/>
                <a:ea typeface="宋体" panose="02010600030101010101" pitchFamily="2" charset="-122"/>
                <a:cs typeface="Times New Roman" panose="02020603050405020304" pitchFamily="18" charset="0"/>
              </a:rPr>
              <a:t>》</a:t>
            </a:r>
            <a:endParaRPr lang="zh-CN" altLang="en-US" sz="2400" dirty="0">
              <a:solidFill>
                <a:schemeClr val="bg1"/>
              </a:solidFill>
            </a:endParaRPr>
          </a:p>
        </p:txBody>
      </p:sp>
      <p:pic>
        <p:nvPicPr>
          <p:cNvPr id="14" name="图片 13" descr="公路上的汽车&#10;&#10;中度可信度描述已自动生成">
            <a:extLst>
              <a:ext uri="{FF2B5EF4-FFF2-40B4-BE49-F238E27FC236}">
                <a16:creationId xmlns:a16="http://schemas.microsoft.com/office/drawing/2014/main" id="{EAB81413-E126-B60C-7755-108EB09C7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5128" y="3869306"/>
            <a:ext cx="3866871" cy="2175115"/>
          </a:xfrm>
          <a:prstGeom prst="rect">
            <a:avLst/>
          </a:prstGeom>
        </p:spPr>
      </p:pic>
      <p:sp>
        <p:nvSpPr>
          <p:cNvPr id="15" name="文本框 14">
            <a:extLst>
              <a:ext uri="{FF2B5EF4-FFF2-40B4-BE49-F238E27FC236}">
                <a16:creationId xmlns:a16="http://schemas.microsoft.com/office/drawing/2014/main" id="{DBAAB81A-4BE1-E405-1550-1841733604E3}"/>
              </a:ext>
            </a:extLst>
          </p:cNvPr>
          <p:cNvSpPr txBox="1"/>
          <p:nvPr/>
        </p:nvSpPr>
        <p:spPr>
          <a:xfrm>
            <a:off x="8114493" y="6233524"/>
            <a:ext cx="3866764" cy="400110"/>
          </a:xfrm>
          <a:prstGeom prst="rect">
            <a:avLst/>
          </a:prstGeom>
          <a:noFill/>
        </p:spPr>
        <p:txBody>
          <a:bodyPr wrap="square" rtlCol="0">
            <a:spAutoFit/>
          </a:bodyPr>
          <a:lstStyle/>
          <a:p>
            <a:r>
              <a:rPr lang="en-US" altLang="zh-CN" sz="2000" kern="100" dirty="0">
                <a:solidFill>
                  <a:schemeClr val="bg1"/>
                </a:solidFill>
                <a:ea typeface="黑体" panose="02010609060101010101" pitchFamily="49" charset="-122"/>
                <a:cs typeface="宋体" panose="02010600030101010101" pitchFamily="2" charset="-122"/>
              </a:rPr>
              <a:t>Oasis——</a:t>
            </a:r>
            <a:r>
              <a:rPr lang="zh-CN" altLang="en-US" sz="2000" kern="100" dirty="0">
                <a:solidFill>
                  <a:schemeClr val="bg1"/>
                </a:solidFill>
                <a:ea typeface="黑体" panose="02010609060101010101" pitchFamily="49" charset="-122"/>
                <a:cs typeface="宋体" panose="02010600030101010101" pitchFamily="2" charset="-122"/>
              </a:rPr>
              <a:t>“</a:t>
            </a:r>
            <a:r>
              <a:rPr lang="en-US" altLang="zh-CN" sz="2000" kern="100" dirty="0" err="1">
                <a:solidFill>
                  <a:schemeClr val="bg1"/>
                </a:solidFill>
                <a:latin typeface="黑体" panose="02010609060101010101" pitchFamily="49" charset="-122"/>
                <a:ea typeface="黑体" panose="02010609060101010101" pitchFamily="49" charset="-122"/>
                <a:cs typeface="宋体" panose="02010600030101010101" pitchFamily="2" charset="-122"/>
              </a:rPr>
              <a:t>Decart</a:t>
            </a:r>
            <a:r>
              <a:rPr lang="zh-CN" altLang="en-US" sz="2000" kern="100" dirty="0">
                <a:solidFill>
                  <a:schemeClr val="bg1"/>
                </a:solidFill>
                <a:latin typeface="黑体" panose="02010609060101010101" pitchFamily="49" charset="-122"/>
                <a:ea typeface="黑体" panose="02010609060101010101" pitchFamily="49" charset="-122"/>
                <a:cs typeface="宋体" panose="02010600030101010101" pitchFamily="2" charset="-122"/>
              </a:rPr>
              <a:t>”</a:t>
            </a:r>
            <a:r>
              <a:rPr lang="en-US" altLang="zh-CN" sz="2000" kern="100" dirty="0">
                <a:solidFill>
                  <a:schemeClr val="bg1"/>
                </a:solidFill>
                <a:latin typeface="黑体" panose="02010609060101010101" pitchFamily="49" charset="-122"/>
                <a:ea typeface="黑体" panose="02010609060101010101" pitchFamily="49" charset="-122"/>
                <a:cs typeface="宋体" panose="02010600030101010101" pitchFamily="2" charset="-122"/>
              </a:rPr>
              <a:t>&amp; “Etched”</a:t>
            </a:r>
            <a:endParaRPr lang="zh-CN" altLang="en-US" sz="2000" kern="100" dirty="0">
              <a:solidFill>
                <a:schemeClr val="bg1"/>
              </a:solidFill>
              <a:latin typeface="黑体" panose="02010609060101010101" pitchFamily="49" charset="-122"/>
            </a:endParaRPr>
          </a:p>
        </p:txBody>
      </p:sp>
      <p:cxnSp>
        <p:nvCxnSpPr>
          <p:cNvPr id="17" name="直接箭头连接符 16">
            <a:extLst>
              <a:ext uri="{FF2B5EF4-FFF2-40B4-BE49-F238E27FC236}">
                <a16:creationId xmlns:a16="http://schemas.microsoft.com/office/drawing/2014/main" id="{ABCAA4FD-DDD5-29F5-FB1B-DA0BCEC318E5}"/>
              </a:ext>
            </a:extLst>
          </p:cNvPr>
          <p:cNvCxnSpPr>
            <a:stCxn id="5" idx="3"/>
            <a:endCxn id="14" idx="1"/>
          </p:cNvCxnSpPr>
          <p:nvPr/>
        </p:nvCxnSpPr>
        <p:spPr>
          <a:xfrm>
            <a:off x="2427746" y="3744148"/>
            <a:ext cx="5897382" cy="121271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D80BAFE4-065F-2986-0CCB-B4A9B76FA88A}"/>
              </a:ext>
            </a:extLst>
          </p:cNvPr>
          <p:cNvSpPr txBox="1"/>
          <p:nvPr/>
        </p:nvSpPr>
        <p:spPr>
          <a:xfrm>
            <a:off x="2427746" y="4161815"/>
            <a:ext cx="5959897" cy="2677656"/>
          </a:xfrm>
          <a:prstGeom prst="rect">
            <a:avLst/>
          </a:prstGeom>
          <a:noFill/>
        </p:spPr>
        <p:txBody>
          <a:bodyPr wrap="square" rtlCol="0">
            <a:spAutoFit/>
          </a:bodyPr>
          <a:lstStyle/>
          <a:p>
            <a:r>
              <a:rPr lang="zh-CN" altLang="zh-CN" sz="2400" kern="100" dirty="0">
                <a:solidFill>
                  <a:schemeClr val="bg1"/>
                </a:solidFill>
                <a:ea typeface="宋体" panose="02010600030101010101" pitchFamily="2" charset="-122"/>
                <a:cs typeface="Times New Roman" panose="02020603050405020304" pitchFamily="18" charset="0"/>
              </a:rPr>
              <a:t>不使用任何游戏引擎，只依靠一个</a:t>
            </a:r>
            <a:r>
              <a:rPr lang="en-US" altLang="zh-CN" sz="2400" kern="100" dirty="0">
                <a:solidFill>
                  <a:schemeClr val="bg1"/>
                </a:solidFill>
                <a:ea typeface="宋体" panose="02010600030101010101" pitchFamily="2" charset="-122"/>
                <a:cs typeface="Times New Roman" panose="02020603050405020304" pitchFamily="18" charset="0"/>
              </a:rPr>
              <a:t>AI</a:t>
            </a:r>
            <a:r>
              <a:rPr lang="zh-CN" altLang="zh-CN" sz="2400" kern="100" dirty="0">
                <a:solidFill>
                  <a:schemeClr val="bg1"/>
                </a:solidFill>
                <a:ea typeface="宋体" panose="02010600030101010101" pitchFamily="2" charset="-122"/>
                <a:cs typeface="Times New Roman" panose="02020603050405020304" pitchFamily="18" charset="0"/>
              </a:rPr>
              <a:t>基底模型进行游戏生成。</a:t>
            </a:r>
            <a:r>
              <a:rPr lang="zh-CN" altLang="en-US" sz="2400" kern="100" dirty="0">
                <a:solidFill>
                  <a:schemeClr val="bg1"/>
                </a:solidFill>
                <a:ea typeface="宋体" panose="02010600030101010101" pitchFamily="2" charset="-122"/>
                <a:cs typeface="Times New Roman" panose="02020603050405020304" pitchFamily="18" charset="0"/>
              </a:rPr>
              <a:t>仅接收用户的键盘输入即可实时生成开放世界游戏，游戏允许玩家进行移动、跳跃、拾取物品、打破砖块等操作，生成的视频内容中不仅包含图形学的渲染，也能体现出对物理原则和游戏规则的理解。</a:t>
            </a:r>
          </a:p>
        </p:txBody>
      </p:sp>
      <p:sp>
        <p:nvSpPr>
          <p:cNvPr id="19" name="文本框 18">
            <a:extLst>
              <a:ext uri="{FF2B5EF4-FFF2-40B4-BE49-F238E27FC236}">
                <a16:creationId xmlns:a16="http://schemas.microsoft.com/office/drawing/2014/main" id="{A3ED5EFD-047D-A493-14E9-C358B83B4C54}"/>
              </a:ext>
            </a:extLst>
          </p:cNvPr>
          <p:cNvSpPr txBox="1"/>
          <p:nvPr/>
        </p:nvSpPr>
        <p:spPr>
          <a:xfrm>
            <a:off x="3190245" y="3368206"/>
            <a:ext cx="1353256" cy="584775"/>
          </a:xfrm>
          <a:prstGeom prst="rect">
            <a:avLst/>
          </a:prstGeom>
          <a:noFill/>
        </p:spPr>
        <p:txBody>
          <a:bodyPr wrap="none" rtlCol="0">
            <a:spAutoFit/>
          </a:bodyPr>
          <a:lstStyle/>
          <a:p>
            <a:r>
              <a:rPr lang="en-US" altLang="zh-CN" sz="3200" i="1" dirty="0">
                <a:solidFill>
                  <a:schemeClr val="bg1"/>
                </a:solidFill>
              </a:rPr>
              <a:t>+AIGC</a:t>
            </a:r>
            <a:endParaRPr lang="zh-CN" altLang="en-US" sz="3200" i="1" dirty="0">
              <a:solidFill>
                <a:schemeClr val="bg1"/>
              </a:solidFill>
            </a:endParaRPr>
          </a:p>
        </p:txBody>
      </p:sp>
    </p:spTree>
    <p:extLst>
      <p:ext uri="{BB962C8B-B14F-4D97-AF65-F5344CB8AC3E}">
        <p14:creationId xmlns:p14="http://schemas.microsoft.com/office/powerpoint/2010/main" val="277499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8" grpId="0"/>
      <p:bldP spid="19"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5AF85B03-68F6-6F56-873F-DD07C0F9E5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E07114-CAD1-D39E-1D9E-9E11FCE10CF1}"/>
              </a:ext>
            </a:extLst>
          </p:cNvPr>
          <p:cNvSpPr>
            <a:spLocks noGrp="1"/>
          </p:cNvSpPr>
          <p:nvPr>
            <p:ph type="title"/>
          </p:nvPr>
        </p:nvSpPr>
        <p:spPr>
          <a:xfrm>
            <a:off x="838200" y="0"/>
            <a:ext cx="10515600" cy="1325563"/>
          </a:xfrm>
        </p:spPr>
        <p:txBody>
          <a:bodyPr/>
          <a:lstStyle/>
          <a:p>
            <a:r>
              <a:rPr lang="zh-CN" altLang="en-US" dirty="0">
                <a:solidFill>
                  <a:schemeClr val="bg1"/>
                </a:solidFill>
              </a:rPr>
              <a:t>游戏发展前景</a:t>
            </a:r>
            <a:r>
              <a:rPr lang="en-US" altLang="zh-CN" dirty="0">
                <a:solidFill>
                  <a:schemeClr val="bg1"/>
                </a:solidFill>
              </a:rPr>
              <a:t>——</a:t>
            </a:r>
            <a:r>
              <a:rPr lang="en-US" altLang="zh-CN" i="1" dirty="0">
                <a:solidFill>
                  <a:schemeClr val="bg1"/>
                </a:solidFill>
              </a:rPr>
              <a:t>Agent</a:t>
            </a:r>
            <a:endParaRPr lang="zh-CN" altLang="en-US" i="1" dirty="0">
              <a:solidFill>
                <a:schemeClr val="bg1"/>
              </a:solidFill>
            </a:endParaRPr>
          </a:p>
        </p:txBody>
      </p:sp>
      <p:pic>
        <p:nvPicPr>
          <p:cNvPr id="9" name="图片 8" descr="表格&#10;&#10;描述已自动生成">
            <a:extLst>
              <a:ext uri="{FF2B5EF4-FFF2-40B4-BE49-F238E27FC236}">
                <a16:creationId xmlns:a16="http://schemas.microsoft.com/office/drawing/2014/main" id="{93CBF845-AB4E-F245-AF1D-E88ACC51A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9625" y="1134319"/>
            <a:ext cx="8252749" cy="4181837"/>
          </a:xfrm>
          <a:prstGeom prst="rect">
            <a:avLst/>
          </a:prstGeom>
        </p:spPr>
      </p:pic>
      <p:sp>
        <p:nvSpPr>
          <p:cNvPr id="12" name="文本框 11">
            <a:extLst>
              <a:ext uri="{FF2B5EF4-FFF2-40B4-BE49-F238E27FC236}">
                <a16:creationId xmlns:a16="http://schemas.microsoft.com/office/drawing/2014/main" id="{D6CA9304-FA62-BB23-130E-2C1AE6FD53DF}"/>
              </a:ext>
            </a:extLst>
          </p:cNvPr>
          <p:cNvSpPr txBox="1"/>
          <p:nvPr/>
        </p:nvSpPr>
        <p:spPr>
          <a:xfrm>
            <a:off x="1714831" y="5262016"/>
            <a:ext cx="8762335" cy="461665"/>
          </a:xfrm>
          <a:prstGeom prst="rect">
            <a:avLst/>
          </a:prstGeom>
          <a:noFill/>
        </p:spPr>
        <p:txBody>
          <a:bodyPr wrap="none" rtlCol="0">
            <a:spAutoFit/>
          </a:bodyPr>
          <a:lstStyle/>
          <a:p>
            <a:r>
              <a:rPr lang="en-US" altLang="zh-CN" sz="2400" dirty="0">
                <a:solidFill>
                  <a:schemeClr val="bg1"/>
                </a:solidFill>
              </a:rPr>
              <a:t>ZhenFund</a:t>
            </a:r>
            <a:r>
              <a:rPr lang="zh-CN" altLang="en-US" sz="2400" dirty="0">
                <a:solidFill>
                  <a:schemeClr val="bg1"/>
                </a:solidFill>
              </a:rPr>
              <a:t>（真格基金）认为生成式人工智能需要经历的</a:t>
            </a:r>
            <a:r>
              <a:rPr lang="en-US" altLang="zh-CN" sz="2400" dirty="0">
                <a:solidFill>
                  <a:schemeClr val="bg1"/>
                </a:solidFill>
              </a:rPr>
              <a:t>5</a:t>
            </a:r>
            <a:r>
              <a:rPr lang="zh-CN" altLang="en-US" sz="2400" dirty="0">
                <a:solidFill>
                  <a:schemeClr val="bg1"/>
                </a:solidFill>
              </a:rPr>
              <a:t>个阶段</a:t>
            </a:r>
          </a:p>
        </p:txBody>
      </p:sp>
    </p:spTree>
    <p:extLst>
      <p:ext uri="{BB962C8B-B14F-4D97-AF65-F5344CB8AC3E}">
        <p14:creationId xmlns:p14="http://schemas.microsoft.com/office/powerpoint/2010/main" val="196056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8287124F-B565-70CD-1E18-32DE743A83F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A02D72D-EF49-2FFB-4749-3AEE6363787B}"/>
              </a:ext>
            </a:extLst>
          </p:cNvPr>
          <p:cNvSpPr>
            <a:spLocks noGrp="1"/>
          </p:cNvSpPr>
          <p:nvPr>
            <p:ph type="title"/>
          </p:nvPr>
        </p:nvSpPr>
        <p:spPr>
          <a:xfrm>
            <a:off x="838200" y="0"/>
            <a:ext cx="10515600" cy="1325563"/>
          </a:xfrm>
        </p:spPr>
        <p:txBody>
          <a:bodyPr/>
          <a:lstStyle/>
          <a:p>
            <a:r>
              <a:rPr lang="zh-CN" altLang="en-US" dirty="0">
                <a:solidFill>
                  <a:schemeClr val="bg1"/>
                </a:solidFill>
              </a:rPr>
              <a:t>游戏发展前景</a:t>
            </a:r>
            <a:r>
              <a:rPr lang="en-US" altLang="zh-CN" dirty="0">
                <a:solidFill>
                  <a:schemeClr val="bg1"/>
                </a:solidFill>
              </a:rPr>
              <a:t>——</a:t>
            </a:r>
            <a:r>
              <a:rPr lang="en-US" altLang="zh-CN" i="1" dirty="0">
                <a:solidFill>
                  <a:schemeClr val="bg1"/>
                </a:solidFill>
              </a:rPr>
              <a:t>Agent</a:t>
            </a:r>
            <a:endParaRPr lang="zh-CN" altLang="en-US" i="1" dirty="0">
              <a:solidFill>
                <a:schemeClr val="bg1"/>
              </a:solidFill>
            </a:endParaRPr>
          </a:p>
        </p:txBody>
      </p:sp>
      <p:pic>
        <p:nvPicPr>
          <p:cNvPr id="9" name="图片 8">
            <a:extLst>
              <a:ext uri="{FF2B5EF4-FFF2-40B4-BE49-F238E27FC236}">
                <a16:creationId xmlns:a16="http://schemas.microsoft.com/office/drawing/2014/main" id="{E0636455-CF88-DBD4-1DF9-1D406E33B6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78462" y="1074562"/>
            <a:ext cx="4752154" cy="5783438"/>
          </a:xfrm>
          <a:prstGeom prst="rect">
            <a:avLst/>
          </a:prstGeom>
        </p:spPr>
      </p:pic>
      <p:sp>
        <p:nvSpPr>
          <p:cNvPr id="12" name="文本框 11">
            <a:extLst>
              <a:ext uri="{FF2B5EF4-FFF2-40B4-BE49-F238E27FC236}">
                <a16:creationId xmlns:a16="http://schemas.microsoft.com/office/drawing/2014/main" id="{783C3DCC-5128-F3AB-1624-1EE3F9753D36}"/>
              </a:ext>
            </a:extLst>
          </p:cNvPr>
          <p:cNvSpPr txBox="1"/>
          <p:nvPr/>
        </p:nvSpPr>
        <p:spPr>
          <a:xfrm>
            <a:off x="198548" y="1336577"/>
            <a:ext cx="3979913" cy="1569660"/>
          </a:xfrm>
          <a:prstGeom prst="rect">
            <a:avLst/>
          </a:prstGeom>
          <a:noFill/>
        </p:spPr>
        <p:txBody>
          <a:bodyPr wrap="square" rtlCol="0">
            <a:spAutoFit/>
          </a:bodyPr>
          <a:lstStyle/>
          <a:p>
            <a:r>
              <a:rPr lang="zh-CN" altLang="en-US" sz="2400" dirty="0">
                <a:solidFill>
                  <a:schemeClr val="bg1"/>
                </a:solidFill>
              </a:rPr>
              <a:t>没有</a:t>
            </a:r>
            <a:r>
              <a:rPr lang="en-US" altLang="zh-CN" sz="2400" dirty="0">
                <a:solidFill>
                  <a:schemeClr val="bg1"/>
                </a:solidFill>
              </a:rPr>
              <a:t>LLM</a:t>
            </a:r>
            <a:r>
              <a:rPr lang="zh-CN" altLang="en-US" sz="2400" dirty="0">
                <a:solidFill>
                  <a:schemeClr val="bg1"/>
                </a:solidFill>
              </a:rPr>
              <a:t>的</a:t>
            </a:r>
            <a:r>
              <a:rPr lang="en-US" altLang="zh-CN" sz="2400" dirty="0">
                <a:solidFill>
                  <a:schemeClr val="bg1"/>
                </a:solidFill>
              </a:rPr>
              <a:t>Agent</a:t>
            </a:r>
            <a:r>
              <a:rPr lang="zh-CN" altLang="en-US" sz="2400" dirty="0">
                <a:solidFill>
                  <a:schemeClr val="bg1"/>
                </a:solidFill>
              </a:rPr>
              <a:t>：</a:t>
            </a:r>
            <a:endParaRPr lang="en-US" altLang="zh-CN" sz="2400" dirty="0">
              <a:solidFill>
                <a:schemeClr val="bg1"/>
              </a:solidFill>
            </a:endParaRPr>
          </a:p>
          <a:p>
            <a:r>
              <a:rPr lang="zh-CN" altLang="zh-CN" dirty="0">
                <a:solidFill>
                  <a:schemeClr val="bg1"/>
                </a:solidFill>
              </a:rPr>
              <a:t>符号</a:t>
            </a:r>
            <a:r>
              <a:rPr lang="en-US" altLang="zh-CN" dirty="0">
                <a:solidFill>
                  <a:schemeClr val="bg1"/>
                </a:solidFill>
              </a:rPr>
              <a:t>Agent </a:t>
            </a:r>
          </a:p>
          <a:p>
            <a:r>
              <a:rPr lang="zh-CN" altLang="zh-CN" dirty="0">
                <a:solidFill>
                  <a:schemeClr val="bg1"/>
                </a:solidFill>
              </a:rPr>
              <a:t>反应型</a:t>
            </a:r>
            <a:r>
              <a:rPr lang="en-US" altLang="zh-CN" dirty="0">
                <a:solidFill>
                  <a:schemeClr val="bg1"/>
                </a:solidFill>
              </a:rPr>
              <a:t>Agent</a:t>
            </a:r>
          </a:p>
          <a:p>
            <a:r>
              <a:rPr lang="zh-CN" altLang="zh-CN" dirty="0">
                <a:solidFill>
                  <a:schemeClr val="bg1"/>
                </a:solidFill>
              </a:rPr>
              <a:t>基于强化学习的</a:t>
            </a:r>
            <a:r>
              <a:rPr lang="en-US" altLang="zh-CN" dirty="0">
                <a:solidFill>
                  <a:schemeClr val="bg1"/>
                </a:solidFill>
              </a:rPr>
              <a:t>Agent</a:t>
            </a:r>
          </a:p>
          <a:p>
            <a:r>
              <a:rPr lang="zh-CN" altLang="zh-CN" dirty="0">
                <a:solidFill>
                  <a:schemeClr val="bg1"/>
                </a:solidFill>
              </a:rPr>
              <a:t>具有迁移学习</a:t>
            </a:r>
            <a:r>
              <a:rPr lang="zh-CN" altLang="en-US" dirty="0">
                <a:solidFill>
                  <a:schemeClr val="bg1"/>
                </a:solidFill>
              </a:rPr>
              <a:t>和</a:t>
            </a:r>
            <a:r>
              <a:rPr lang="zh-CN" altLang="zh-CN" dirty="0">
                <a:solidFill>
                  <a:schemeClr val="bg1"/>
                </a:solidFill>
              </a:rPr>
              <a:t>元学习能力的</a:t>
            </a:r>
            <a:r>
              <a:rPr lang="en-US" altLang="zh-CN" dirty="0">
                <a:solidFill>
                  <a:schemeClr val="bg1"/>
                </a:solidFill>
              </a:rPr>
              <a:t>Agent</a:t>
            </a:r>
            <a:endParaRPr lang="zh-CN" altLang="en-US" sz="2400" dirty="0">
              <a:solidFill>
                <a:schemeClr val="bg1"/>
              </a:solidFill>
            </a:endParaRPr>
          </a:p>
        </p:txBody>
      </p:sp>
      <p:sp>
        <p:nvSpPr>
          <p:cNvPr id="3" name="文本框 2">
            <a:extLst>
              <a:ext uri="{FF2B5EF4-FFF2-40B4-BE49-F238E27FC236}">
                <a16:creationId xmlns:a16="http://schemas.microsoft.com/office/drawing/2014/main" id="{D8F22341-A1A2-80D1-1C42-A1D165ABFD5A}"/>
              </a:ext>
            </a:extLst>
          </p:cNvPr>
          <p:cNvSpPr txBox="1"/>
          <p:nvPr/>
        </p:nvSpPr>
        <p:spPr>
          <a:xfrm>
            <a:off x="8930616" y="2573775"/>
            <a:ext cx="2968160" cy="3046988"/>
          </a:xfrm>
          <a:prstGeom prst="rect">
            <a:avLst/>
          </a:prstGeom>
          <a:noFill/>
        </p:spPr>
        <p:txBody>
          <a:bodyPr wrap="square" rtlCol="0">
            <a:spAutoFit/>
          </a:bodyPr>
          <a:lstStyle/>
          <a:p>
            <a:r>
              <a:rPr lang="zh-CN" altLang="en-US" sz="2400" dirty="0">
                <a:solidFill>
                  <a:schemeClr val="bg1"/>
                </a:solidFill>
              </a:rPr>
              <a:t>有了</a:t>
            </a:r>
            <a:r>
              <a:rPr lang="en-US" altLang="zh-CN" sz="2400" dirty="0">
                <a:solidFill>
                  <a:schemeClr val="bg1"/>
                </a:solidFill>
              </a:rPr>
              <a:t>LLM</a:t>
            </a:r>
            <a:r>
              <a:rPr lang="zh-CN" altLang="en-US" sz="2400" dirty="0">
                <a:solidFill>
                  <a:schemeClr val="bg1"/>
                </a:solidFill>
              </a:rPr>
              <a:t>的</a:t>
            </a:r>
            <a:r>
              <a:rPr lang="en-US" altLang="zh-CN" sz="2400" dirty="0">
                <a:solidFill>
                  <a:schemeClr val="bg1"/>
                </a:solidFill>
              </a:rPr>
              <a:t>Agent</a:t>
            </a:r>
            <a:r>
              <a:rPr lang="zh-CN" altLang="en-US" sz="2400" dirty="0">
                <a:solidFill>
                  <a:schemeClr val="bg1"/>
                </a:solidFill>
              </a:rPr>
              <a:t>：</a:t>
            </a:r>
            <a:endParaRPr lang="en-US" altLang="zh-CN" sz="2400" dirty="0">
              <a:solidFill>
                <a:schemeClr val="bg1"/>
              </a:solidFill>
            </a:endParaRPr>
          </a:p>
          <a:p>
            <a:endParaRPr lang="en-US" altLang="zh-CN" sz="2400" dirty="0">
              <a:solidFill>
                <a:schemeClr val="bg1"/>
              </a:solidFill>
            </a:endParaRPr>
          </a:p>
          <a:p>
            <a:endParaRPr lang="en-US" altLang="zh-CN" sz="2400" dirty="0">
              <a:solidFill>
                <a:schemeClr val="bg1"/>
              </a:solidFill>
            </a:endParaRPr>
          </a:p>
          <a:p>
            <a:endParaRPr lang="en-US" altLang="zh-CN" sz="2400" dirty="0">
              <a:solidFill>
                <a:schemeClr val="bg1"/>
              </a:solidFill>
            </a:endParaRPr>
          </a:p>
          <a:p>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主要运用了</a:t>
            </a:r>
            <a:r>
              <a:rPr lang="en-US" altLang="zh-CN" sz="2400" dirty="0">
                <a:solidFill>
                  <a:schemeClr val="bg1"/>
                </a:solidFill>
              </a:rPr>
              <a:t>LLM</a:t>
            </a:r>
            <a:r>
              <a:rPr lang="zh-CN" altLang="en-US" sz="2400" dirty="0">
                <a:solidFill>
                  <a:schemeClr val="bg1"/>
                </a:solidFill>
              </a:rPr>
              <a:t>的</a:t>
            </a:r>
            <a:r>
              <a:rPr lang="zh-CN" altLang="en-US" sz="2400" b="1" dirty="0">
                <a:solidFill>
                  <a:srgbClr val="00B0F0"/>
                </a:solidFill>
              </a:rPr>
              <a:t>通用推理能力</a:t>
            </a:r>
            <a:endParaRPr lang="en-US" altLang="zh-CN" sz="2400" b="1" dirty="0">
              <a:solidFill>
                <a:srgbClr val="00B0F0"/>
              </a:solidFill>
            </a:endParaRPr>
          </a:p>
        </p:txBody>
      </p:sp>
      <p:pic>
        <p:nvPicPr>
          <p:cNvPr id="5" name="图片 4" descr="图片包含 游戏机, 动物, 星星&#10;&#10;描述已自动生成">
            <a:extLst>
              <a:ext uri="{FF2B5EF4-FFF2-40B4-BE49-F238E27FC236}">
                <a16:creationId xmlns:a16="http://schemas.microsoft.com/office/drawing/2014/main" id="{8A4E5487-3D6E-8653-2F8A-F6A2DF67AE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0615" y="2972570"/>
            <a:ext cx="2968160" cy="1853535"/>
          </a:xfrm>
          <a:prstGeom prst="rect">
            <a:avLst/>
          </a:prstGeom>
        </p:spPr>
      </p:pic>
    </p:spTree>
    <p:extLst>
      <p:ext uri="{BB962C8B-B14F-4D97-AF65-F5344CB8AC3E}">
        <p14:creationId xmlns:p14="http://schemas.microsoft.com/office/powerpoint/2010/main" val="77386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D036E3FF-BF59-D9D4-BEAA-A4895F83D4B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4DF0B3B-A6CA-AB3A-280D-2F29426EFD2B}"/>
              </a:ext>
            </a:extLst>
          </p:cNvPr>
          <p:cNvSpPr>
            <a:spLocks noGrp="1"/>
          </p:cNvSpPr>
          <p:nvPr>
            <p:ph type="title"/>
          </p:nvPr>
        </p:nvSpPr>
        <p:spPr>
          <a:xfrm>
            <a:off x="838200" y="0"/>
            <a:ext cx="10515600" cy="1325563"/>
          </a:xfrm>
        </p:spPr>
        <p:txBody>
          <a:bodyPr/>
          <a:lstStyle/>
          <a:p>
            <a:r>
              <a:rPr lang="zh-CN" altLang="en-US" dirty="0">
                <a:solidFill>
                  <a:schemeClr val="bg1"/>
                </a:solidFill>
              </a:rPr>
              <a:t>游戏发展前景</a:t>
            </a:r>
            <a:r>
              <a:rPr lang="en-US" altLang="zh-CN" dirty="0">
                <a:solidFill>
                  <a:schemeClr val="bg1"/>
                </a:solidFill>
              </a:rPr>
              <a:t>——</a:t>
            </a:r>
            <a:r>
              <a:rPr lang="en-US" altLang="zh-CN" i="1" dirty="0">
                <a:solidFill>
                  <a:schemeClr val="bg1"/>
                </a:solidFill>
              </a:rPr>
              <a:t>Agent</a:t>
            </a:r>
            <a:endParaRPr lang="zh-CN" altLang="en-US" i="1" dirty="0">
              <a:solidFill>
                <a:schemeClr val="bg1"/>
              </a:solidFill>
            </a:endParaRPr>
          </a:p>
        </p:txBody>
      </p:sp>
      <p:pic>
        <p:nvPicPr>
          <p:cNvPr id="6" name="图片 5" descr="电脑屏幕的照片上有字&#10;&#10;低可信度描述已自动生成">
            <a:extLst>
              <a:ext uri="{FF2B5EF4-FFF2-40B4-BE49-F238E27FC236}">
                <a16:creationId xmlns:a16="http://schemas.microsoft.com/office/drawing/2014/main" id="{93A9F15F-645E-8BDC-6509-D1EBD6372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397" y="1212239"/>
            <a:ext cx="9906403" cy="4433522"/>
          </a:xfrm>
          <a:prstGeom prst="rect">
            <a:avLst/>
          </a:prstGeom>
        </p:spPr>
      </p:pic>
    </p:spTree>
    <p:extLst>
      <p:ext uri="{BB962C8B-B14F-4D97-AF65-F5344CB8AC3E}">
        <p14:creationId xmlns:p14="http://schemas.microsoft.com/office/powerpoint/2010/main" val="16535380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A92ECFCC-C22B-76A7-CE90-47719B88762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A0AB26F-E32A-5034-E47C-1A9F58CB45B7}"/>
              </a:ext>
            </a:extLst>
          </p:cNvPr>
          <p:cNvSpPr>
            <a:spLocks noGrp="1"/>
          </p:cNvSpPr>
          <p:nvPr>
            <p:ph type="title"/>
          </p:nvPr>
        </p:nvSpPr>
        <p:spPr>
          <a:xfrm>
            <a:off x="838200" y="0"/>
            <a:ext cx="10515600" cy="1325563"/>
          </a:xfrm>
        </p:spPr>
        <p:txBody>
          <a:bodyPr/>
          <a:lstStyle/>
          <a:p>
            <a:r>
              <a:rPr lang="zh-CN" altLang="en-US" dirty="0">
                <a:solidFill>
                  <a:schemeClr val="bg1"/>
                </a:solidFill>
              </a:rPr>
              <a:t>游戏发展前景</a:t>
            </a:r>
            <a:r>
              <a:rPr lang="en-US" altLang="zh-CN" dirty="0">
                <a:solidFill>
                  <a:schemeClr val="bg1"/>
                </a:solidFill>
              </a:rPr>
              <a:t>——</a:t>
            </a:r>
            <a:r>
              <a:rPr lang="en-US" altLang="zh-CN" i="1" dirty="0">
                <a:solidFill>
                  <a:schemeClr val="bg1"/>
                </a:solidFill>
              </a:rPr>
              <a:t>Agent</a:t>
            </a:r>
            <a:endParaRPr lang="zh-CN" altLang="en-US" i="1" dirty="0">
              <a:solidFill>
                <a:schemeClr val="bg1"/>
              </a:solidFill>
            </a:endParaRPr>
          </a:p>
        </p:txBody>
      </p:sp>
      <p:pic>
        <p:nvPicPr>
          <p:cNvPr id="6" name="图片 5">
            <a:extLst>
              <a:ext uri="{FF2B5EF4-FFF2-40B4-BE49-F238E27FC236}">
                <a16:creationId xmlns:a16="http://schemas.microsoft.com/office/drawing/2014/main" id="{C398FE81-0D2C-B5F5-6781-648C58FD0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34082" y="1112872"/>
            <a:ext cx="8723836" cy="4632255"/>
          </a:xfrm>
          <a:prstGeom prst="rect">
            <a:avLst/>
          </a:prstGeom>
        </p:spPr>
      </p:pic>
      <p:sp>
        <p:nvSpPr>
          <p:cNvPr id="3" name="文本框 2">
            <a:extLst>
              <a:ext uri="{FF2B5EF4-FFF2-40B4-BE49-F238E27FC236}">
                <a16:creationId xmlns:a16="http://schemas.microsoft.com/office/drawing/2014/main" id="{ACCD9251-DF24-E436-A43A-100D42AFE0D7}"/>
              </a:ext>
            </a:extLst>
          </p:cNvPr>
          <p:cNvSpPr txBox="1"/>
          <p:nvPr/>
        </p:nvSpPr>
        <p:spPr>
          <a:xfrm>
            <a:off x="4653023" y="5726062"/>
            <a:ext cx="3057247" cy="584775"/>
          </a:xfrm>
          <a:prstGeom prst="rect">
            <a:avLst/>
          </a:prstGeom>
          <a:noFill/>
        </p:spPr>
        <p:txBody>
          <a:bodyPr wrap="none" rtlCol="0">
            <a:spAutoFit/>
          </a:bodyPr>
          <a:lstStyle/>
          <a:p>
            <a:r>
              <a:rPr lang="en-US" altLang="zh-CN" sz="3200" dirty="0">
                <a:solidFill>
                  <a:schemeClr val="bg1"/>
                </a:solidFill>
              </a:rPr>
              <a:t>《</a:t>
            </a:r>
            <a:r>
              <a:rPr lang="zh-CN" altLang="en-US" sz="3200" dirty="0">
                <a:solidFill>
                  <a:schemeClr val="bg1"/>
                </a:solidFill>
              </a:rPr>
              <a:t>斯坦福小镇</a:t>
            </a:r>
            <a:r>
              <a:rPr lang="en-US" altLang="zh-CN" sz="3200" dirty="0">
                <a:solidFill>
                  <a:schemeClr val="bg1"/>
                </a:solidFill>
              </a:rPr>
              <a:t>》</a:t>
            </a:r>
            <a:endParaRPr lang="zh-CN" altLang="en-US" sz="3200" dirty="0">
              <a:solidFill>
                <a:schemeClr val="bg1"/>
              </a:solidFill>
            </a:endParaRPr>
          </a:p>
        </p:txBody>
      </p:sp>
      <p:pic>
        <p:nvPicPr>
          <p:cNvPr id="8" name="图片 7" descr="图示&#10;&#10;描述已自动生成">
            <a:extLst>
              <a:ext uri="{FF2B5EF4-FFF2-40B4-BE49-F238E27FC236}">
                <a16:creationId xmlns:a16="http://schemas.microsoft.com/office/drawing/2014/main" id="{EEB1EBC1-E47F-8452-B803-1625EA47EF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11841"/>
            <a:ext cx="12178899" cy="4434315"/>
          </a:xfrm>
          <a:prstGeom prst="rect">
            <a:avLst/>
          </a:prstGeom>
        </p:spPr>
      </p:pic>
    </p:spTree>
    <p:extLst>
      <p:ext uri="{BB962C8B-B14F-4D97-AF65-F5344CB8AC3E}">
        <p14:creationId xmlns:p14="http://schemas.microsoft.com/office/powerpoint/2010/main" val="149291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内容占位符 4" descr="图形用户界面, 应用程序&#10;&#10;描述已自动生成">
            <a:extLst>
              <a:ext uri="{FF2B5EF4-FFF2-40B4-BE49-F238E27FC236}">
                <a16:creationId xmlns:a16="http://schemas.microsoft.com/office/drawing/2014/main" id="{F03D9B3E-D166-28CC-1BFC-2D9EEAE3F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2419" y="10651"/>
            <a:ext cx="5798126" cy="6858662"/>
          </a:xfrm>
        </p:spPr>
      </p:pic>
    </p:spTree>
    <p:extLst>
      <p:ext uri="{BB962C8B-B14F-4D97-AF65-F5344CB8AC3E}">
        <p14:creationId xmlns:p14="http://schemas.microsoft.com/office/powerpoint/2010/main" val="403180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1368</TotalTime>
  <Words>7019</Words>
  <Application>Microsoft Office PowerPoint</Application>
  <PresentationFormat>宽屏</PresentationFormat>
  <Paragraphs>1095</Paragraphs>
  <Slides>98</Slides>
  <Notes>43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98</vt:i4>
      </vt:variant>
    </vt:vector>
  </HeadingPairs>
  <TitlesOfParts>
    <vt:vector size="111" baseType="lpstr">
      <vt:lpstr>Hiragino Sans GB</vt:lpstr>
      <vt:lpstr>PingFangSC-Semibold</vt:lpstr>
      <vt:lpstr>等线</vt:lpstr>
      <vt:lpstr>等线 Light</vt:lpstr>
      <vt:lpstr>黑体</vt:lpstr>
      <vt:lpstr>华文楷体</vt:lpstr>
      <vt:lpstr>华文细黑</vt:lpstr>
      <vt:lpstr>宋体</vt:lpstr>
      <vt:lpstr>Arial</vt:lpstr>
      <vt:lpstr>Calibri</vt:lpstr>
      <vt:lpstr>Fusion Pixel 10px Monospaced zh</vt:lpstr>
      <vt:lpstr>Wingdings</vt:lpstr>
      <vt:lpstr>Office 主题​​</vt:lpstr>
      <vt:lpstr>高性能     在      领域 的应用</vt:lpstr>
      <vt:lpstr>要讲什么好呢？</vt:lpstr>
      <vt:lpstr>要讲什么好呢？</vt:lpstr>
      <vt:lpstr>要讲什么好呢？</vt:lpstr>
      <vt:lpstr>算法要怎么讲呢？</vt:lpstr>
      <vt:lpstr>工具有哪些呢？</vt:lpstr>
      <vt:lpstr>工具有哪些呢？</vt:lpstr>
      <vt:lpstr>现状和未来？</vt:lpstr>
      <vt:lpstr>现状和未来？</vt:lpstr>
      <vt:lpstr>AI游戏的鼻祖——《吃豆人》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应用举例——4X游戏</vt:lpstr>
      <vt:lpstr>应用举例——4X游戏</vt:lpstr>
      <vt:lpstr>应用举例——4X游戏</vt:lpstr>
      <vt:lpstr>PowerPoint 演示文稿</vt:lpstr>
      <vt:lpstr>PowerPoint 演示文稿</vt:lpstr>
      <vt:lpstr>PowerPoint 演示文稿</vt:lpstr>
      <vt:lpstr>PowerPoint 演示文稿</vt:lpstr>
      <vt:lpstr>PowerPoint 演示文稿</vt:lpstr>
      <vt:lpstr>应用举例——《1001夜》</vt:lpstr>
      <vt:lpstr>应用举例——《1001夜》</vt:lpstr>
      <vt:lpstr>应用举例——《1001夜》</vt:lpstr>
      <vt:lpstr>应用举例——多Agent系统</vt:lpstr>
      <vt:lpstr>应用举例——多Agent系统</vt:lpstr>
      <vt:lpstr>应用举例——多Agent系统</vt:lpstr>
      <vt:lpstr>应用举例——多Agent系统</vt:lpstr>
      <vt:lpstr>应用举例——多Agent系统</vt:lpstr>
      <vt:lpstr>自动化测试类工具——腾讯Game AI SDK</vt:lpstr>
      <vt:lpstr>自动化测试类工具——腾讯Game AI SDK</vt:lpstr>
      <vt:lpstr>AIGC工具</vt:lpstr>
      <vt:lpstr>AIGC工具</vt:lpstr>
      <vt:lpstr>AIGC工具</vt:lpstr>
      <vt:lpstr>AIGC工具——独游开发</vt:lpstr>
      <vt:lpstr>AIGC工具——独游开发</vt:lpstr>
      <vt:lpstr>AIGC工具——独游开发</vt:lpstr>
      <vt:lpstr>游戏行业现状</vt:lpstr>
      <vt:lpstr>游戏行业现状</vt:lpstr>
      <vt:lpstr>游戏行业现状</vt:lpstr>
      <vt:lpstr>游戏行业现状——引擎</vt:lpstr>
      <vt:lpstr>游戏行业现状——引擎</vt:lpstr>
      <vt:lpstr>游戏行业现状——引擎</vt:lpstr>
      <vt:lpstr>游戏行业现状——就业</vt:lpstr>
      <vt:lpstr>游戏行业现状——就业</vt:lpstr>
      <vt:lpstr>游戏发展前景——AIGC</vt:lpstr>
      <vt:lpstr>游戏发展前景——AIGC</vt:lpstr>
      <vt:lpstr>游戏发展前景——Agent</vt:lpstr>
      <vt:lpstr>游戏发展前景——Agent</vt:lpstr>
      <vt:lpstr>游戏发展前景——Agent</vt:lpstr>
      <vt:lpstr>游戏发展前景——Agent</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xin ma</dc:creator>
  <cp:lastModifiedBy>xin ma</cp:lastModifiedBy>
  <cp:revision>11</cp:revision>
  <dcterms:created xsi:type="dcterms:W3CDTF">2024-11-18T00:15:53Z</dcterms:created>
  <dcterms:modified xsi:type="dcterms:W3CDTF">2024-12-01T13:55:35Z</dcterms:modified>
</cp:coreProperties>
</file>